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</p:sldMasterIdLst>
  <p:notesMasterIdLst>
    <p:notesMasterId r:id="rId17"/>
  </p:notesMasterIdLst>
  <p:handoutMasterIdLst>
    <p:handoutMasterId r:id="rId18"/>
  </p:handoutMasterIdLst>
  <p:sldIdLst>
    <p:sldId id="260" r:id="rId6"/>
    <p:sldId id="305" r:id="rId7"/>
    <p:sldId id="282" r:id="rId8"/>
    <p:sldId id="308" r:id="rId9"/>
    <p:sldId id="306" r:id="rId10"/>
    <p:sldId id="307" r:id="rId11"/>
    <p:sldId id="312" r:id="rId12"/>
    <p:sldId id="309" r:id="rId13"/>
    <p:sldId id="310" r:id="rId14"/>
    <p:sldId id="311" r:id="rId15"/>
    <p:sldId id="313" r:id="rId16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D050"/>
    <a:srgbClr val="72BFC5"/>
    <a:srgbClr val="333399"/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72" autoAdjust="0"/>
    <p:restoredTop sz="94595" autoAdjust="0"/>
  </p:normalViewPr>
  <p:slideViewPr>
    <p:cSldViewPr snapToGrid="0" snapToObjects="1">
      <p:cViewPr varScale="1">
        <p:scale>
          <a:sx n="110" d="100"/>
          <a:sy n="110" d="100"/>
        </p:scale>
        <p:origin x="102" y="78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 showGuides="1">
      <p:cViewPr varScale="1">
        <p:scale>
          <a:sx n="85" d="100"/>
          <a:sy n="85" d="100"/>
        </p:scale>
        <p:origin x="1740" y="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E08816-501B-4AC3-90CD-4925C6B359D8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ABC5370A-49DD-496F-897D-8608C56A7B50}">
      <dgm:prSet phldrT="[Text]"/>
      <dgm:spPr/>
      <dgm:t>
        <a:bodyPr/>
        <a:lstStyle/>
        <a:p>
          <a:r>
            <a:rPr lang="en-US" dirty="0" smtClean="0"/>
            <a:t>Key Observations</a:t>
          </a:r>
          <a:endParaRPr lang="en-US" dirty="0"/>
        </a:p>
      </dgm:t>
    </dgm:pt>
    <dgm:pt modelId="{1740642B-7E2B-4EB4-8165-333E104047AA}" type="parTrans" cxnId="{E32098D7-66D6-478C-80C9-D5A12B3423E9}">
      <dgm:prSet/>
      <dgm:spPr/>
      <dgm:t>
        <a:bodyPr/>
        <a:lstStyle/>
        <a:p>
          <a:endParaRPr lang="en-US"/>
        </a:p>
      </dgm:t>
    </dgm:pt>
    <dgm:pt modelId="{98B0C099-BAA2-4A5A-8668-88DA75CA72FE}" type="sibTrans" cxnId="{E32098D7-66D6-478C-80C9-D5A12B3423E9}">
      <dgm:prSet/>
      <dgm:spPr/>
      <dgm:t>
        <a:bodyPr/>
        <a:lstStyle/>
        <a:p>
          <a:endParaRPr lang="en-US"/>
        </a:p>
      </dgm:t>
    </dgm:pt>
    <dgm:pt modelId="{552B5AC2-491C-436D-A3AB-E009D85934FC}">
      <dgm:prSet phldrT="[Text]"/>
      <dgm:spPr/>
      <dgm:t>
        <a:bodyPr/>
        <a:lstStyle/>
        <a:p>
          <a:r>
            <a:rPr lang="en-US" dirty="0" smtClean="0"/>
            <a:t>2015 congestion lower than previous years</a:t>
          </a:r>
          <a:endParaRPr lang="en-US" dirty="0"/>
        </a:p>
      </dgm:t>
    </dgm:pt>
    <dgm:pt modelId="{986DD2D4-741F-44F2-A964-A8843C68206E}" type="parTrans" cxnId="{29839982-7557-4B51-B4D3-93CCF46FF663}">
      <dgm:prSet/>
      <dgm:spPr/>
      <dgm:t>
        <a:bodyPr/>
        <a:lstStyle/>
        <a:p>
          <a:endParaRPr lang="en-US"/>
        </a:p>
      </dgm:t>
    </dgm:pt>
    <dgm:pt modelId="{D3D40F49-BD41-438C-88CE-01613C8820FF}" type="sibTrans" cxnId="{29839982-7557-4B51-B4D3-93CCF46FF663}">
      <dgm:prSet/>
      <dgm:spPr/>
      <dgm:t>
        <a:bodyPr/>
        <a:lstStyle/>
        <a:p>
          <a:endParaRPr lang="en-US"/>
        </a:p>
      </dgm:t>
    </dgm:pt>
    <dgm:pt modelId="{8A2FDD61-076E-4867-BD04-F8BF17AC6039}">
      <dgm:prSet phldrT="[Text]"/>
      <dgm:spPr/>
      <dgm:t>
        <a:bodyPr/>
        <a:lstStyle/>
        <a:p>
          <a:r>
            <a:rPr lang="en-US" dirty="0" smtClean="0"/>
            <a:t>West Texas reliability limit exceedances caused high amount of congestion in 2012 through 2014</a:t>
          </a:r>
          <a:endParaRPr lang="en-US" dirty="0"/>
        </a:p>
      </dgm:t>
    </dgm:pt>
    <dgm:pt modelId="{9B842913-33FE-44A4-A2EF-F27918D8D47B}" type="parTrans" cxnId="{8B3BA734-12C9-4E69-A3F1-E83360BD7573}">
      <dgm:prSet/>
      <dgm:spPr/>
      <dgm:t>
        <a:bodyPr/>
        <a:lstStyle/>
        <a:p>
          <a:endParaRPr lang="en-US"/>
        </a:p>
      </dgm:t>
    </dgm:pt>
    <dgm:pt modelId="{74F50D44-783A-4AA7-A380-E7184388F5B2}" type="sibTrans" cxnId="{8B3BA734-12C9-4E69-A3F1-E83360BD7573}">
      <dgm:prSet/>
      <dgm:spPr/>
      <dgm:t>
        <a:bodyPr/>
        <a:lstStyle/>
        <a:p>
          <a:endParaRPr lang="en-US"/>
        </a:p>
      </dgm:t>
    </dgm:pt>
    <dgm:pt modelId="{934CFB0E-A165-4955-BDB1-A1A679D5F05A}">
      <dgm:prSet phldrT="[Text]"/>
      <dgm:spPr/>
      <dgm:t>
        <a:bodyPr/>
        <a:lstStyle/>
        <a:p>
          <a:r>
            <a:rPr lang="en-US" dirty="0" smtClean="0"/>
            <a:t>Outages caused or exacerbated most of top congested elements</a:t>
          </a:r>
          <a:endParaRPr lang="en-US" dirty="0"/>
        </a:p>
      </dgm:t>
    </dgm:pt>
    <dgm:pt modelId="{CB51A644-45EF-47CB-B869-5211054DE5E7}" type="parTrans" cxnId="{1782F749-487A-4BF7-8D84-17AC8E9BDEED}">
      <dgm:prSet/>
      <dgm:spPr/>
      <dgm:t>
        <a:bodyPr/>
        <a:lstStyle/>
        <a:p>
          <a:endParaRPr lang="en-US"/>
        </a:p>
      </dgm:t>
    </dgm:pt>
    <dgm:pt modelId="{25371F0F-678C-42D7-B2E9-62DEB2C8DE53}" type="sibTrans" cxnId="{1782F749-487A-4BF7-8D84-17AC8E9BDEED}">
      <dgm:prSet/>
      <dgm:spPr/>
      <dgm:t>
        <a:bodyPr/>
        <a:lstStyle/>
        <a:p>
          <a:endParaRPr lang="en-US"/>
        </a:p>
      </dgm:t>
    </dgm:pt>
    <dgm:pt modelId="{9D80048C-F2A9-431C-8867-3D36D558DBEB}" type="pres">
      <dgm:prSet presAssocID="{5AE08816-501B-4AC3-90CD-4925C6B359D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1FE2E5D-DB8E-45E9-B38E-5860CFFFFEE5}" type="pres">
      <dgm:prSet presAssocID="{ABC5370A-49DD-496F-897D-8608C56A7B50}" presName="root" presStyleCnt="0"/>
      <dgm:spPr/>
    </dgm:pt>
    <dgm:pt modelId="{110525F6-337F-4365-BE88-6FC3B0730EA8}" type="pres">
      <dgm:prSet presAssocID="{ABC5370A-49DD-496F-897D-8608C56A7B50}" presName="rootComposite" presStyleCnt="0"/>
      <dgm:spPr/>
    </dgm:pt>
    <dgm:pt modelId="{84B2D611-0388-4384-841A-7EF67352FB4A}" type="pres">
      <dgm:prSet presAssocID="{ABC5370A-49DD-496F-897D-8608C56A7B50}" presName="rootText" presStyleLbl="node1" presStyleIdx="0" presStyleCnt="1"/>
      <dgm:spPr/>
      <dgm:t>
        <a:bodyPr/>
        <a:lstStyle/>
        <a:p>
          <a:endParaRPr lang="en-US"/>
        </a:p>
      </dgm:t>
    </dgm:pt>
    <dgm:pt modelId="{C22F53EE-A904-47B1-A788-52CD5EE6522A}" type="pres">
      <dgm:prSet presAssocID="{ABC5370A-49DD-496F-897D-8608C56A7B50}" presName="rootConnector" presStyleLbl="node1" presStyleIdx="0" presStyleCnt="1"/>
      <dgm:spPr/>
      <dgm:t>
        <a:bodyPr/>
        <a:lstStyle/>
        <a:p>
          <a:endParaRPr lang="en-US"/>
        </a:p>
      </dgm:t>
    </dgm:pt>
    <dgm:pt modelId="{77031D66-A2D2-493E-8149-1CE29348A089}" type="pres">
      <dgm:prSet presAssocID="{ABC5370A-49DD-496F-897D-8608C56A7B50}" presName="childShape" presStyleCnt="0"/>
      <dgm:spPr/>
    </dgm:pt>
    <dgm:pt modelId="{8FBE533F-A79E-4191-A756-A8B90E9D267D}" type="pres">
      <dgm:prSet presAssocID="{986DD2D4-741F-44F2-A964-A8843C68206E}" presName="Name13" presStyleLbl="parChTrans1D2" presStyleIdx="0" presStyleCnt="3"/>
      <dgm:spPr/>
      <dgm:t>
        <a:bodyPr/>
        <a:lstStyle/>
        <a:p>
          <a:endParaRPr lang="en-US"/>
        </a:p>
      </dgm:t>
    </dgm:pt>
    <dgm:pt modelId="{7B69CAE9-9649-4519-A282-D39DAA511478}" type="pres">
      <dgm:prSet presAssocID="{552B5AC2-491C-436D-A3AB-E009D85934FC}" presName="childTex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E88F27-595E-4C95-96E9-A251FAD8FA57}" type="pres">
      <dgm:prSet presAssocID="{9B842913-33FE-44A4-A2EF-F27918D8D47B}" presName="Name13" presStyleLbl="parChTrans1D2" presStyleIdx="1" presStyleCnt="3"/>
      <dgm:spPr/>
      <dgm:t>
        <a:bodyPr/>
        <a:lstStyle/>
        <a:p>
          <a:endParaRPr lang="en-US"/>
        </a:p>
      </dgm:t>
    </dgm:pt>
    <dgm:pt modelId="{0CB8871E-629C-417B-BA79-657E5AB9FFCB}" type="pres">
      <dgm:prSet presAssocID="{8A2FDD61-076E-4867-BD04-F8BF17AC6039}" presName="childTex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D57A21-C2D1-4B40-B039-4F063C4140A1}" type="pres">
      <dgm:prSet presAssocID="{CB51A644-45EF-47CB-B869-5211054DE5E7}" presName="Name13" presStyleLbl="parChTrans1D2" presStyleIdx="2" presStyleCnt="3"/>
      <dgm:spPr/>
      <dgm:t>
        <a:bodyPr/>
        <a:lstStyle/>
        <a:p>
          <a:endParaRPr lang="en-US"/>
        </a:p>
      </dgm:t>
    </dgm:pt>
    <dgm:pt modelId="{80065725-5C4E-4304-B7CE-F51A500B2B2A}" type="pres">
      <dgm:prSet presAssocID="{934CFB0E-A165-4955-BDB1-A1A679D5F05A}" presName="childTex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D805F8D-2190-45C2-9735-AB8BE134E581}" type="presOf" srcId="{ABC5370A-49DD-496F-897D-8608C56A7B50}" destId="{84B2D611-0388-4384-841A-7EF67352FB4A}" srcOrd="0" destOrd="0" presId="urn:microsoft.com/office/officeart/2005/8/layout/hierarchy3"/>
    <dgm:cxn modelId="{AF07DA1B-0AE6-442E-AD6C-EF22DBC29F5D}" type="presOf" srcId="{986DD2D4-741F-44F2-A964-A8843C68206E}" destId="{8FBE533F-A79E-4191-A756-A8B90E9D267D}" srcOrd="0" destOrd="0" presId="urn:microsoft.com/office/officeart/2005/8/layout/hierarchy3"/>
    <dgm:cxn modelId="{125D854A-07CB-488F-9D86-30C05AFAE237}" type="presOf" srcId="{8A2FDD61-076E-4867-BD04-F8BF17AC6039}" destId="{0CB8871E-629C-417B-BA79-657E5AB9FFCB}" srcOrd="0" destOrd="0" presId="urn:microsoft.com/office/officeart/2005/8/layout/hierarchy3"/>
    <dgm:cxn modelId="{29839982-7557-4B51-B4D3-93CCF46FF663}" srcId="{ABC5370A-49DD-496F-897D-8608C56A7B50}" destId="{552B5AC2-491C-436D-A3AB-E009D85934FC}" srcOrd="0" destOrd="0" parTransId="{986DD2D4-741F-44F2-A964-A8843C68206E}" sibTransId="{D3D40F49-BD41-438C-88CE-01613C8820FF}"/>
    <dgm:cxn modelId="{E32098D7-66D6-478C-80C9-D5A12B3423E9}" srcId="{5AE08816-501B-4AC3-90CD-4925C6B359D8}" destId="{ABC5370A-49DD-496F-897D-8608C56A7B50}" srcOrd="0" destOrd="0" parTransId="{1740642B-7E2B-4EB4-8165-333E104047AA}" sibTransId="{98B0C099-BAA2-4A5A-8668-88DA75CA72FE}"/>
    <dgm:cxn modelId="{FC889313-9EE2-4136-A5A3-2D5133045159}" type="presOf" srcId="{CB51A644-45EF-47CB-B869-5211054DE5E7}" destId="{1DD57A21-C2D1-4B40-B039-4F063C4140A1}" srcOrd="0" destOrd="0" presId="urn:microsoft.com/office/officeart/2005/8/layout/hierarchy3"/>
    <dgm:cxn modelId="{0BC86E2E-EA2A-40E7-80C7-F795880EB331}" type="presOf" srcId="{934CFB0E-A165-4955-BDB1-A1A679D5F05A}" destId="{80065725-5C4E-4304-B7CE-F51A500B2B2A}" srcOrd="0" destOrd="0" presId="urn:microsoft.com/office/officeart/2005/8/layout/hierarchy3"/>
    <dgm:cxn modelId="{D785947C-D63A-494F-B783-8E0723B8D113}" type="presOf" srcId="{9B842913-33FE-44A4-A2EF-F27918D8D47B}" destId="{75E88F27-595E-4C95-96E9-A251FAD8FA57}" srcOrd="0" destOrd="0" presId="urn:microsoft.com/office/officeart/2005/8/layout/hierarchy3"/>
    <dgm:cxn modelId="{8E0E0E20-29EA-4146-88E2-E4BBDAC9786F}" type="presOf" srcId="{552B5AC2-491C-436D-A3AB-E009D85934FC}" destId="{7B69CAE9-9649-4519-A282-D39DAA511478}" srcOrd="0" destOrd="0" presId="urn:microsoft.com/office/officeart/2005/8/layout/hierarchy3"/>
    <dgm:cxn modelId="{5CF2986F-6771-43DD-979A-D78699D50D8A}" type="presOf" srcId="{ABC5370A-49DD-496F-897D-8608C56A7B50}" destId="{C22F53EE-A904-47B1-A788-52CD5EE6522A}" srcOrd="1" destOrd="0" presId="urn:microsoft.com/office/officeart/2005/8/layout/hierarchy3"/>
    <dgm:cxn modelId="{8B3BA734-12C9-4E69-A3F1-E83360BD7573}" srcId="{ABC5370A-49DD-496F-897D-8608C56A7B50}" destId="{8A2FDD61-076E-4867-BD04-F8BF17AC6039}" srcOrd="1" destOrd="0" parTransId="{9B842913-33FE-44A4-A2EF-F27918D8D47B}" sibTransId="{74F50D44-783A-4AA7-A380-E7184388F5B2}"/>
    <dgm:cxn modelId="{FC540FEE-9389-42B0-AD4F-5DEC4EDD6AC7}" type="presOf" srcId="{5AE08816-501B-4AC3-90CD-4925C6B359D8}" destId="{9D80048C-F2A9-431C-8867-3D36D558DBEB}" srcOrd="0" destOrd="0" presId="urn:microsoft.com/office/officeart/2005/8/layout/hierarchy3"/>
    <dgm:cxn modelId="{1782F749-487A-4BF7-8D84-17AC8E9BDEED}" srcId="{ABC5370A-49DD-496F-897D-8608C56A7B50}" destId="{934CFB0E-A165-4955-BDB1-A1A679D5F05A}" srcOrd="2" destOrd="0" parTransId="{CB51A644-45EF-47CB-B869-5211054DE5E7}" sibTransId="{25371F0F-678C-42D7-B2E9-62DEB2C8DE53}"/>
    <dgm:cxn modelId="{91FB8F07-98C9-48FF-88AD-ABA362BE68D2}" type="presParOf" srcId="{9D80048C-F2A9-431C-8867-3D36D558DBEB}" destId="{81FE2E5D-DB8E-45E9-B38E-5860CFFFFEE5}" srcOrd="0" destOrd="0" presId="urn:microsoft.com/office/officeart/2005/8/layout/hierarchy3"/>
    <dgm:cxn modelId="{6733EAA8-57D3-4668-8AAF-03ADFAC2F773}" type="presParOf" srcId="{81FE2E5D-DB8E-45E9-B38E-5860CFFFFEE5}" destId="{110525F6-337F-4365-BE88-6FC3B0730EA8}" srcOrd="0" destOrd="0" presId="urn:microsoft.com/office/officeart/2005/8/layout/hierarchy3"/>
    <dgm:cxn modelId="{6BF67D8B-3AFE-4F42-81DE-1DF1F53AE6F8}" type="presParOf" srcId="{110525F6-337F-4365-BE88-6FC3B0730EA8}" destId="{84B2D611-0388-4384-841A-7EF67352FB4A}" srcOrd="0" destOrd="0" presId="urn:microsoft.com/office/officeart/2005/8/layout/hierarchy3"/>
    <dgm:cxn modelId="{52DF1B1C-1E20-44FC-8BBB-81013049202F}" type="presParOf" srcId="{110525F6-337F-4365-BE88-6FC3B0730EA8}" destId="{C22F53EE-A904-47B1-A788-52CD5EE6522A}" srcOrd="1" destOrd="0" presId="urn:microsoft.com/office/officeart/2005/8/layout/hierarchy3"/>
    <dgm:cxn modelId="{2BD17402-516B-4303-BC1A-BD2621C79133}" type="presParOf" srcId="{81FE2E5D-DB8E-45E9-B38E-5860CFFFFEE5}" destId="{77031D66-A2D2-493E-8149-1CE29348A089}" srcOrd="1" destOrd="0" presId="urn:microsoft.com/office/officeart/2005/8/layout/hierarchy3"/>
    <dgm:cxn modelId="{821D2FB4-B7DF-42EF-94D2-F4A6D43CF495}" type="presParOf" srcId="{77031D66-A2D2-493E-8149-1CE29348A089}" destId="{8FBE533F-A79E-4191-A756-A8B90E9D267D}" srcOrd="0" destOrd="0" presId="urn:microsoft.com/office/officeart/2005/8/layout/hierarchy3"/>
    <dgm:cxn modelId="{4F9F21AD-B454-46BE-A9C3-9FB7245D640E}" type="presParOf" srcId="{77031D66-A2D2-493E-8149-1CE29348A089}" destId="{7B69CAE9-9649-4519-A282-D39DAA511478}" srcOrd="1" destOrd="0" presId="urn:microsoft.com/office/officeart/2005/8/layout/hierarchy3"/>
    <dgm:cxn modelId="{F1A9E326-1E80-4A93-82C4-A934E927C1EC}" type="presParOf" srcId="{77031D66-A2D2-493E-8149-1CE29348A089}" destId="{75E88F27-595E-4C95-96E9-A251FAD8FA57}" srcOrd="2" destOrd="0" presId="urn:microsoft.com/office/officeart/2005/8/layout/hierarchy3"/>
    <dgm:cxn modelId="{1EC7FE43-CE88-4718-8CD4-903CBA7B02B0}" type="presParOf" srcId="{77031D66-A2D2-493E-8149-1CE29348A089}" destId="{0CB8871E-629C-417B-BA79-657E5AB9FFCB}" srcOrd="3" destOrd="0" presId="urn:microsoft.com/office/officeart/2005/8/layout/hierarchy3"/>
    <dgm:cxn modelId="{C6DD931B-38B3-40BD-826B-345EAD9481DB}" type="presParOf" srcId="{77031D66-A2D2-493E-8149-1CE29348A089}" destId="{1DD57A21-C2D1-4B40-B039-4F063C4140A1}" srcOrd="4" destOrd="0" presId="urn:microsoft.com/office/officeart/2005/8/layout/hierarchy3"/>
    <dgm:cxn modelId="{A42EF1F2-C2AB-466D-8AA2-04349A5C1273}" type="presParOf" srcId="{77031D66-A2D2-493E-8149-1CE29348A089}" destId="{80065725-5C4E-4304-B7CE-F51A500B2B2A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AE08816-501B-4AC3-90CD-4925C6B359D8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ABC5370A-49DD-496F-897D-8608C56A7B50}">
      <dgm:prSet phldrT="[Text]"/>
      <dgm:spPr/>
      <dgm:t>
        <a:bodyPr/>
        <a:lstStyle/>
        <a:p>
          <a:r>
            <a:rPr lang="en-US" dirty="0" smtClean="0"/>
            <a:t>Key Observations</a:t>
          </a:r>
          <a:endParaRPr lang="en-US" dirty="0"/>
        </a:p>
      </dgm:t>
    </dgm:pt>
    <dgm:pt modelId="{1740642B-7E2B-4EB4-8165-333E104047AA}" type="parTrans" cxnId="{E32098D7-66D6-478C-80C9-D5A12B3423E9}">
      <dgm:prSet/>
      <dgm:spPr/>
      <dgm:t>
        <a:bodyPr/>
        <a:lstStyle/>
        <a:p>
          <a:endParaRPr lang="en-US"/>
        </a:p>
      </dgm:t>
    </dgm:pt>
    <dgm:pt modelId="{98B0C099-BAA2-4A5A-8668-88DA75CA72FE}" type="sibTrans" cxnId="{E32098D7-66D6-478C-80C9-D5A12B3423E9}">
      <dgm:prSet/>
      <dgm:spPr/>
      <dgm:t>
        <a:bodyPr/>
        <a:lstStyle/>
        <a:p>
          <a:endParaRPr lang="en-US"/>
        </a:p>
      </dgm:t>
    </dgm:pt>
    <dgm:pt modelId="{552B5AC2-491C-436D-A3AB-E009D85934FC}">
      <dgm:prSet phldrT="[Text]"/>
      <dgm:spPr/>
      <dgm:t>
        <a:bodyPr/>
        <a:lstStyle/>
        <a:p>
          <a:r>
            <a:rPr lang="en-US" dirty="0" smtClean="0"/>
            <a:t>Largest weather zones saw largest MW growth</a:t>
          </a:r>
          <a:endParaRPr lang="en-US" dirty="0"/>
        </a:p>
      </dgm:t>
    </dgm:pt>
    <dgm:pt modelId="{986DD2D4-741F-44F2-A964-A8843C68206E}" type="parTrans" cxnId="{29839982-7557-4B51-B4D3-93CCF46FF663}">
      <dgm:prSet/>
      <dgm:spPr/>
      <dgm:t>
        <a:bodyPr/>
        <a:lstStyle/>
        <a:p>
          <a:endParaRPr lang="en-US"/>
        </a:p>
      </dgm:t>
    </dgm:pt>
    <dgm:pt modelId="{D3D40F49-BD41-438C-88CE-01613C8820FF}" type="sibTrans" cxnId="{29839982-7557-4B51-B4D3-93CCF46FF663}">
      <dgm:prSet/>
      <dgm:spPr/>
      <dgm:t>
        <a:bodyPr/>
        <a:lstStyle/>
        <a:p>
          <a:endParaRPr lang="en-US"/>
        </a:p>
      </dgm:t>
    </dgm:pt>
    <dgm:pt modelId="{8A2FDD61-076E-4867-BD04-F8BF17AC6039}">
      <dgm:prSet phldrT="[Text]"/>
      <dgm:spPr/>
      <dgm:t>
        <a:bodyPr/>
        <a:lstStyle/>
        <a:p>
          <a:r>
            <a:rPr lang="en-US" dirty="0" smtClean="0"/>
            <a:t>West and Far West weather zones had largest percent change in load growth</a:t>
          </a:r>
          <a:endParaRPr lang="en-US" dirty="0"/>
        </a:p>
      </dgm:t>
    </dgm:pt>
    <dgm:pt modelId="{9B842913-33FE-44A4-A2EF-F27918D8D47B}" type="parTrans" cxnId="{8B3BA734-12C9-4E69-A3F1-E83360BD7573}">
      <dgm:prSet/>
      <dgm:spPr/>
      <dgm:t>
        <a:bodyPr/>
        <a:lstStyle/>
        <a:p>
          <a:endParaRPr lang="en-US"/>
        </a:p>
      </dgm:t>
    </dgm:pt>
    <dgm:pt modelId="{74F50D44-783A-4AA7-A380-E7184388F5B2}" type="sibTrans" cxnId="{8B3BA734-12C9-4E69-A3F1-E83360BD7573}">
      <dgm:prSet/>
      <dgm:spPr/>
      <dgm:t>
        <a:bodyPr/>
        <a:lstStyle/>
        <a:p>
          <a:endParaRPr lang="en-US"/>
        </a:p>
      </dgm:t>
    </dgm:pt>
    <dgm:pt modelId="{9D80048C-F2A9-431C-8867-3D36D558DBEB}" type="pres">
      <dgm:prSet presAssocID="{5AE08816-501B-4AC3-90CD-4925C6B359D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1FE2E5D-DB8E-45E9-B38E-5860CFFFFEE5}" type="pres">
      <dgm:prSet presAssocID="{ABC5370A-49DD-496F-897D-8608C56A7B50}" presName="root" presStyleCnt="0"/>
      <dgm:spPr/>
    </dgm:pt>
    <dgm:pt modelId="{110525F6-337F-4365-BE88-6FC3B0730EA8}" type="pres">
      <dgm:prSet presAssocID="{ABC5370A-49DD-496F-897D-8608C56A7B50}" presName="rootComposite" presStyleCnt="0"/>
      <dgm:spPr/>
    </dgm:pt>
    <dgm:pt modelId="{84B2D611-0388-4384-841A-7EF67352FB4A}" type="pres">
      <dgm:prSet presAssocID="{ABC5370A-49DD-496F-897D-8608C56A7B50}" presName="rootText" presStyleLbl="node1" presStyleIdx="0" presStyleCnt="1"/>
      <dgm:spPr/>
      <dgm:t>
        <a:bodyPr/>
        <a:lstStyle/>
        <a:p>
          <a:endParaRPr lang="en-US"/>
        </a:p>
      </dgm:t>
    </dgm:pt>
    <dgm:pt modelId="{C22F53EE-A904-47B1-A788-52CD5EE6522A}" type="pres">
      <dgm:prSet presAssocID="{ABC5370A-49DD-496F-897D-8608C56A7B50}" presName="rootConnector" presStyleLbl="node1" presStyleIdx="0" presStyleCnt="1"/>
      <dgm:spPr/>
      <dgm:t>
        <a:bodyPr/>
        <a:lstStyle/>
        <a:p>
          <a:endParaRPr lang="en-US"/>
        </a:p>
      </dgm:t>
    </dgm:pt>
    <dgm:pt modelId="{77031D66-A2D2-493E-8149-1CE29348A089}" type="pres">
      <dgm:prSet presAssocID="{ABC5370A-49DD-496F-897D-8608C56A7B50}" presName="childShape" presStyleCnt="0"/>
      <dgm:spPr/>
    </dgm:pt>
    <dgm:pt modelId="{8FBE533F-A79E-4191-A756-A8B90E9D267D}" type="pres">
      <dgm:prSet presAssocID="{986DD2D4-741F-44F2-A964-A8843C68206E}" presName="Name13" presStyleLbl="parChTrans1D2" presStyleIdx="0" presStyleCnt="2"/>
      <dgm:spPr/>
      <dgm:t>
        <a:bodyPr/>
        <a:lstStyle/>
        <a:p>
          <a:endParaRPr lang="en-US"/>
        </a:p>
      </dgm:t>
    </dgm:pt>
    <dgm:pt modelId="{7B69CAE9-9649-4519-A282-D39DAA511478}" type="pres">
      <dgm:prSet presAssocID="{552B5AC2-491C-436D-A3AB-E009D85934FC}" presName="childText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E88F27-595E-4C95-96E9-A251FAD8FA57}" type="pres">
      <dgm:prSet presAssocID="{9B842913-33FE-44A4-A2EF-F27918D8D47B}" presName="Name13" presStyleLbl="parChTrans1D2" presStyleIdx="1" presStyleCnt="2"/>
      <dgm:spPr/>
      <dgm:t>
        <a:bodyPr/>
        <a:lstStyle/>
        <a:p>
          <a:endParaRPr lang="en-US"/>
        </a:p>
      </dgm:t>
    </dgm:pt>
    <dgm:pt modelId="{0CB8871E-629C-417B-BA79-657E5AB9FFCB}" type="pres">
      <dgm:prSet presAssocID="{8A2FDD61-076E-4867-BD04-F8BF17AC6039}" presName="childTex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E8AE7EC-C1D2-46DF-84AC-F465D8E8AB03}" type="presOf" srcId="{8A2FDD61-076E-4867-BD04-F8BF17AC6039}" destId="{0CB8871E-629C-417B-BA79-657E5AB9FFCB}" srcOrd="0" destOrd="0" presId="urn:microsoft.com/office/officeart/2005/8/layout/hierarchy3"/>
    <dgm:cxn modelId="{85D149AD-70A1-4DED-B59F-2D7F98FCEB94}" type="presOf" srcId="{9B842913-33FE-44A4-A2EF-F27918D8D47B}" destId="{75E88F27-595E-4C95-96E9-A251FAD8FA57}" srcOrd="0" destOrd="0" presId="urn:microsoft.com/office/officeart/2005/8/layout/hierarchy3"/>
    <dgm:cxn modelId="{29839982-7557-4B51-B4D3-93CCF46FF663}" srcId="{ABC5370A-49DD-496F-897D-8608C56A7B50}" destId="{552B5AC2-491C-436D-A3AB-E009D85934FC}" srcOrd="0" destOrd="0" parTransId="{986DD2D4-741F-44F2-A964-A8843C68206E}" sibTransId="{D3D40F49-BD41-438C-88CE-01613C8820FF}"/>
    <dgm:cxn modelId="{9D3AB816-ACC4-4EB0-BCB3-7A3C56F43882}" type="presOf" srcId="{ABC5370A-49DD-496F-897D-8608C56A7B50}" destId="{84B2D611-0388-4384-841A-7EF67352FB4A}" srcOrd="0" destOrd="0" presId="urn:microsoft.com/office/officeart/2005/8/layout/hierarchy3"/>
    <dgm:cxn modelId="{E32098D7-66D6-478C-80C9-D5A12B3423E9}" srcId="{5AE08816-501B-4AC3-90CD-4925C6B359D8}" destId="{ABC5370A-49DD-496F-897D-8608C56A7B50}" srcOrd="0" destOrd="0" parTransId="{1740642B-7E2B-4EB4-8165-333E104047AA}" sibTransId="{98B0C099-BAA2-4A5A-8668-88DA75CA72FE}"/>
    <dgm:cxn modelId="{8B3BA734-12C9-4E69-A3F1-E83360BD7573}" srcId="{ABC5370A-49DD-496F-897D-8608C56A7B50}" destId="{8A2FDD61-076E-4867-BD04-F8BF17AC6039}" srcOrd="1" destOrd="0" parTransId="{9B842913-33FE-44A4-A2EF-F27918D8D47B}" sibTransId="{74F50D44-783A-4AA7-A380-E7184388F5B2}"/>
    <dgm:cxn modelId="{5A1D23C2-F217-4621-A625-51189450D21C}" type="presOf" srcId="{ABC5370A-49DD-496F-897D-8608C56A7B50}" destId="{C22F53EE-A904-47B1-A788-52CD5EE6522A}" srcOrd="1" destOrd="0" presId="urn:microsoft.com/office/officeart/2005/8/layout/hierarchy3"/>
    <dgm:cxn modelId="{B07F52CD-FDF3-4ABE-9C7F-17E0A8AFA078}" type="presOf" srcId="{552B5AC2-491C-436D-A3AB-E009D85934FC}" destId="{7B69CAE9-9649-4519-A282-D39DAA511478}" srcOrd="0" destOrd="0" presId="urn:microsoft.com/office/officeart/2005/8/layout/hierarchy3"/>
    <dgm:cxn modelId="{F4976120-4FB9-4C7F-93A3-434F33DF0342}" type="presOf" srcId="{986DD2D4-741F-44F2-A964-A8843C68206E}" destId="{8FBE533F-A79E-4191-A756-A8B90E9D267D}" srcOrd="0" destOrd="0" presId="urn:microsoft.com/office/officeart/2005/8/layout/hierarchy3"/>
    <dgm:cxn modelId="{9A899113-F777-423F-B413-50F83D2208AD}" type="presOf" srcId="{5AE08816-501B-4AC3-90CD-4925C6B359D8}" destId="{9D80048C-F2A9-431C-8867-3D36D558DBEB}" srcOrd="0" destOrd="0" presId="urn:microsoft.com/office/officeart/2005/8/layout/hierarchy3"/>
    <dgm:cxn modelId="{1AA81607-1640-4C53-99E7-40FBA75514F4}" type="presParOf" srcId="{9D80048C-F2A9-431C-8867-3D36D558DBEB}" destId="{81FE2E5D-DB8E-45E9-B38E-5860CFFFFEE5}" srcOrd="0" destOrd="0" presId="urn:microsoft.com/office/officeart/2005/8/layout/hierarchy3"/>
    <dgm:cxn modelId="{8B2727F6-780D-43AD-9090-55DC3EF714F4}" type="presParOf" srcId="{81FE2E5D-DB8E-45E9-B38E-5860CFFFFEE5}" destId="{110525F6-337F-4365-BE88-6FC3B0730EA8}" srcOrd="0" destOrd="0" presId="urn:microsoft.com/office/officeart/2005/8/layout/hierarchy3"/>
    <dgm:cxn modelId="{32B1E973-AB3D-4B60-9253-F3670F2A9B34}" type="presParOf" srcId="{110525F6-337F-4365-BE88-6FC3B0730EA8}" destId="{84B2D611-0388-4384-841A-7EF67352FB4A}" srcOrd="0" destOrd="0" presId="urn:microsoft.com/office/officeart/2005/8/layout/hierarchy3"/>
    <dgm:cxn modelId="{7C04896A-A79D-458A-B9ED-9F40C9BA8630}" type="presParOf" srcId="{110525F6-337F-4365-BE88-6FC3B0730EA8}" destId="{C22F53EE-A904-47B1-A788-52CD5EE6522A}" srcOrd="1" destOrd="0" presId="urn:microsoft.com/office/officeart/2005/8/layout/hierarchy3"/>
    <dgm:cxn modelId="{3BAFF781-E716-4215-BE3D-6793294CFA60}" type="presParOf" srcId="{81FE2E5D-DB8E-45E9-B38E-5860CFFFFEE5}" destId="{77031D66-A2D2-493E-8149-1CE29348A089}" srcOrd="1" destOrd="0" presId="urn:microsoft.com/office/officeart/2005/8/layout/hierarchy3"/>
    <dgm:cxn modelId="{2D609800-633B-411A-B529-9BA2E8F98F2D}" type="presParOf" srcId="{77031D66-A2D2-493E-8149-1CE29348A089}" destId="{8FBE533F-A79E-4191-A756-A8B90E9D267D}" srcOrd="0" destOrd="0" presId="urn:microsoft.com/office/officeart/2005/8/layout/hierarchy3"/>
    <dgm:cxn modelId="{05CF91DF-D1B1-459D-B1F6-475297895BB8}" type="presParOf" srcId="{77031D66-A2D2-493E-8149-1CE29348A089}" destId="{7B69CAE9-9649-4519-A282-D39DAA511478}" srcOrd="1" destOrd="0" presId="urn:microsoft.com/office/officeart/2005/8/layout/hierarchy3"/>
    <dgm:cxn modelId="{61999F8A-6D03-4CE4-A6E5-C5FF8B683880}" type="presParOf" srcId="{77031D66-A2D2-493E-8149-1CE29348A089}" destId="{75E88F27-595E-4C95-96E9-A251FAD8FA57}" srcOrd="2" destOrd="0" presId="urn:microsoft.com/office/officeart/2005/8/layout/hierarchy3"/>
    <dgm:cxn modelId="{5A641337-2467-42AD-BD1B-30551F3643A5}" type="presParOf" srcId="{77031D66-A2D2-493E-8149-1CE29348A089}" destId="{0CB8871E-629C-417B-BA79-657E5AB9FFCB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AE08816-501B-4AC3-90CD-4925C6B359D8}" type="doc">
      <dgm:prSet loTypeId="urn:microsoft.com/office/officeart/2005/8/layout/list1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ABC5370A-49DD-496F-897D-8608C56A7B50}">
      <dgm:prSet phldrT="[Text]"/>
      <dgm:spPr/>
      <dgm:t>
        <a:bodyPr/>
        <a:lstStyle/>
        <a:p>
          <a:r>
            <a:rPr lang="en-US" dirty="0" smtClean="0"/>
            <a:t>Key Observations</a:t>
          </a:r>
          <a:endParaRPr lang="en-US" dirty="0"/>
        </a:p>
      </dgm:t>
    </dgm:pt>
    <dgm:pt modelId="{1740642B-7E2B-4EB4-8165-333E104047AA}" type="parTrans" cxnId="{E32098D7-66D6-478C-80C9-D5A12B3423E9}">
      <dgm:prSet/>
      <dgm:spPr/>
      <dgm:t>
        <a:bodyPr/>
        <a:lstStyle/>
        <a:p>
          <a:endParaRPr lang="en-US"/>
        </a:p>
      </dgm:t>
    </dgm:pt>
    <dgm:pt modelId="{98B0C099-BAA2-4A5A-8668-88DA75CA72FE}" type="sibTrans" cxnId="{E32098D7-66D6-478C-80C9-D5A12B3423E9}">
      <dgm:prSet/>
      <dgm:spPr/>
      <dgm:t>
        <a:bodyPr/>
        <a:lstStyle/>
        <a:p>
          <a:endParaRPr lang="en-US"/>
        </a:p>
      </dgm:t>
    </dgm:pt>
    <dgm:pt modelId="{552B5AC2-491C-436D-A3AB-E009D85934FC}">
      <dgm:prSet phldrT="[Text]" custT="1"/>
      <dgm:spPr/>
      <dgm:t>
        <a:bodyPr/>
        <a:lstStyle/>
        <a:p>
          <a:r>
            <a:rPr lang="en-US" sz="1800" dirty="0" smtClean="0"/>
            <a:t>Coast only weather zone to see net loss in generation capacity</a:t>
          </a:r>
          <a:endParaRPr lang="en-US" sz="1800" dirty="0"/>
        </a:p>
      </dgm:t>
    </dgm:pt>
    <dgm:pt modelId="{986DD2D4-741F-44F2-A964-A8843C68206E}" type="parTrans" cxnId="{29839982-7557-4B51-B4D3-93CCF46FF663}">
      <dgm:prSet/>
      <dgm:spPr/>
      <dgm:t>
        <a:bodyPr/>
        <a:lstStyle/>
        <a:p>
          <a:endParaRPr lang="en-US"/>
        </a:p>
      </dgm:t>
    </dgm:pt>
    <dgm:pt modelId="{D3D40F49-BD41-438C-88CE-01613C8820FF}" type="sibTrans" cxnId="{29839982-7557-4B51-B4D3-93CCF46FF663}">
      <dgm:prSet/>
      <dgm:spPr/>
      <dgm:t>
        <a:bodyPr/>
        <a:lstStyle/>
        <a:p>
          <a:endParaRPr lang="en-US"/>
        </a:p>
      </dgm:t>
    </dgm:pt>
    <dgm:pt modelId="{8A2FDD61-076E-4867-BD04-F8BF17AC6039}">
      <dgm:prSet phldrT="[Text]" custT="1"/>
      <dgm:spPr/>
      <dgm:t>
        <a:bodyPr/>
        <a:lstStyle/>
        <a:p>
          <a:r>
            <a:rPr lang="en-US" sz="1800" dirty="0" smtClean="0"/>
            <a:t>Generation is becoming more rural</a:t>
          </a:r>
          <a:endParaRPr lang="en-US" sz="1800" dirty="0"/>
        </a:p>
      </dgm:t>
    </dgm:pt>
    <dgm:pt modelId="{9B842913-33FE-44A4-A2EF-F27918D8D47B}" type="parTrans" cxnId="{8B3BA734-12C9-4E69-A3F1-E83360BD7573}">
      <dgm:prSet/>
      <dgm:spPr/>
      <dgm:t>
        <a:bodyPr/>
        <a:lstStyle/>
        <a:p>
          <a:endParaRPr lang="en-US"/>
        </a:p>
      </dgm:t>
    </dgm:pt>
    <dgm:pt modelId="{74F50D44-783A-4AA7-A380-E7184388F5B2}" type="sibTrans" cxnId="{8B3BA734-12C9-4E69-A3F1-E83360BD7573}">
      <dgm:prSet/>
      <dgm:spPr/>
      <dgm:t>
        <a:bodyPr/>
        <a:lstStyle/>
        <a:p>
          <a:endParaRPr lang="en-US"/>
        </a:p>
      </dgm:t>
    </dgm:pt>
    <dgm:pt modelId="{606B7FB4-7D42-47F1-A1B4-EC1F65507249}">
      <dgm:prSet phldrT="[Text]" custT="1"/>
      <dgm:spPr/>
      <dgm:t>
        <a:bodyPr/>
        <a:lstStyle/>
        <a:p>
          <a:r>
            <a:rPr lang="en-US" sz="1800" dirty="0" smtClean="0"/>
            <a:t>Net loss in coal and gas generation capacity in ERCOT since 2004</a:t>
          </a:r>
          <a:endParaRPr lang="en-US" sz="1800" dirty="0"/>
        </a:p>
      </dgm:t>
    </dgm:pt>
    <dgm:pt modelId="{E54AC8BC-B3B0-4331-A729-611B0C99CAFA}" type="parTrans" cxnId="{CC7B6E9E-E480-43F9-89A6-CDC68A66711A}">
      <dgm:prSet/>
      <dgm:spPr/>
      <dgm:t>
        <a:bodyPr/>
        <a:lstStyle/>
        <a:p>
          <a:endParaRPr lang="en-US"/>
        </a:p>
      </dgm:t>
    </dgm:pt>
    <dgm:pt modelId="{05AD2B03-CE4A-4E82-BD68-97516C502E0C}" type="sibTrans" cxnId="{CC7B6E9E-E480-43F9-89A6-CDC68A66711A}">
      <dgm:prSet/>
      <dgm:spPr/>
      <dgm:t>
        <a:bodyPr/>
        <a:lstStyle/>
        <a:p>
          <a:endParaRPr lang="en-US"/>
        </a:p>
      </dgm:t>
    </dgm:pt>
    <dgm:pt modelId="{F3FCDD94-03CA-4ED4-837F-7C3A8D67EFB5}">
      <dgm:prSet phldrT="[Text]" custT="1"/>
      <dgm:spPr/>
      <dgm:t>
        <a:bodyPr/>
        <a:lstStyle/>
        <a:p>
          <a:endParaRPr lang="en-US" sz="1050" dirty="0"/>
        </a:p>
      </dgm:t>
    </dgm:pt>
    <dgm:pt modelId="{92A1CBAE-ED4A-4454-A2B9-4D8E7C4990B1}" type="parTrans" cxnId="{34C80CCA-61E5-4340-A285-D7C939FDCAE9}">
      <dgm:prSet/>
      <dgm:spPr/>
      <dgm:t>
        <a:bodyPr/>
        <a:lstStyle/>
        <a:p>
          <a:endParaRPr lang="en-US"/>
        </a:p>
      </dgm:t>
    </dgm:pt>
    <dgm:pt modelId="{96192821-B287-4B3B-8F43-20468816C80E}" type="sibTrans" cxnId="{34C80CCA-61E5-4340-A285-D7C939FDCAE9}">
      <dgm:prSet/>
      <dgm:spPr/>
      <dgm:t>
        <a:bodyPr/>
        <a:lstStyle/>
        <a:p>
          <a:endParaRPr lang="en-US"/>
        </a:p>
      </dgm:t>
    </dgm:pt>
    <dgm:pt modelId="{AEBE8767-5F70-4EA3-8DF1-F8FB29EFA507}">
      <dgm:prSet phldrT="[Text]" custT="1"/>
      <dgm:spPr/>
      <dgm:t>
        <a:bodyPr/>
        <a:lstStyle/>
        <a:p>
          <a:endParaRPr lang="en-US" sz="1050" dirty="0"/>
        </a:p>
      </dgm:t>
    </dgm:pt>
    <dgm:pt modelId="{A88EDD7D-C5E8-4FC0-8EF9-54D0A48489A1}" type="parTrans" cxnId="{4219A1CD-2354-49CF-B82D-A9EF6AD8EC0E}">
      <dgm:prSet/>
      <dgm:spPr/>
      <dgm:t>
        <a:bodyPr/>
        <a:lstStyle/>
        <a:p>
          <a:endParaRPr lang="en-US"/>
        </a:p>
      </dgm:t>
    </dgm:pt>
    <dgm:pt modelId="{EFE0EEA2-74C7-4165-93B3-CE655958790E}" type="sibTrans" cxnId="{4219A1CD-2354-49CF-B82D-A9EF6AD8EC0E}">
      <dgm:prSet/>
      <dgm:spPr/>
      <dgm:t>
        <a:bodyPr/>
        <a:lstStyle/>
        <a:p>
          <a:endParaRPr lang="en-US"/>
        </a:p>
      </dgm:t>
    </dgm:pt>
    <dgm:pt modelId="{B39FF6B1-B46C-420E-9B36-DA241F3FC60B}" type="pres">
      <dgm:prSet presAssocID="{5AE08816-501B-4AC3-90CD-4925C6B359D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4170D8C-C704-4E0E-8C2F-89A01589A59B}" type="pres">
      <dgm:prSet presAssocID="{ABC5370A-49DD-496F-897D-8608C56A7B50}" presName="parentLin" presStyleCnt="0"/>
      <dgm:spPr/>
    </dgm:pt>
    <dgm:pt modelId="{22B5E0E8-305C-4CB2-802A-D1F2B4AFD45F}" type="pres">
      <dgm:prSet presAssocID="{ABC5370A-49DD-496F-897D-8608C56A7B50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52C870E6-D0C8-4D7D-81D8-25FF7ACCC66D}" type="pres">
      <dgm:prSet presAssocID="{ABC5370A-49DD-496F-897D-8608C56A7B50}" presName="parentText" presStyleLbl="node1" presStyleIdx="0" presStyleCnt="1" custScaleY="7332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D8F6FF-7D25-4E46-A24F-42E30BB64451}" type="pres">
      <dgm:prSet presAssocID="{ABC5370A-49DD-496F-897D-8608C56A7B50}" presName="negativeSpace" presStyleCnt="0"/>
      <dgm:spPr/>
    </dgm:pt>
    <dgm:pt modelId="{F11CF7B2-CEBE-4B7C-A292-54D2BE665C9B}" type="pres">
      <dgm:prSet presAssocID="{ABC5370A-49DD-496F-897D-8608C56A7B50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D52E2B9-E05E-42FE-BBEF-55031BF7C862}" type="presOf" srcId="{F3FCDD94-03CA-4ED4-837F-7C3A8D67EFB5}" destId="{F11CF7B2-CEBE-4B7C-A292-54D2BE665C9B}" srcOrd="0" destOrd="1" presId="urn:microsoft.com/office/officeart/2005/8/layout/list1"/>
    <dgm:cxn modelId="{CC7B6E9E-E480-43F9-89A6-CDC68A66711A}" srcId="{ABC5370A-49DD-496F-897D-8608C56A7B50}" destId="{606B7FB4-7D42-47F1-A1B4-EC1F65507249}" srcOrd="4" destOrd="0" parTransId="{E54AC8BC-B3B0-4331-A729-611B0C99CAFA}" sibTransId="{05AD2B03-CE4A-4E82-BD68-97516C502E0C}"/>
    <dgm:cxn modelId="{34C80CCA-61E5-4340-A285-D7C939FDCAE9}" srcId="{ABC5370A-49DD-496F-897D-8608C56A7B50}" destId="{F3FCDD94-03CA-4ED4-837F-7C3A8D67EFB5}" srcOrd="1" destOrd="0" parTransId="{92A1CBAE-ED4A-4454-A2B9-4D8E7C4990B1}" sibTransId="{96192821-B287-4B3B-8F43-20468816C80E}"/>
    <dgm:cxn modelId="{8B3BA734-12C9-4E69-A3F1-E83360BD7573}" srcId="{ABC5370A-49DD-496F-897D-8608C56A7B50}" destId="{8A2FDD61-076E-4867-BD04-F8BF17AC6039}" srcOrd="2" destOrd="0" parTransId="{9B842913-33FE-44A4-A2EF-F27918D8D47B}" sibTransId="{74F50D44-783A-4AA7-A380-E7184388F5B2}"/>
    <dgm:cxn modelId="{8B71CE2C-83AC-4DD5-8F82-9833B9E656F8}" type="presOf" srcId="{ABC5370A-49DD-496F-897D-8608C56A7B50}" destId="{22B5E0E8-305C-4CB2-802A-D1F2B4AFD45F}" srcOrd="0" destOrd="0" presId="urn:microsoft.com/office/officeart/2005/8/layout/list1"/>
    <dgm:cxn modelId="{53EA15D4-7C20-4918-BFA4-B1F91EC0D80F}" type="presOf" srcId="{AEBE8767-5F70-4EA3-8DF1-F8FB29EFA507}" destId="{F11CF7B2-CEBE-4B7C-A292-54D2BE665C9B}" srcOrd="0" destOrd="3" presId="urn:microsoft.com/office/officeart/2005/8/layout/list1"/>
    <dgm:cxn modelId="{1074EF6F-9364-464F-A6F7-807410317368}" type="presOf" srcId="{5AE08816-501B-4AC3-90CD-4925C6B359D8}" destId="{B39FF6B1-B46C-420E-9B36-DA241F3FC60B}" srcOrd="0" destOrd="0" presId="urn:microsoft.com/office/officeart/2005/8/layout/list1"/>
    <dgm:cxn modelId="{4219A1CD-2354-49CF-B82D-A9EF6AD8EC0E}" srcId="{ABC5370A-49DD-496F-897D-8608C56A7B50}" destId="{AEBE8767-5F70-4EA3-8DF1-F8FB29EFA507}" srcOrd="3" destOrd="0" parTransId="{A88EDD7D-C5E8-4FC0-8EF9-54D0A48489A1}" sibTransId="{EFE0EEA2-74C7-4165-93B3-CE655958790E}"/>
    <dgm:cxn modelId="{12AEA78D-FB24-4DBF-9F86-913344F14D66}" type="presOf" srcId="{552B5AC2-491C-436D-A3AB-E009D85934FC}" destId="{F11CF7B2-CEBE-4B7C-A292-54D2BE665C9B}" srcOrd="0" destOrd="0" presId="urn:microsoft.com/office/officeart/2005/8/layout/list1"/>
    <dgm:cxn modelId="{29839982-7557-4B51-B4D3-93CCF46FF663}" srcId="{ABC5370A-49DD-496F-897D-8608C56A7B50}" destId="{552B5AC2-491C-436D-A3AB-E009D85934FC}" srcOrd="0" destOrd="0" parTransId="{986DD2D4-741F-44F2-A964-A8843C68206E}" sibTransId="{D3D40F49-BD41-438C-88CE-01613C8820FF}"/>
    <dgm:cxn modelId="{6F0D93A2-FAA2-4CED-976D-94B96C1F6F16}" type="presOf" srcId="{ABC5370A-49DD-496F-897D-8608C56A7B50}" destId="{52C870E6-D0C8-4D7D-81D8-25FF7ACCC66D}" srcOrd="1" destOrd="0" presId="urn:microsoft.com/office/officeart/2005/8/layout/list1"/>
    <dgm:cxn modelId="{401EFC94-0B24-4FA1-AA92-F4BC2B037F50}" type="presOf" srcId="{606B7FB4-7D42-47F1-A1B4-EC1F65507249}" destId="{F11CF7B2-CEBE-4B7C-A292-54D2BE665C9B}" srcOrd="0" destOrd="4" presId="urn:microsoft.com/office/officeart/2005/8/layout/list1"/>
    <dgm:cxn modelId="{E32098D7-66D6-478C-80C9-D5A12B3423E9}" srcId="{5AE08816-501B-4AC3-90CD-4925C6B359D8}" destId="{ABC5370A-49DD-496F-897D-8608C56A7B50}" srcOrd="0" destOrd="0" parTransId="{1740642B-7E2B-4EB4-8165-333E104047AA}" sibTransId="{98B0C099-BAA2-4A5A-8668-88DA75CA72FE}"/>
    <dgm:cxn modelId="{CBF5A38C-9D9D-4F4E-A8C0-0855865CCA72}" type="presOf" srcId="{8A2FDD61-076E-4867-BD04-F8BF17AC6039}" destId="{F11CF7B2-CEBE-4B7C-A292-54D2BE665C9B}" srcOrd="0" destOrd="2" presId="urn:microsoft.com/office/officeart/2005/8/layout/list1"/>
    <dgm:cxn modelId="{4EFB6EF6-E9A2-40E8-8266-07AFCBDCCEA3}" type="presParOf" srcId="{B39FF6B1-B46C-420E-9B36-DA241F3FC60B}" destId="{A4170D8C-C704-4E0E-8C2F-89A01589A59B}" srcOrd="0" destOrd="0" presId="urn:microsoft.com/office/officeart/2005/8/layout/list1"/>
    <dgm:cxn modelId="{FB3382D2-A1D8-4F17-9DDB-023F56EDFB41}" type="presParOf" srcId="{A4170D8C-C704-4E0E-8C2F-89A01589A59B}" destId="{22B5E0E8-305C-4CB2-802A-D1F2B4AFD45F}" srcOrd="0" destOrd="0" presId="urn:microsoft.com/office/officeart/2005/8/layout/list1"/>
    <dgm:cxn modelId="{525D9D0A-347C-484A-BECC-E867A88CDAA8}" type="presParOf" srcId="{A4170D8C-C704-4E0E-8C2F-89A01589A59B}" destId="{52C870E6-D0C8-4D7D-81D8-25FF7ACCC66D}" srcOrd="1" destOrd="0" presId="urn:microsoft.com/office/officeart/2005/8/layout/list1"/>
    <dgm:cxn modelId="{2AB9CAD9-2665-48BF-803D-767199445276}" type="presParOf" srcId="{B39FF6B1-B46C-420E-9B36-DA241F3FC60B}" destId="{A5D8F6FF-7D25-4E46-A24F-42E30BB64451}" srcOrd="1" destOrd="0" presId="urn:microsoft.com/office/officeart/2005/8/layout/list1"/>
    <dgm:cxn modelId="{1AFBFBEC-B393-483D-86EB-E018238D7AE1}" type="presParOf" srcId="{B39FF6B1-B46C-420E-9B36-DA241F3FC60B}" destId="{F11CF7B2-CEBE-4B7C-A292-54D2BE665C9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2CC6D36-61F9-4E82-86AC-F061DF149B55}" type="doc">
      <dgm:prSet loTypeId="urn:microsoft.com/office/officeart/2009/3/layout/OpposingIdeas" loCatId="relationship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55A69879-B7B0-48FE-9328-B66EA48B110A}">
      <dgm:prSet phldrT="[Text]"/>
      <dgm:spPr/>
      <dgm:t>
        <a:bodyPr/>
        <a:lstStyle/>
        <a:p>
          <a:r>
            <a:rPr lang="en-US" dirty="0" smtClean="0"/>
            <a:t>+13,379 MW</a:t>
          </a:r>
          <a:endParaRPr lang="en-US" dirty="0"/>
        </a:p>
      </dgm:t>
    </dgm:pt>
    <dgm:pt modelId="{15C5719E-B62A-40E5-AFE4-AC4CE2D0EC9C}" type="parTrans" cxnId="{2C3AE056-0CED-46F6-A239-C02FC27CE287}">
      <dgm:prSet/>
      <dgm:spPr/>
      <dgm:t>
        <a:bodyPr/>
        <a:lstStyle/>
        <a:p>
          <a:endParaRPr lang="en-US"/>
        </a:p>
      </dgm:t>
    </dgm:pt>
    <dgm:pt modelId="{BF7D7C8E-CC7E-4EC7-9C2E-D092143D9704}" type="sibTrans" cxnId="{2C3AE056-0CED-46F6-A239-C02FC27CE287}">
      <dgm:prSet/>
      <dgm:spPr/>
      <dgm:t>
        <a:bodyPr/>
        <a:lstStyle/>
        <a:p>
          <a:endParaRPr lang="en-US"/>
        </a:p>
      </dgm:t>
    </dgm:pt>
    <dgm:pt modelId="{F09E1B45-516D-4E98-B2B2-2BA0A0D51273}">
      <dgm:prSet phldrT="[Text]"/>
      <dgm:spPr/>
      <dgm:t>
        <a:bodyPr anchor="ctr"/>
        <a:lstStyle/>
        <a:p>
          <a:pPr algn="ctr"/>
          <a:r>
            <a:rPr lang="en-US" dirty="0" smtClean="0">
              <a:solidFill>
                <a:schemeClr val="bg1"/>
              </a:solidFill>
            </a:rPr>
            <a:t>Non-Fossil Fuel</a:t>
          </a:r>
          <a:endParaRPr lang="en-US" dirty="0">
            <a:solidFill>
              <a:schemeClr val="bg1"/>
            </a:solidFill>
          </a:endParaRPr>
        </a:p>
      </dgm:t>
    </dgm:pt>
    <dgm:pt modelId="{8CEA4FE2-6246-457F-901D-E64DE3D408C1}" type="parTrans" cxnId="{EEF75EE7-E6F5-46B6-B54F-3E5993C484D9}">
      <dgm:prSet/>
      <dgm:spPr/>
      <dgm:t>
        <a:bodyPr/>
        <a:lstStyle/>
        <a:p>
          <a:endParaRPr lang="en-US"/>
        </a:p>
      </dgm:t>
    </dgm:pt>
    <dgm:pt modelId="{1697B42A-A64B-4191-8B24-1485015C2ABF}" type="sibTrans" cxnId="{EEF75EE7-E6F5-46B6-B54F-3E5993C484D9}">
      <dgm:prSet/>
      <dgm:spPr/>
      <dgm:t>
        <a:bodyPr/>
        <a:lstStyle/>
        <a:p>
          <a:endParaRPr lang="en-US"/>
        </a:p>
      </dgm:t>
    </dgm:pt>
    <dgm:pt modelId="{8A777688-3D6C-440C-AB40-57D6FBB3589A}">
      <dgm:prSet phldrT="[Text]"/>
      <dgm:spPr/>
      <dgm:t>
        <a:bodyPr/>
        <a:lstStyle/>
        <a:p>
          <a:r>
            <a:rPr lang="en-US" dirty="0" smtClean="0"/>
            <a:t>-4,441 MW</a:t>
          </a:r>
          <a:endParaRPr lang="en-US" dirty="0"/>
        </a:p>
      </dgm:t>
    </dgm:pt>
    <dgm:pt modelId="{B13B6DB5-4EC1-4114-9F7E-27BB19C4E567}" type="parTrans" cxnId="{1B161E61-CC48-4E6F-8EC9-293EA9DB188D}">
      <dgm:prSet/>
      <dgm:spPr/>
      <dgm:t>
        <a:bodyPr/>
        <a:lstStyle/>
        <a:p>
          <a:endParaRPr lang="en-US"/>
        </a:p>
      </dgm:t>
    </dgm:pt>
    <dgm:pt modelId="{BB04B955-7F6B-4256-BDF1-3FDEFB563F9F}" type="sibTrans" cxnId="{1B161E61-CC48-4E6F-8EC9-293EA9DB188D}">
      <dgm:prSet/>
      <dgm:spPr/>
      <dgm:t>
        <a:bodyPr/>
        <a:lstStyle/>
        <a:p>
          <a:endParaRPr lang="en-US"/>
        </a:p>
      </dgm:t>
    </dgm:pt>
    <dgm:pt modelId="{ACF434F6-752B-44D6-B1EA-A7C389937300}">
      <dgm:prSet phldrT="[Text]"/>
      <dgm:spPr/>
      <dgm:t>
        <a:bodyPr anchor="ctr"/>
        <a:lstStyle/>
        <a:p>
          <a:pPr algn="ctr"/>
          <a:r>
            <a:rPr lang="en-US" dirty="0" smtClean="0">
              <a:solidFill>
                <a:schemeClr val="bg1"/>
              </a:solidFill>
            </a:rPr>
            <a:t>Fossil Fuel</a:t>
          </a:r>
          <a:endParaRPr lang="en-US" dirty="0">
            <a:solidFill>
              <a:schemeClr val="bg1"/>
            </a:solidFill>
          </a:endParaRPr>
        </a:p>
      </dgm:t>
    </dgm:pt>
    <dgm:pt modelId="{76D6C129-5AA3-4EEF-A5AC-237898B3427E}" type="parTrans" cxnId="{7B6B1AA0-3482-45B1-B837-92E1A2345D65}">
      <dgm:prSet/>
      <dgm:spPr/>
      <dgm:t>
        <a:bodyPr/>
        <a:lstStyle/>
        <a:p>
          <a:endParaRPr lang="en-US"/>
        </a:p>
      </dgm:t>
    </dgm:pt>
    <dgm:pt modelId="{E6E29BC5-B701-4776-9AE4-76E9F38C4226}" type="sibTrans" cxnId="{7B6B1AA0-3482-45B1-B837-92E1A2345D65}">
      <dgm:prSet/>
      <dgm:spPr/>
      <dgm:t>
        <a:bodyPr/>
        <a:lstStyle/>
        <a:p>
          <a:endParaRPr lang="en-US"/>
        </a:p>
      </dgm:t>
    </dgm:pt>
    <dgm:pt modelId="{A7D609CB-A31B-4A0F-8F3F-380D1263055D}" type="pres">
      <dgm:prSet presAssocID="{22CC6D36-61F9-4E82-86AC-F061DF149B55}" presName="Name0" presStyleCnt="0">
        <dgm:presLayoutVars>
          <dgm:chMax val="2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A16B472-385F-4E20-91FA-53E4243512BE}" type="pres">
      <dgm:prSet presAssocID="{22CC6D36-61F9-4E82-86AC-F061DF149B55}" presName="Background" presStyleLbl="node1" presStyleIdx="0" presStyleCnt="1" custScaleX="80294" custScaleY="94744" custLinFactNeighborX="196" custLinFactNeighborY="-4393"/>
      <dgm:spPr/>
    </dgm:pt>
    <dgm:pt modelId="{2918E594-B9E2-4AB1-A9A0-2D456CF0BD82}" type="pres">
      <dgm:prSet presAssocID="{22CC6D36-61F9-4E82-86AC-F061DF149B55}" presName="Divider" presStyleLbl="callout" presStyleIdx="0" presStyleCnt="1"/>
      <dgm:spPr/>
    </dgm:pt>
    <dgm:pt modelId="{D7A3D92B-1B82-4A73-BCC3-15A7B265DBEB}" type="pres">
      <dgm:prSet presAssocID="{22CC6D36-61F9-4E82-86AC-F061DF149B55}" presName="ChildText1" presStyleLbl="revTx" presStyleIdx="0" presStyleCnt="0" custScaleX="70815" custScaleY="84202" custLinFactNeighborX="12670" custLinFactNeighborY="-429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B96729-9AD3-4BFB-8F31-704A785E0BD5}" type="pres">
      <dgm:prSet presAssocID="{22CC6D36-61F9-4E82-86AC-F061DF149B55}" presName="ChildText2" presStyleLbl="revTx" presStyleIdx="0" presStyleCnt="0" custScaleX="82579" custScaleY="87640" custLinFactNeighborX="-11765" custLinFactNeighborY="-343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BB275C-6453-4E2C-A03E-DC8081AE1B2F}" type="pres">
      <dgm:prSet presAssocID="{22CC6D36-61F9-4E82-86AC-F061DF149B55}" presName="ParentText1" presStyleLbl="revTx" presStyleIdx="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1B2681A0-6B9C-4CC0-91CF-D2C535ED1725}" type="pres">
      <dgm:prSet presAssocID="{22CC6D36-61F9-4E82-86AC-F061DF149B55}" presName="ParentShape1" presStyleLbl="alignImgPlace1" presStyleIdx="0" presStyleCnt="2" custScaleX="187060" custScaleY="121468">
        <dgm:presLayoutVars/>
      </dgm:prSet>
      <dgm:spPr/>
      <dgm:t>
        <a:bodyPr/>
        <a:lstStyle/>
        <a:p>
          <a:endParaRPr lang="en-US"/>
        </a:p>
      </dgm:t>
    </dgm:pt>
    <dgm:pt modelId="{577220A7-D025-4AD0-831F-18F992D145FB}" type="pres">
      <dgm:prSet presAssocID="{22CC6D36-61F9-4E82-86AC-F061DF149B55}" presName="ParentText2" presStyleLbl="revTx" presStyleIdx="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3CE5BB08-6112-4054-B50A-94CA4B1A56E8}" type="pres">
      <dgm:prSet presAssocID="{22CC6D36-61F9-4E82-86AC-F061DF149B55}" presName="ParentShape2" presStyleLbl="alignImgPlace1" presStyleIdx="1" presStyleCnt="2" custScaleX="178824" custScaleY="108757">
        <dgm:presLayoutVars/>
      </dgm:prSet>
      <dgm:spPr/>
      <dgm:t>
        <a:bodyPr/>
        <a:lstStyle/>
        <a:p>
          <a:endParaRPr lang="en-US"/>
        </a:p>
      </dgm:t>
    </dgm:pt>
  </dgm:ptLst>
  <dgm:cxnLst>
    <dgm:cxn modelId="{F5690F05-60E7-47DA-AEEF-36F7E3E76565}" type="presOf" srcId="{55A69879-B7B0-48FE-9328-B66EA48B110A}" destId="{1B2681A0-6B9C-4CC0-91CF-D2C535ED1725}" srcOrd="1" destOrd="0" presId="urn:microsoft.com/office/officeart/2009/3/layout/OpposingIdeas"/>
    <dgm:cxn modelId="{7B6B1AA0-3482-45B1-B837-92E1A2345D65}" srcId="{8A777688-3D6C-440C-AB40-57D6FBB3589A}" destId="{ACF434F6-752B-44D6-B1EA-A7C389937300}" srcOrd="0" destOrd="0" parTransId="{76D6C129-5AA3-4EEF-A5AC-237898B3427E}" sibTransId="{E6E29BC5-B701-4776-9AE4-76E9F38C4226}"/>
    <dgm:cxn modelId="{72909AE6-3C16-4D7B-BB4F-17A59B2BE74E}" type="presOf" srcId="{F09E1B45-516D-4E98-B2B2-2BA0A0D51273}" destId="{D7A3D92B-1B82-4A73-BCC3-15A7B265DBEB}" srcOrd="0" destOrd="0" presId="urn:microsoft.com/office/officeart/2009/3/layout/OpposingIdeas"/>
    <dgm:cxn modelId="{CBE46A71-86AD-4829-860A-3D324EC19ACF}" type="presOf" srcId="{8A777688-3D6C-440C-AB40-57D6FBB3589A}" destId="{577220A7-D025-4AD0-831F-18F992D145FB}" srcOrd="0" destOrd="0" presId="urn:microsoft.com/office/officeart/2009/3/layout/OpposingIdeas"/>
    <dgm:cxn modelId="{D7695641-573E-46FF-958A-5A3EE466DAC0}" type="presOf" srcId="{22CC6D36-61F9-4E82-86AC-F061DF149B55}" destId="{A7D609CB-A31B-4A0F-8F3F-380D1263055D}" srcOrd="0" destOrd="0" presId="urn:microsoft.com/office/officeart/2009/3/layout/OpposingIdeas"/>
    <dgm:cxn modelId="{BEE3093C-F0A5-4A34-B4E3-8CD0EDF8F863}" type="presOf" srcId="{55A69879-B7B0-48FE-9328-B66EA48B110A}" destId="{12BB275C-6453-4E2C-A03E-DC8081AE1B2F}" srcOrd="0" destOrd="0" presId="urn:microsoft.com/office/officeart/2009/3/layout/OpposingIdeas"/>
    <dgm:cxn modelId="{557999CB-7572-47AD-8A62-13D84A307771}" type="presOf" srcId="{ACF434F6-752B-44D6-B1EA-A7C389937300}" destId="{76B96729-9AD3-4BFB-8F31-704A785E0BD5}" srcOrd="0" destOrd="0" presId="urn:microsoft.com/office/officeart/2009/3/layout/OpposingIdeas"/>
    <dgm:cxn modelId="{3E7B9134-9E42-4790-B538-D86D2298432B}" type="presOf" srcId="{8A777688-3D6C-440C-AB40-57D6FBB3589A}" destId="{3CE5BB08-6112-4054-B50A-94CA4B1A56E8}" srcOrd="1" destOrd="0" presId="urn:microsoft.com/office/officeart/2009/3/layout/OpposingIdeas"/>
    <dgm:cxn modelId="{2C3AE056-0CED-46F6-A239-C02FC27CE287}" srcId="{22CC6D36-61F9-4E82-86AC-F061DF149B55}" destId="{55A69879-B7B0-48FE-9328-B66EA48B110A}" srcOrd="0" destOrd="0" parTransId="{15C5719E-B62A-40E5-AFE4-AC4CE2D0EC9C}" sibTransId="{BF7D7C8E-CC7E-4EC7-9C2E-D092143D9704}"/>
    <dgm:cxn modelId="{1B161E61-CC48-4E6F-8EC9-293EA9DB188D}" srcId="{22CC6D36-61F9-4E82-86AC-F061DF149B55}" destId="{8A777688-3D6C-440C-AB40-57D6FBB3589A}" srcOrd="1" destOrd="0" parTransId="{B13B6DB5-4EC1-4114-9F7E-27BB19C4E567}" sibTransId="{BB04B955-7F6B-4256-BDF1-3FDEFB563F9F}"/>
    <dgm:cxn modelId="{EEF75EE7-E6F5-46B6-B54F-3E5993C484D9}" srcId="{55A69879-B7B0-48FE-9328-B66EA48B110A}" destId="{F09E1B45-516D-4E98-B2B2-2BA0A0D51273}" srcOrd="0" destOrd="0" parTransId="{8CEA4FE2-6246-457F-901D-E64DE3D408C1}" sibTransId="{1697B42A-A64B-4191-8B24-1485015C2ABF}"/>
    <dgm:cxn modelId="{CC3F93DF-EFD4-44E3-805E-06C182F1C8BE}" type="presParOf" srcId="{A7D609CB-A31B-4A0F-8F3F-380D1263055D}" destId="{9A16B472-385F-4E20-91FA-53E4243512BE}" srcOrd="0" destOrd="0" presId="urn:microsoft.com/office/officeart/2009/3/layout/OpposingIdeas"/>
    <dgm:cxn modelId="{DF629992-524F-4D5A-8E75-26A9893683CE}" type="presParOf" srcId="{A7D609CB-A31B-4A0F-8F3F-380D1263055D}" destId="{2918E594-B9E2-4AB1-A9A0-2D456CF0BD82}" srcOrd="1" destOrd="0" presId="urn:microsoft.com/office/officeart/2009/3/layout/OpposingIdeas"/>
    <dgm:cxn modelId="{FA61962A-23EF-41FB-A65A-1D35281A80E9}" type="presParOf" srcId="{A7D609CB-A31B-4A0F-8F3F-380D1263055D}" destId="{D7A3D92B-1B82-4A73-BCC3-15A7B265DBEB}" srcOrd="2" destOrd="0" presId="urn:microsoft.com/office/officeart/2009/3/layout/OpposingIdeas"/>
    <dgm:cxn modelId="{65A8410C-DFAB-469A-AFA3-2A0AD62F868F}" type="presParOf" srcId="{A7D609CB-A31B-4A0F-8F3F-380D1263055D}" destId="{76B96729-9AD3-4BFB-8F31-704A785E0BD5}" srcOrd="3" destOrd="0" presId="urn:microsoft.com/office/officeart/2009/3/layout/OpposingIdeas"/>
    <dgm:cxn modelId="{D9798D1C-CB1E-43C8-A5F6-CB2C422C606E}" type="presParOf" srcId="{A7D609CB-A31B-4A0F-8F3F-380D1263055D}" destId="{12BB275C-6453-4E2C-A03E-DC8081AE1B2F}" srcOrd="4" destOrd="0" presId="urn:microsoft.com/office/officeart/2009/3/layout/OpposingIdeas"/>
    <dgm:cxn modelId="{12F967B0-358C-46E6-94EE-A69F93016720}" type="presParOf" srcId="{A7D609CB-A31B-4A0F-8F3F-380D1263055D}" destId="{1B2681A0-6B9C-4CC0-91CF-D2C535ED1725}" srcOrd="5" destOrd="0" presId="urn:microsoft.com/office/officeart/2009/3/layout/OpposingIdeas"/>
    <dgm:cxn modelId="{2CCAFF8F-BA03-4C0C-84CA-60DE616A70C3}" type="presParOf" srcId="{A7D609CB-A31B-4A0F-8F3F-380D1263055D}" destId="{577220A7-D025-4AD0-831F-18F992D145FB}" srcOrd="6" destOrd="0" presId="urn:microsoft.com/office/officeart/2009/3/layout/OpposingIdeas"/>
    <dgm:cxn modelId="{EE62127A-7A61-4955-9A25-5E0A012D0625}" type="presParOf" srcId="{A7D609CB-A31B-4A0F-8F3F-380D1263055D}" destId="{3CE5BB08-6112-4054-B50A-94CA4B1A56E8}" srcOrd="7" destOrd="0" presId="urn:microsoft.com/office/officeart/2009/3/layout/OpposingIdeas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AE08816-501B-4AC3-90CD-4925C6B359D8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ABC5370A-49DD-496F-897D-8608C56A7B50}">
      <dgm:prSet phldrT="[Text]"/>
      <dgm:spPr/>
      <dgm:t>
        <a:bodyPr/>
        <a:lstStyle/>
        <a:p>
          <a:r>
            <a:rPr lang="en-US" dirty="0" smtClean="0"/>
            <a:t>Key Observations</a:t>
          </a:r>
          <a:endParaRPr lang="en-US" dirty="0"/>
        </a:p>
      </dgm:t>
    </dgm:pt>
    <dgm:pt modelId="{1740642B-7E2B-4EB4-8165-333E104047AA}" type="parTrans" cxnId="{E32098D7-66D6-478C-80C9-D5A12B3423E9}">
      <dgm:prSet/>
      <dgm:spPr/>
      <dgm:t>
        <a:bodyPr/>
        <a:lstStyle/>
        <a:p>
          <a:endParaRPr lang="en-US"/>
        </a:p>
      </dgm:t>
    </dgm:pt>
    <dgm:pt modelId="{98B0C099-BAA2-4A5A-8668-88DA75CA72FE}" type="sibTrans" cxnId="{E32098D7-66D6-478C-80C9-D5A12B3423E9}">
      <dgm:prSet/>
      <dgm:spPr/>
      <dgm:t>
        <a:bodyPr/>
        <a:lstStyle/>
        <a:p>
          <a:endParaRPr lang="en-US"/>
        </a:p>
      </dgm:t>
    </dgm:pt>
    <dgm:pt modelId="{552B5AC2-491C-436D-A3AB-E009D85934FC}">
      <dgm:prSet phldrT="[Text]"/>
      <dgm:spPr/>
      <dgm:t>
        <a:bodyPr/>
        <a:lstStyle/>
        <a:p>
          <a:r>
            <a:rPr lang="en-US" dirty="0" smtClean="0"/>
            <a:t>CREZ investment approximately equal to eight years of non-CREZ investment</a:t>
          </a:r>
          <a:endParaRPr lang="en-US" dirty="0"/>
        </a:p>
      </dgm:t>
    </dgm:pt>
    <dgm:pt modelId="{986DD2D4-741F-44F2-A964-A8843C68206E}" type="parTrans" cxnId="{29839982-7557-4B51-B4D3-93CCF46FF663}">
      <dgm:prSet/>
      <dgm:spPr/>
      <dgm:t>
        <a:bodyPr/>
        <a:lstStyle/>
        <a:p>
          <a:endParaRPr lang="en-US"/>
        </a:p>
      </dgm:t>
    </dgm:pt>
    <dgm:pt modelId="{D3D40F49-BD41-438C-88CE-01613C8820FF}" type="sibTrans" cxnId="{29839982-7557-4B51-B4D3-93CCF46FF663}">
      <dgm:prSet/>
      <dgm:spPr/>
      <dgm:t>
        <a:bodyPr/>
        <a:lstStyle/>
        <a:p>
          <a:endParaRPr lang="en-US"/>
        </a:p>
      </dgm:t>
    </dgm:pt>
    <dgm:pt modelId="{8A2FDD61-076E-4867-BD04-F8BF17AC6039}">
      <dgm:prSet phldrT="[Text]"/>
      <dgm:spPr/>
      <dgm:t>
        <a:bodyPr/>
        <a:lstStyle/>
        <a:p>
          <a:r>
            <a:rPr lang="en-US" dirty="0" smtClean="0"/>
            <a:t>Non-CREZ transmission spending relatively flat between 2007 and 2014</a:t>
          </a:r>
          <a:endParaRPr lang="en-US" dirty="0"/>
        </a:p>
      </dgm:t>
    </dgm:pt>
    <dgm:pt modelId="{9B842913-33FE-44A4-A2EF-F27918D8D47B}" type="parTrans" cxnId="{8B3BA734-12C9-4E69-A3F1-E83360BD7573}">
      <dgm:prSet/>
      <dgm:spPr/>
      <dgm:t>
        <a:bodyPr/>
        <a:lstStyle/>
        <a:p>
          <a:endParaRPr lang="en-US"/>
        </a:p>
      </dgm:t>
    </dgm:pt>
    <dgm:pt modelId="{74F50D44-783A-4AA7-A380-E7184388F5B2}" type="sibTrans" cxnId="{8B3BA734-12C9-4E69-A3F1-E83360BD7573}">
      <dgm:prSet/>
      <dgm:spPr/>
      <dgm:t>
        <a:bodyPr/>
        <a:lstStyle/>
        <a:p>
          <a:endParaRPr lang="en-US"/>
        </a:p>
      </dgm:t>
    </dgm:pt>
    <dgm:pt modelId="{6E091AAF-3DB8-45BF-AAD4-7522F0C2B7A4}">
      <dgm:prSet phldrT="[Text]"/>
      <dgm:spPr/>
      <dgm:t>
        <a:bodyPr/>
        <a:lstStyle/>
        <a:p>
          <a:r>
            <a:rPr lang="en-US" dirty="0" smtClean="0"/>
            <a:t>Significant increase in Far West weather zone transmission investment in recent years</a:t>
          </a:r>
          <a:endParaRPr lang="en-US" dirty="0"/>
        </a:p>
      </dgm:t>
    </dgm:pt>
    <dgm:pt modelId="{E4E049CA-E004-4AA3-8801-5287B15C1625}" type="parTrans" cxnId="{6A2072D6-9713-4FE1-8584-7F6725EA7A91}">
      <dgm:prSet/>
      <dgm:spPr/>
      <dgm:t>
        <a:bodyPr/>
        <a:lstStyle/>
        <a:p>
          <a:endParaRPr lang="en-US"/>
        </a:p>
      </dgm:t>
    </dgm:pt>
    <dgm:pt modelId="{DA72F647-D722-45EB-AC71-C7838A1ECFFD}" type="sibTrans" cxnId="{6A2072D6-9713-4FE1-8584-7F6725EA7A91}">
      <dgm:prSet/>
      <dgm:spPr/>
      <dgm:t>
        <a:bodyPr/>
        <a:lstStyle/>
        <a:p>
          <a:endParaRPr lang="en-US"/>
        </a:p>
      </dgm:t>
    </dgm:pt>
    <dgm:pt modelId="{9D80048C-F2A9-431C-8867-3D36D558DBEB}" type="pres">
      <dgm:prSet presAssocID="{5AE08816-501B-4AC3-90CD-4925C6B359D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1FE2E5D-DB8E-45E9-B38E-5860CFFFFEE5}" type="pres">
      <dgm:prSet presAssocID="{ABC5370A-49DD-496F-897D-8608C56A7B50}" presName="root" presStyleCnt="0"/>
      <dgm:spPr/>
    </dgm:pt>
    <dgm:pt modelId="{110525F6-337F-4365-BE88-6FC3B0730EA8}" type="pres">
      <dgm:prSet presAssocID="{ABC5370A-49DD-496F-897D-8608C56A7B50}" presName="rootComposite" presStyleCnt="0"/>
      <dgm:spPr/>
    </dgm:pt>
    <dgm:pt modelId="{84B2D611-0388-4384-841A-7EF67352FB4A}" type="pres">
      <dgm:prSet presAssocID="{ABC5370A-49DD-496F-897D-8608C56A7B50}" presName="rootText" presStyleLbl="node1" presStyleIdx="0" presStyleCnt="1"/>
      <dgm:spPr/>
      <dgm:t>
        <a:bodyPr/>
        <a:lstStyle/>
        <a:p>
          <a:endParaRPr lang="en-US"/>
        </a:p>
      </dgm:t>
    </dgm:pt>
    <dgm:pt modelId="{C22F53EE-A904-47B1-A788-52CD5EE6522A}" type="pres">
      <dgm:prSet presAssocID="{ABC5370A-49DD-496F-897D-8608C56A7B50}" presName="rootConnector" presStyleLbl="node1" presStyleIdx="0" presStyleCnt="1"/>
      <dgm:spPr/>
      <dgm:t>
        <a:bodyPr/>
        <a:lstStyle/>
        <a:p>
          <a:endParaRPr lang="en-US"/>
        </a:p>
      </dgm:t>
    </dgm:pt>
    <dgm:pt modelId="{77031D66-A2D2-493E-8149-1CE29348A089}" type="pres">
      <dgm:prSet presAssocID="{ABC5370A-49DD-496F-897D-8608C56A7B50}" presName="childShape" presStyleCnt="0"/>
      <dgm:spPr/>
    </dgm:pt>
    <dgm:pt modelId="{8FBE533F-A79E-4191-A756-A8B90E9D267D}" type="pres">
      <dgm:prSet presAssocID="{986DD2D4-741F-44F2-A964-A8843C68206E}" presName="Name13" presStyleLbl="parChTrans1D2" presStyleIdx="0" presStyleCnt="3"/>
      <dgm:spPr/>
      <dgm:t>
        <a:bodyPr/>
        <a:lstStyle/>
        <a:p>
          <a:endParaRPr lang="en-US"/>
        </a:p>
      </dgm:t>
    </dgm:pt>
    <dgm:pt modelId="{7B69CAE9-9649-4519-A282-D39DAA511478}" type="pres">
      <dgm:prSet presAssocID="{552B5AC2-491C-436D-A3AB-E009D85934FC}" presName="childTex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E88F27-595E-4C95-96E9-A251FAD8FA57}" type="pres">
      <dgm:prSet presAssocID="{9B842913-33FE-44A4-A2EF-F27918D8D47B}" presName="Name13" presStyleLbl="parChTrans1D2" presStyleIdx="1" presStyleCnt="3"/>
      <dgm:spPr/>
      <dgm:t>
        <a:bodyPr/>
        <a:lstStyle/>
        <a:p>
          <a:endParaRPr lang="en-US"/>
        </a:p>
      </dgm:t>
    </dgm:pt>
    <dgm:pt modelId="{0CB8871E-629C-417B-BA79-657E5AB9FFCB}" type="pres">
      <dgm:prSet presAssocID="{8A2FDD61-076E-4867-BD04-F8BF17AC6039}" presName="childTex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5AD1BA-9C56-4921-9BB4-80946C95E354}" type="pres">
      <dgm:prSet presAssocID="{E4E049CA-E004-4AA3-8801-5287B15C1625}" presName="Name13" presStyleLbl="parChTrans1D2" presStyleIdx="2" presStyleCnt="3"/>
      <dgm:spPr/>
      <dgm:t>
        <a:bodyPr/>
        <a:lstStyle/>
        <a:p>
          <a:endParaRPr lang="en-US"/>
        </a:p>
      </dgm:t>
    </dgm:pt>
    <dgm:pt modelId="{63C625FF-F758-4E45-A373-2D7149C31432}" type="pres">
      <dgm:prSet presAssocID="{6E091AAF-3DB8-45BF-AAD4-7522F0C2B7A4}" presName="childTex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B3BA734-12C9-4E69-A3F1-E83360BD7573}" srcId="{ABC5370A-49DD-496F-897D-8608C56A7B50}" destId="{8A2FDD61-076E-4867-BD04-F8BF17AC6039}" srcOrd="1" destOrd="0" parTransId="{9B842913-33FE-44A4-A2EF-F27918D8D47B}" sibTransId="{74F50D44-783A-4AA7-A380-E7184388F5B2}"/>
    <dgm:cxn modelId="{57CA2083-43D6-4232-9269-3949E823BC86}" type="presOf" srcId="{5AE08816-501B-4AC3-90CD-4925C6B359D8}" destId="{9D80048C-F2A9-431C-8867-3D36D558DBEB}" srcOrd="0" destOrd="0" presId="urn:microsoft.com/office/officeart/2005/8/layout/hierarchy3"/>
    <dgm:cxn modelId="{9F067547-8B51-48FB-BCF9-EE960713EA31}" type="presOf" srcId="{8A2FDD61-076E-4867-BD04-F8BF17AC6039}" destId="{0CB8871E-629C-417B-BA79-657E5AB9FFCB}" srcOrd="0" destOrd="0" presId="urn:microsoft.com/office/officeart/2005/8/layout/hierarchy3"/>
    <dgm:cxn modelId="{338415BD-ED78-4EE2-BD2C-36AB3D6C87AA}" type="presOf" srcId="{E4E049CA-E004-4AA3-8801-5287B15C1625}" destId="{3C5AD1BA-9C56-4921-9BB4-80946C95E354}" srcOrd="0" destOrd="0" presId="urn:microsoft.com/office/officeart/2005/8/layout/hierarchy3"/>
    <dgm:cxn modelId="{223DE9FC-7133-436A-943A-7D38EABEB513}" type="presOf" srcId="{552B5AC2-491C-436D-A3AB-E009D85934FC}" destId="{7B69CAE9-9649-4519-A282-D39DAA511478}" srcOrd="0" destOrd="0" presId="urn:microsoft.com/office/officeart/2005/8/layout/hierarchy3"/>
    <dgm:cxn modelId="{E1873158-2980-4DA7-A20B-C87F3080FAFF}" type="presOf" srcId="{6E091AAF-3DB8-45BF-AAD4-7522F0C2B7A4}" destId="{63C625FF-F758-4E45-A373-2D7149C31432}" srcOrd="0" destOrd="0" presId="urn:microsoft.com/office/officeart/2005/8/layout/hierarchy3"/>
    <dgm:cxn modelId="{51F067D7-554E-4D94-8CA1-472844B958C6}" type="presOf" srcId="{9B842913-33FE-44A4-A2EF-F27918D8D47B}" destId="{75E88F27-595E-4C95-96E9-A251FAD8FA57}" srcOrd="0" destOrd="0" presId="urn:microsoft.com/office/officeart/2005/8/layout/hierarchy3"/>
    <dgm:cxn modelId="{29839982-7557-4B51-B4D3-93CCF46FF663}" srcId="{ABC5370A-49DD-496F-897D-8608C56A7B50}" destId="{552B5AC2-491C-436D-A3AB-E009D85934FC}" srcOrd="0" destOrd="0" parTransId="{986DD2D4-741F-44F2-A964-A8843C68206E}" sibTransId="{D3D40F49-BD41-438C-88CE-01613C8820FF}"/>
    <dgm:cxn modelId="{E32098D7-66D6-478C-80C9-D5A12B3423E9}" srcId="{5AE08816-501B-4AC3-90CD-4925C6B359D8}" destId="{ABC5370A-49DD-496F-897D-8608C56A7B50}" srcOrd="0" destOrd="0" parTransId="{1740642B-7E2B-4EB4-8165-333E104047AA}" sibTransId="{98B0C099-BAA2-4A5A-8668-88DA75CA72FE}"/>
    <dgm:cxn modelId="{DD49422F-E8BC-4F45-9389-35E88D893F10}" type="presOf" srcId="{ABC5370A-49DD-496F-897D-8608C56A7B50}" destId="{C22F53EE-A904-47B1-A788-52CD5EE6522A}" srcOrd="1" destOrd="0" presId="urn:microsoft.com/office/officeart/2005/8/layout/hierarchy3"/>
    <dgm:cxn modelId="{C134EE7D-BAAE-4703-820D-296DF59BCD5E}" type="presOf" srcId="{ABC5370A-49DD-496F-897D-8608C56A7B50}" destId="{84B2D611-0388-4384-841A-7EF67352FB4A}" srcOrd="0" destOrd="0" presId="urn:microsoft.com/office/officeart/2005/8/layout/hierarchy3"/>
    <dgm:cxn modelId="{116F5AA5-70B7-4CB0-9F9B-410572200F96}" type="presOf" srcId="{986DD2D4-741F-44F2-A964-A8843C68206E}" destId="{8FBE533F-A79E-4191-A756-A8B90E9D267D}" srcOrd="0" destOrd="0" presId="urn:microsoft.com/office/officeart/2005/8/layout/hierarchy3"/>
    <dgm:cxn modelId="{6A2072D6-9713-4FE1-8584-7F6725EA7A91}" srcId="{ABC5370A-49DD-496F-897D-8608C56A7B50}" destId="{6E091AAF-3DB8-45BF-AAD4-7522F0C2B7A4}" srcOrd="2" destOrd="0" parTransId="{E4E049CA-E004-4AA3-8801-5287B15C1625}" sibTransId="{DA72F647-D722-45EB-AC71-C7838A1ECFFD}"/>
    <dgm:cxn modelId="{CE257C7F-0176-4DA0-846B-3B0F3F6B4F11}" type="presParOf" srcId="{9D80048C-F2A9-431C-8867-3D36D558DBEB}" destId="{81FE2E5D-DB8E-45E9-B38E-5860CFFFFEE5}" srcOrd="0" destOrd="0" presId="urn:microsoft.com/office/officeart/2005/8/layout/hierarchy3"/>
    <dgm:cxn modelId="{CE31757C-A775-4F65-BEC3-83AAABD7CD6E}" type="presParOf" srcId="{81FE2E5D-DB8E-45E9-B38E-5860CFFFFEE5}" destId="{110525F6-337F-4365-BE88-6FC3B0730EA8}" srcOrd="0" destOrd="0" presId="urn:microsoft.com/office/officeart/2005/8/layout/hierarchy3"/>
    <dgm:cxn modelId="{D46E52D2-65C5-4FA8-95CD-111F330EF81A}" type="presParOf" srcId="{110525F6-337F-4365-BE88-6FC3B0730EA8}" destId="{84B2D611-0388-4384-841A-7EF67352FB4A}" srcOrd="0" destOrd="0" presId="urn:microsoft.com/office/officeart/2005/8/layout/hierarchy3"/>
    <dgm:cxn modelId="{C5F1F763-825A-4B21-BFB3-B0C62DA97BA2}" type="presParOf" srcId="{110525F6-337F-4365-BE88-6FC3B0730EA8}" destId="{C22F53EE-A904-47B1-A788-52CD5EE6522A}" srcOrd="1" destOrd="0" presId="urn:microsoft.com/office/officeart/2005/8/layout/hierarchy3"/>
    <dgm:cxn modelId="{6DD25067-56FF-4642-A86A-42896F020E9E}" type="presParOf" srcId="{81FE2E5D-DB8E-45E9-B38E-5860CFFFFEE5}" destId="{77031D66-A2D2-493E-8149-1CE29348A089}" srcOrd="1" destOrd="0" presId="urn:microsoft.com/office/officeart/2005/8/layout/hierarchy3"/>
    <dgm:cxn modelId="{04C7C493-3243-4301-A3AE-BF99A12EA409}" type="presParOf" srcId="{77031D66-A2D2-493E-8149-1CE29348A089}" destId="{8FBE533F-A79E-4191-A756-A8B90E9D267D}" srcOrd="0" destOrd="0" presId="urn:microsoft.com/office/officeart/2005/8/layout/hierarchy3"/>
    <dgm:cxn modelId="{D766F2BF-3123-4D40-A4D7-21DE15CCDD10}" type="presParOf" srcId="{77031D66-A2D2-493E-8149-1CE29348A089}" destId="{7B69CAE9-9649-4519-A282-D39DAA511478}" srcOrd="1" destOrd="0" presId="urn:microsoft.com/office/officeart/2005/8/layout/hierarchy3"/>
    <dgm:cxn modelId="{AD6407DA-B388-4FBC-87AB-D49BE4BA52BB}" type="presParOf" srcId="{77031D66-A2D2-493E-8149-1CE29348A089}" destId="{75E88F27-595E-4C95-96E9-A251FAD8FA57}" srcOrd="2" destOrd="0" presId="urn:microsoft.com/office/officeart/2005/8/layout/hierarchy3"/>
    <dgm:cxn modelId="{92488E56-B056-431F-A4E9-E2C0E07F9E50}" type="presParOf" srcId="{77031D66-A2D2-493E-8149-1CE29348A089}" destId="{0CB8871E-629C-417B-BA79-657E5AB9FFCB}" srcOrd="3" destOrd="0" presId="urn:microsoft.com/office/officeart/2005/8/layout/hierarchy3"/>
    <dgm:cxn modelId="{C7A8084F-9DFA-4005-9E25-6B15F802ACD5}" type="presParOf" srcId="{77031D66-A2D2-493E-8149-1CE29348A089}" destId="{3C5AD1BA-9C56-4921-9BB4-80946C95E354}" srcOrd="4" destOrd="0" presId="urn:microsoft.com/office/officeart/2005/8/layout/hierarchy3"/>
    <dgm:cxn modelId="{2DCD601F-4C71-4B65-9FA1-8176B27D68F4}" type="presParOf" srcId="{77031D66-A2D2-493E-8149-1CE29348A089}" destId="{63C625FF-F758-4E45-A373-2D7149C31432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B2D611-0388-4384-841A-7EF67352FB4A}">
      <dsp:nvSpPr>
        <dsp:cNvPr id="0" name=""/>
        <dsp:cNvSpPr/>
      </dsp:nvSpPr>
      <dsp:spPr>
        <a:xfrm>
          <a:off x="216544" y="2197"/>
          <a:ext cx="2101104" cy="105055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Key Observations</a:t>
          </a:r>
          <a:endParaRPr lang="en-US" sz="2500" kern="1200" dirty="0"/>
        </a:p>
      </dsp:txBody>
      <dsp:txXfrm>
        <a:off x="247314" y="32967"/>
        <a:ext cx="2039564" cy="989012"/>
      </dsp:txXfrm>
    </dsp:sp>
    <dsp:sp modelId="{8FBE533F-A79E-4191-A756-A8B90E9D267D}">
      <dsp:nvSpPr>
        <dsp:cNvPr id="0" name=""/>
        <dsp:cNvSpPr/>
      </dsp:nvSpPr>
      <dsp:spPr>
        <a:xfrm>
          <a:off x="426655" y="1052749"/>
          <a:ext cx="210110" cy="7879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7914"/>
              </a:lnTo>
              <a:lnTo>
                <a:pt x="210110" y="787914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69CAE9-9649-4519-A282-D39DAA511478}">
      <dsp:nvSpPr>
        <dsp:cNvPr id="0" name=""/>
        <dsp:cNvSpPr/>
      </dsp:nvSpPr>
      <dsp:spPr>
        <a:xfrm>
          <a:off x="636765" y="1315387"/>
          <a:ext cx="1680883" cy="105055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2015 congestion lower than previous years</a:t>
          </a:r>
          <a:endParaRPr lang="en-US" sz="1300" kern="1200" dirty="0"/>
        </a:p>
      </dsp:txBody>
      <dsp:txXfrm>
        <a:off x="667535" y="1346157"/>
        <a:ext cx="1619343" cy="989012"/>
      </dsp:txXfrm>
    </dsp:sp>
    <dsp:sp modelId="{75E88F27-595E-4C95-96E9-A251FAD8FA57}">
      <dsp:nvSpPr>
        <dsp:cNvPr id="0" name=""/>
        <dsp:cNvSpPr/>
      </dsp:nvSpPr>
      <dsp:spPr>
        <a:xfrm>
          <a:off x="426655" y="1052749"/>
          <a:ext cx="210110" cy="21011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1104"/>
              </a:lnTo>
              <a:lnTo>
                <a:pt x="210110" y="2101104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B8871E-629C-417B-BA79-657E5AB9FFCB}">
      <dsp:nvSpPr>
        <dsp:cNvPr id="0" name=""/>
        <dsp:cNvSpPr/>
      </dsp:nvSpPr>
      <dsp:spPr>
        <a:xfrm>
          <a:off x="636765" y="2628577"/>
          <a:ext cx="1680883" cy="105055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West Texas reliability limit exceedances caused high amount of congestion in 2012 through 2014</a:t>
          </a:r>
          <a:endParaRPr lang="en-US" sz="1300" kern="1200" dirty="0"/>
        </a:p>
      </dsp:txBody>
      <dsp:txXfrm>
        <a:off x="667535" y="2659347"/>
        <a:ext cx="1619343" cy="989012"/>
      </dsp:txXfrm>
    </dsp:sp>
    <dsp:sp modelId="{1DD57A21-C2D1-4B40-B039-4F063C4140A1}">
      <dsp:nvSpPr>
        <dsp:cNvPr id="0" name=""/>
        <dsp:cNvSpPr/>
      </dsp:nvSpPr>
      <dsp:spPr>
        <a:xfrm>
          <a:off x="426655" y="1052749"/>
          <a:ext cx="210110" cy="34142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4294"/>
              </a:lnTo>
              <a:lnTo>
                <a:pt x="210110" y="3414294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065725-5C4E-4304-B7CE-F51A500B2B2A}">
      <dsp:nvSpPr>
        <dsp:cNvPr id="0" name=""/>
        <dsp:cNvSpPr/>
      </dsp:nvSpPr>
      <dsp:spPr>
        <a:xfrm>
          <a:off x="636765" y="3941767"/>
          <a:ext cx="1680883" cy="105055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Outages caused or exacerbated most of top congested elements</a:t>
          </a:r>
          <a:endParaRPr lang="en-US" sz="1300" kern="1200" dirty="0"/>
        </a:p>
      </dsp:txBody>
      <dsp:txXfrm>
        <a:off x="667535" y="3972537"/>
        <a:ext cx="1619343" cy="9890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B2D611-0388-4384-841A-7EF67352FB4A}">
      <dsp:nvSpPr>
        <dsp:cNvPr id="0" name=""/>
        <dsp:cNvSpPr/>
      </dsp:nvSpPr>
      <dsp:spPr>
        <a:xfrm>
          <a:off x="0" y="279838"/>
          <a:ext cx="2534194" cy="126709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Key Observations</a:t>
          </a:r>
          <a:endParaRPr lang="en-US" sz="3100" kern="1200" dirty="0"/>
        </a:p>
      </dsp:txBody>
      <dsp:txXfrm>
        <a:off x="37112" y="316950"/>
        <a:ext cx="2459970" cy="1192873"/>
      </dsp:txXfrm>
    </dsp:sp>
    <dsp:sp modelId="{8FBE533F-A79E-4191-A756-A8B90E9D267D}">
      <dsp:nvSpPr>
        <dsp:cNvPr id="0" name=""/>
        <dsp:cNvSpPr/>
      </dsp:nvSpPr>
      <dsp:spPr>
        <a:xfrm>
          <a:off x="253419" y="1546935"/>
          <a:ext cx="253419" cy="9503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0322"/>
              </a:lnTo>
              <a:lnTo>
                <a:pt x="253419" y="950322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69CAE9-9649-4519-A282-D39DAA511478}">
      <dsp:nvSpPr>
        <dsp:cNvPr id="0" name=""/>
        <dsp:cNvSpPr/>
      </dsp:nvSpPr>
      <dsp:spPr>
        <a:xfrm>
          <a:off x="506838" y="1863710"/>
          <a:ext cx="2027355" cy="1267097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Largest weather zones saw largest MW growth</a:t>
          </a:r>
          <a:endParaRPr lang="en-US" sz="1700" kern="1200" dirty="0"/>
        </a:p>
      </dsp:txBody>
      <dsp:txXfrm>
        <a:off x="543950" y="1900822"/>
        <a:ext cx="1953131" cy="1192873"/>
      </dsp:txXfrm>
    </dsp:sp>
    <dsp:sp modelId="{75E88F27-595E-4C95-96E9-A251FAD8FA57}">
      <dsp:nvSpPr>
        <dsp:cNvPr id="0" name=""/>
        <dsp:cNvSpPr/>
      </dsp:nvSpPr>
      <dsp:spPr>
        <a:xfrm>
          <a:off x="253419" y="1546935"/>
          <a:ext cx="253419" cy="25341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4194"/>
              </a:lnTo>
              <a:lnTo>
                <a:pt x="253419" y="2534194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B8871E-629C-417B-BA79-657E5AB9FFCB}">
      <dsp:nvSpPr>
        <dsp:cNvPr id="0" name=""/>
        <dsp:cNvSpPr/>
      </dsp:nvSpPr>
      <dsp:spPr>
        <a:xfrm>
          <a:off x="506838" y="3447581"/>
          <a:ext cx="2027355" cy="1267097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West and Far West weather zones had largest percent change in load growth</a:t>
          </a:r>
          <a:endParaRPr lang="en-US" sz="1700" kern="1200" dirty="0"/>
        </a:p>
      </dsp:txBody>
      <dsp:txXfrm>
        <a:off x="543950" y="3484693"/>
        <a:ext cx="1953131" cy="119287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1CF7B2-CEBE-4B7C-A292-54D2BE665C9B}">
      <dsp:nvSpPr>
        <dsp:cNvPr id="0" name=""/>
        <dsp:cNvSpPr/>
      </dsp:nvSpPr>
      <dsp:spPr>
        <a:xfrm>
          <a:off x="0" y="131107"/>
          <a:ext cx="3579224" cy="28728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7788" tIns="395732" rIns="277788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Coast only weather zone to see net loss in generation capacity</a:t>
          </a:r>
          <a:endParaRPr lang="en-US" sz="1800" kern="1200" dirty="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05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Generation is becoming more rural</a:t>
          </a:r>
          <a:endParaRPr lang="en-US" sz="1800" kern="1200" dirty="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05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Net loss in coal and gas generation capacity in ERCOT since 2004</a:t>
          </a:r>
          <a:endParaRPr lang="en-US" sz="1800" kern="1200" dirty="0"/>
        </a:p>
      </dsp:txBody>
      <dsp:txXfrm>
        <a:off x="0" y="131107"/>
        <a:ext cx="3579224" cy="2872800"/>
      </dsp:txXfrm>
    </dsp:sp>
    <dsp:sp modelId="{52C870E6-D0C8-4D7D-81D8-25FF7ACCC66D}">
      <dsp:nvSpPr>
        <dsp:cNvPr id="0" name=""/>
        <dsp:cNvSpPr/>
      </dsp:nvSpPr>
      <dsp:spPr>
        <a:xfrm>
          <a:off x="178961" y="288"/>
          <a:ext cx="2505456" cy="41125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4700" tIns="0" rIns="94700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Key Observations</a:t>
          </a:r>
          <a:endParaRPr lang="en-US" sz="1900" kern="1200" dirty="0"/>
        </a:p>
      </dsp:txBody>
      <dsp:txXfrm>
        <a:off x="199037" y="20364"/>
        <a:ext cx="2465304" cy="37110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16B472-385F-4E20-91FA-53E4243512BE}">
      <dsp:nvSpPr>
        <dsp:cNvPr id="0" name=""/>
        <dsp:cNvSpPr/>
      </dsp:nvSpPr>
      <dsp:spPr>
        <a:xfrm>
          <a:off x="572614" y="315526"/>
          <a:ext cx="1699168" cy="1078197"/>
        </a:xfrm>
        <a:prstGeom prst="round2DiagRect">
          <a:avLst>
            <a:gd name="adj1" fmla="val 0"/>
            <a:gd name="adj2" fmla="val 166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18E594-B9E2-4AB1-A9A0-2D456CF0BD82}">
      <dsp:nvSpPr>
        <dsp:cNvPr id="0" name=""/>
        <dsp:cNvSpPr/>
      </dsp:nvSpPr>
      <dsp:spPr>
        <a:xfrm>
          <a:off x="1418051" y="456310"/>
          <a:ext cx="282" cy="896614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A3D92B-1B82-4A73-BCC3-15A7B265DBEB}">
      <dsp:nvSpPr>
        <dsp:cNvPr id="0" name=""/>
        <dsp:cNvSpPr/>
      </dsp:nvSpPr>
      <dsp:spPr>
        <a:xfrm>
          <a:off x="680499" y="456605"/>
          <a:ext cx="649382" cy="81304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solidFill>
                <a:schemeClr val="bg1"/>
              </a:solidFill>
            </a:rPr>
            <a:t>Non-Fossil Fuel</a:t>
          </a:r>
          <a:endParaRPr lang="en-US" sz="1500" kern="1200" dirty="0">
            <a:solidFill>
              <a:schemeClr val="bg1"/>
            </a:solidFill>
          </a:endParaRPr>
        </a:p>
      </dsp:txBody>
      <dsp:txXfrm>
        <a:off x="680499" y="456605"/>
        <a:ext cx="649382" cy="813042"/>
      </dsp:txXfrm>
    </dsp:sp>
    <dsp:sp modelId="{76B96729-9AD3-4BFB-8F31-704A785E0BD5}">
      <dsp:nvSpPr>
        <dsp:cNvPr id="0" name=""/>
        <dsp:cNvSpPr/>
      </dsp:nvSpPr>
      <dsp:spPr>
        <a:xfrm>
          <a:off x="1460580" y="448301"/>
          <a:ext cx="757260" cy="84623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solidFill>
                <a:schemeClr val="bg1"/>
              </a:solidFill>
            </a:rPr>
            <a:t>Fossil Fuel</a:t>
          </a:r>
          <a:endParaRPr lang="en-US" sz="1500" kern="1200" dirty="0">
            <a:solidFill>
              <a:schemeClr val="bg1"/>
            </a:solidFill>
          </a:endParaRPr>
        </a:p>
      </dsp:txBody>
      <dsp:txXfrm>
        <a:off x="1460580" y="448301"/>
        <a:ext cx="757260" cy="846238"/>
      </dsp:txXfrm>
    </dsp:sp>
    <dsp:sp modelId="{1B2681A0-6B9C-4CC0-91CF-D2C535ED1725}">
      <dsp:nvSpPr>
        <dsp:cNvPr id="0" name=""/>
        <dsp:cNvSpPr/>
      </dsp:nvSpPr>
      <dsp:spPr>
        <a:xfrm rot="16200000">
          <a:off x="-570381" y="333343"/>
          <a:ext cx="1507984" cy="659755"/>
        </a:xfrm>
        <a:prstGeom prst="rightArrow">
          <a:avLst>
            <a:gd name="adj1" fmla="val 49830"/>
            <a:gd name="adj2" fmla="val 60660"/>
          </a:avLst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+13,379 MW</a:t>
          </a:r>
          <a:endParaRPr lang="en-US" sz="1400" kern="1200" dirty="0"/>
        </a:p>
      </dsp:txBody>
      <dsp:txXfrm>
        <a:off x="-470670" y="598554"/>
        <a:ext cx="1308561" cy="328755"/>
      </dsp:txXfrm>
    </dsp:sp>
    <dsp:sp modelId="{3CE5BB08-6112-4054-B50A-94CA4B1A56E8}">
      <dsp:nvSpPr>
        <dsp:cNvPr id="0" name=""/>
        <dsp:cNvSpPr/>
      </dsp:nvSpPr>
      <dsp:spPr>
        <a:xfrm rot="5400000">
          <a:off x="1977400" y="830660"/>
          <a:ext cx="1350181" cy="630707"/>
        </a:xfrm>
        <a:prstGeom prst="rightArrow">
          <a:avLst>
            <a:gd name="adj1" fmla="val 49830"/>
            <a:gd name="adj2" fmla="val 60660"/>
          </a:avLst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-4,441 MW</a:t>
          </a:r>
          <a:endParaRPr lang="en-US" sz="1300" kern="1200" dirty="0"/>
        </a:p>
      </dsp:txBody>
      <dsp:txXfrm>
        <a:off x="2072722" y="893552"/>
        <a:ext cx="1159538" cy="31428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B2D611-0388-4384-841A-7EF67352FB4A}">
      <dsp:nvSpPr>
        <dsp:cNvPr id="0" name=""/>
        <dsp:cNvSpPr/>
      </dsp:nvSpPr>
      <dsp:spPr>
        <a:xfrm>
          <a:off x="227415" y="191"/>
          <a:ext cx="2147107" cy="107355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Key Observations</a:t>
          </a:r>
          <a:endParaRPr lang="en-US" sz="2600" kern="1200" dirty="0"/>
        </a:p>
      </dsp:txBody>
      <dsp:txXfrm>
        <a:off x="258858" y="31634"/>
        <a:ext cx="2084221" cy="1010667"/>
      </dsp:txXfrm>
    </dsp:sp>
    <dsp:sp modelId="{8FBE533F-A79E-4191-A756-A8B90E9D267D}">
      <dsp:nvSpPr>
        <dsp:cNvPr id="0" name=""/>
        <dsp:cNvSpPr/>
      </dsp:nvSpPr>
      <dsp:spPr>
        <a:xfrm>
          <a:off x="442126" y="1073744"/>
          <a:ext cx="214710" cy="8051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5165"/>
              </a:lnTo>
              <a:lnTo>
                <a:pt x="214710" y="805165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69CAE9-9649-4519-A282-D39DAA511478}">
      <dsp:nvSpPr>
        <dsp:cNvPr id="0" name=""/>
        <dsp:cNvSpPr/>
      </dsp:nvSpPr>
      <dsp:spPr>
        <a:xfrm>
          <a:off x="656836" y="1342133"/>
          <a:ext cx="1717685" cy="1073553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CREZ investment approximately equal to eight years of non-CREZ investment</a:t>
          </a:r>
          <a:endParaRPr lang="en-US" sz="1400" kern="1200" dirty="0"/>
        </a:p>
      </dsp:txBody>
      <dsp:txXfrm>
        <a:off x="688279" y="1373576"/>
        <a:ext cx="1654799" cy="1010667"/>
      </dsp:txXfrm>
    </dsp:sp>
    <dsp:sp modelId="{75E88F27-595E-4C95-96E9-A251FAD8FA57}">
      <dsp:nvSpPr>
        <dsp:cNvPr id="0" name=""/>
        <dsp:cNvSpPr/>
      </dsp:nvSpPr>
      <dsp:spPr>
        <a:xfrm>
          <a:off x="442126" y="1073744"/>
          <a:ext cx="214710" cy="21471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47107"/>
              </a:lnTo>
              <a:lnTo>
                <a:pt x="214710" y="2147107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B8871E-629C-417B-BA79-657E5AB9FFCB}">
      <dsp:nvSpPr>
        <dsp:cNvPr id="0" name=""/>
        <dsp:cNvSpPr/>
      </dsp:nvSpPr>
      <dsp:spPr>
        <a:xfrm>
          <a:off x="656836" y="2684075"/>
          <a:ext cx="1717685" cy="1073553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Non-CREZ transmission spending relatively flat between 2007 and 2014</a:t>
          </a:r>
          <a:endParaRPr lang="en-US" sz="1400" kern="1200" dirty="0"/>
        </a:p>
      </dsp:txBody>
      <dsp:txXfrm>
        <a:off x="688279" y="2715518"/>
        <a:ext cx="1654799" cy="1010667"/>
      </dsp:txXfrm>
    </dsp:sp>
    <dsp:sp modelId="{3C5AD1BA-9C56-4921-9BB4-80946C95E354}">
      <dsp:nvSpPr>
        <dsp:cNvPr id="0" name=""/>
        <dsp:cNvSpPr/>
      </dsp:nvSpPr>
      <dsp:spPr>
        <a:xfrm>
          <a:off x="442126" y="1073744"/>
          <a:ext cx="214710" cy="34890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89048"/>
              </a:lnTo>
              <a:lnTo>
                <a:pt x="214710" y="3489048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C625FF-F758-4E45-A373-2D7149C31432}">
      <dsp:nvSpPr>
        <dsp:cNvPr id="0" name=""/>
        <dsp:cNvSpPr/>
      </dsp:nvSpPr>
      <dsp:spPr>
        <a:xfrm>
          <a:off x="656836" y="4026017"/>
          <a:ext cx="1717685" cy="1073553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Significant increase in Far West weather zone transmission investment in recent years</a:t>
          </a:r>
          <a:endParaRPr lang="en-US" sz="1400" kern="1200" dirty="0"/>
        </a:p>
      </dsp:txBody>
      <dsp:txXfrm>
        <a:off x="688279" y="4057460"/>
        <a:ext cx="1654799" cy="10106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OpposingIdeas">
  <dgm:title val=""/>
  <dgm:desc val=""/>
  <dgm:catLst>
    <dgm:cat type="relationship" pri="34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clrData>
  <dgm:layoutNode name="Name0">
    <dgm:varLst>
      <dgm:chMax val="2"/>
      <dgm:dir/>
      <dgm:animOne val="branch"/>
      <dgm:animLvl val="lvl"/>
      <dgm:resizeHandles val="exact"/>
    </dgm:varLst>
    <dgm:choose name="Name1">
      <dgm:if name="Name2" axis="ch" ptType="node" func="cnt" op="lte" val="1">
        <dgm:alg type="composite">
          <dgm:param type="ar" val="0.9928"/>
        </dgm:alg>
      </dgm:if>
      <dgm:else name="Name3">
        <dgm:alg type="composite">
          <dgm:param type="ar" val="1.6364"/>
        </dgm:alg>
      </dgm:else>
    </dgm:choose>
    <dgm:shape xmlns:r="http://schemas.openxmlformats.org/officeDocument/2006/relationships" r:blip="">
      <dgm:adjLst/>
    </dgm:shape>
    <dgm:choose name="Name4">
      <dgm:if name="Name5" func="var" arg="dir" op="equ" val="norm">
        <dgm:choose name="Name6">
          <dgm:if name="Name7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2963"/>
              <dgm:constr type="t" for="ch" forName="ChildText1" refType="h" fact="0.2722"/>
              <dgm:constr type="w" for="ch" forName="ChildText1" refType="w" fact="0.6534"/>
              <dgm:constr type="h" for="ch" forName="ChildText1" refType="h" fact="0.6682"/>
              <dgm:constr type="l" for="ch" forName="Background" refType="w" fact="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l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l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8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l" for="ch" forName="ChildText2" refType="w" fact="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l" for="ch" forName="Background" refType="w" fact="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l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l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l" for="ch" forName="ParentText2" refType="w" fact="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l" for="ch" forName="ParentShape2" refType="w" fact="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l" for="ch" forName="Divider" refType="w" fact="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if>
      <dgm:else name="Name9">
        <dgm:choose name="Name10">
          <dgm:if name="Name11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2455"/>
              <dgm:constr type="t" for="ch" forName="ChildText1" refType="h" fact="0.2651"/>
              <dgm:constr type="w" for="ch" forName="ChildText1" refType="w" fact="0.5351"/>
              <dgm:constr type="h" for="ch" forName="ChildText1" refType="h" fact="0.56"/>
              <dgm:constr type="r" for="ch" forName="Background" refType="w" fact="-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r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r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12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r" for="ch" forName="ChildText2" refType="w" fact="-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r" for="ch" forName="Background" refType="w" fact="-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r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r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r" for="ch" forName="ParentText2" refType="w" fact="-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r" for="ch" forName="ParentShape2" refType="w" fact="-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r" for="ch" forName="Divider" refType="w" fact="-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else>
    </dgm:choose>
    <dgm:choose name="Name13">
      <dgm:if name="Name14" axis="ch" ptType="node" func="cnt" op="gte" val="1">
        <dgm:layoutNode name="Background" styleLbl="node1">
          <dgm:alg type="sp"/>
          <dgm:choose name="Name15">
            <dgm:if name="Name16" func="var" arg="dir" op="equ" val="norm">
              <dgm:shape xmlns:r="http://schemas.openxmlformats.org/officeDocument/2006/relationships" type="round2DiagRect" r:blip="">
                <dgm:adjLst>
                  <dgm:adj idx="1" val="0"/>
                  <dgm:adj idx="2" val="0.1667"/>
                </dgm:adjLst>
              </dgm:shape>
            </dgm:if>
            <dgm:else name="Name17">
              <dgm:shape xmlns:r="http://schemas.openxmlformats.org/officeDocument/2006/relationships" type="round2DiagRect" r:blip="">
                <dgm:adjLst>
                  <dgm:adj idx="1" val="0.1667"/>
                  <dgm:adj idx="2" val="0"/>
                </dgm:adjLst>
              </dgm:shape>
            </dgm:else>
          </dgm:choose>
          <dgm:presOf/>
        </dgm:layoutNode>
        <dgm:choose name="Name18">
          <dgm:if name="Name19" axis="ch" ptType="node" func="cnt" op="gte" val="2">
            <dgm:layoutNode name="Divider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</dgm:if>
          <dgm:else name="Name20"/>
        </dgm:choose>
        <dgm:layoutNode name="ChildText1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 hideGeom="1">
            <dgm:adjLst/>
          </dgm:shape>
          <dgm:presOf axis="ch des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21">
          <dgm:if name="Name22" axis="ch" ptType="node" func="cnt" op="gte" val="2">
            <dgm:layoutNode name="ChildText2" styleLbl="revTx">
              <dgm:varLst>
                <dgm:chMax val="0"/>
                <dgm:chPref val="0"/>
                <dgm:bulletEnabled val="1"/>
              </dgm:varLst>
              <dgm:alg type="tx">
                <dgm:param type="parTxLTRAlign" val="l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ch des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23"/>
        </dgm:choose>
        <dgm:layoutNode name="ParentText1" styleLbl="revTx">
          <dgm:varLst>
            <dgm:chMax val="1"/>
            <dgm:chPref val="1"/>
          </dgm:varLst>
          <dgm:choose name="Name24">
            <dgm:if name="Name25" func="var" arg="dir" op="equ" val="norm">
              <dgm:alg type="tx">
                <dgm:param type="parTxLTRAlign" val="r"/>
                <dgm:param type="shpTxLTRAlignCh" val="r"/>
                <dgm:param type="txAnchorVertCh" val="mid"/>
                <dgm:param type="autoTxRot" val="grav"/>
              </dgm:alg>
            </dgm:if>
            <dgm:else name="Name26">
              <dgm:alg type="tx">
                <dgm:param type="parTxLTRAlign" val="l"/>
                <dgm:param type="shpTxLTRAlignCh" val="r"/>
                <dgm:param type="txAnchorVertCh" val="mid"/>
                <dgm:param type="autoTxRot" val="grav"/>
              </dgm:alg>
            </dgm:else>
          </dgm:choose>
          <dgm:choose name="Name27">
            <dgm:if name="Name28" func="var" arg="dir" op="equ" val="norm">
              <dgm:shape xmlns:r="http://schemas.openxmlformats.org/officeDocument/2006/relationships" rot="-90" type="rightArrow" r:blip="" hideGeom="1">
                <dgm:adjLst>
                  <dgm:adj idx="1" val="0.4983"/>
                  <dgm:adj idx="2" val="0.6066"/>
                </dgm:adjLst>
              </dgm:shape>
            </dgm:if>
            <dgm:else name="Name29">
              <dgm:shape xmlns:r="http://schemas.openxmlformats.org/officeDocument/2006/relationships" rot="90" type="leftArrow" r:blip="" hideGeom="1">
                <dgm:adjLst>
                  <dgm:adj idx="1" val="0.4983"/>
                  <dgm:adj idx="2" val="0.6066"/>
                </dgm:adjLst>
              </dgm:shape>
            </dgm:else>
          </dgm:choose>
          <dgm:presOf axis="ch 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ParentShape1" styleLbl="alignImgPlace1">
          <dgm:varLst/>
          <dgm:alg type="sp"/>
          <dgm:presOf axis="ch self" ptType="node node" st="1 1" cnt="1 0"/>
          <dgm:choose name="Name30">
            <dgm:if name="Name31" func="var" arg="dir" op="equ" val="norm">
              <dgm:shape xmlns:r="http://schemas.openxmlformats.org/officeDocument/2006/relationships" rot="-90" type="rightArrow" r:blip="">
                <dgm:adjLst>
                  <dgm:adj idx="1" val="0.4983"/>
                  <dgm:adj idx="2" val="0.6066"/>
                </dgm:adjLst>
              </dgm:shape>
            </dgm:if>
            <dgm:else name="Name32">
              <dgm:shape xmlns:r="http://schemas.openxmlformats.org/officeDocument/2006/relationships" rot="90" type="leftArrow" r:blip="">
                <dgm:adjLst>
                  <dgm:adj idx="1" val="0.4983"/>
                  <dgm:adj idx="2" val="0.6066"/>
                </dgm:adjLst>
              </dgm:shape>
            </dgm:else>
          </dgm:choose>
        </dgm:layoutNode>
        <dgm:choose name="Name33">
          <dgm:if name="Name34" axis="ch" ptType="node" func="cnt" op="gte" val="2">
            <dgm:layoutNode name="ParentText2" styleLbl="revTx">
              <dgm:varLst>
                <dgm:chMax val="1"/>
                <dgm:chPref val="1"/>
              </dgm:varLst>
              <dgm:choose name="Name35">
                <dgm:if name="Name36" func="var" arg="dir" op="equ" val="norm">
                  <dgm:alg type="tx">
                    <dgm:param type="parTxLTRAlign" val="r"/>
                    <dgm:param type="shpTxLTRAlignCh" val="r"/>
                    <dgm:param type="txAnchorVertCh" val="mid"/>
                    <dgm:param type="autoTxRot" val="grav"/>
                  </dgm:alg>
                </dgm:if>
                <dgm:else name="Name37">
                  <dgm:alg type="tx">
                    <dgm:param type="parTxLTRAlign" val="l"/>
                    <dgm:param type="shpTxLTRAlignCh" val="r"/>
                    <dgm:param type="txAnchorVertCh" val="mid"/>
                    <dgm:param type="autoTxRot" val="grav"/>
                  </dgm:alg>
                </dgm:else>
              </dgm:choose>
              <dgm:choose name="Name38">
                <dgm:if name="Name39" func="var" arg="dir" op="equ" val="norm">
                  <dgm:shape xmlns:r="http://schemas.openxmlformats.org/officeDocument/2006/relationships" rot="90" type="rightArrow" r:blip="" hideGeom="1">
                    <dgm:adjLst>
                      <dgm:adj idx="1" val="0.4983"/>
                      <dgm:adj idx="2" val="0.6066"/>
                    </dgm:adjLst>
                  </dgm:shape>
                </dgm:if>
                <dgm:else name="Name40">
                  <dgm:shape xmlns:r="http://schemas.openxmlformats.org/officeDocument/2006/relationships" rot="-90" type="leftArrow" r:blip="" hideGeom="1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ParentShape2" styleLbl="alignImgPlace1">
              <dgm:varLst/>
              <dgm:alg type="sp"/>
              <dgm:choose name="Name41">
                <dgm:if name="Name42" func="var" arg="dir" op="equ" val="norm">
                  <dgm:shape xmlns:r="http://schemas.openxmlformats.org/officeDocument/2006/relationships" rot="90" type="rightArrow" r:blip="">
                    <dgm:adjLst>
                      <dgm:adj idx="1" val="0.4983"/>
                      <dgm:adj idx="2" val="0.6066"/>
                    </dgm:adjLst>
                  </dgm:shape>
                </dgm:if>
                <dgm:else name="Name43">
                  <dgm:shape xmlns:r="http://schemas.openxmlformats.org/officeDocument/2006/relationships" rot="-90" type="leftArrow" r:blip="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</dgm:layoutNode>
          </dgm:if>
          <dgm:else name="Name44"/>
        </dgm:choose>
      </dgm:if>
      <dgm:else name="Name4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B1718E-789D-4ACA-AAAD-A77BC4FC9ED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5606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B1718E-789D-4ACA-AAAD-A77BC4FC9ED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0887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B1718E-789D-4ACA-AAAD-A77BC4FC9ED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6030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B1718E-789D-4ACA-AAAD-A77BC4FC9ED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2777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B1718E-789D-4ACA-AAAD-A77BC4FC9ED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488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B1718E-789D-4ACA-AAAD-A77BC4FC9ED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06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3" name="Picture 12"/>
          <p:cNvPicPr>
            <a:picLocks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1085849" y="6010274"/>
            <a:ext cx="686752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b="1" dirty="0" smtClean="0"/>
              <a:t>January 19, 2016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7" r:id="rId1"/>
    <p:sldLayoutId id="2147493458" r:id="rId2"/>
    <p:sldLayoutId id="2147493459" r:id="rId3"/>
    <p:sldLayoutId id="2147493460" r:id="rId4"/>
    <p:sldLayoutId id="2147493461" r:id="rId5"/>
    <p:sldLayoutId id="2147493462" r:id="rId6"/>
    <p:sldLayoutId id="2147493463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diagramColors" Target="../diagrams/colors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openxmlformats.org/officeDocument/2006/relationships/diagramQuickStyle" Target="../diagrams/quickStyle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3.xml"/><Relationship Id="rId11" Type="http://schemas.openxmlformats.org/officeDocument/2006/relationships/diagramLayout" Target="../diagrams/layout4.xml"/><Relationship Id="rId5" Type="http://schemas.openxmlformats.org/officeDocument/2006/relationships/diagramQuickStyle" Target="../diagrams/quickStyle3.xml"/><Relationship Id="rId10" Type="http://schemas.openxmlformats.org/officeDocument/2006/relationships/diagramData" Target="../diagrams/data4.xml"/><Relationship Id="rId4" Type="http://schemas.openxmlformats.org/officeDocument/2006/relationships/diagramLayout" Target="../diagrams/layout3.xml"/><Relationship Id="rId9" Type="http://schemas.openxmlformats.org/officeDocument/2006/relationships/image" Target="../media/image9.png"/><Relationship Id="rId14" Type="http://schemas.microsoft.com/office/2007/relationships/diagramDrawing" Target="../diagrams/drawing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Relationship Id="rId9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1498064"/>
            <a:ext cx="7727950" cy="3615650"/>
            <a:chOff x="603250" y="546100"/>
            <a:chExt cx="7727950" cy="3615650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ERCOT – Planning Review</a:t>
              </a:r>
            </a:p>
            <a:p>
              <a:endParaRPr lang="en-US" b="1" dirty="0" smtClean="0"/>
            </a:p>
            <a:p>
              <a:r>
                <a:rPr lang="en-US" sz="2000" i="1" dirty="0" smtClean="0"/>
                <a:t>Regional Planning Group</a:t>
              </a:r>
            </a:p>
            <a:p>
              <a:r>
                <a:rPr lang="en-US" sz="2000" dirty="0" smtClean="0"/>
                <a:t>ERCOT Public</a:t>
              </a:r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January 19, 2016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98" y="1853500"/>
            <a:ext cx="6827520" cy="2406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78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Slide 3</a:t>
            </a:r>
          </a:p>
          <a:p>
            <a:pPr lvl="1"/>
            <a:r>
              <a:rPr lang="en-US" dirty="0" smtClean="0"/>
              <a:t>Top congestion chart based on internal ERCOT congestion tracking database</a:t>
            </a:r>
          </a:p>
          <a:p>
            <a:pPr lvl="1"/>
            <a:r>
              <a:rPr lang="en-US" dirty="0" smtClean="0"/>
              <a:t>Bottom congestion chart based on prior Constraints and Needs reports</a:t>
            </a:r>
          </a:p>
          <a:p>
            <a:pPr lvl="2"/>
            <a:r>
              <a:rPr lang="en-US" dirty="0" smtClean="0"/>
              <a:t>2012 through 2014 data based on January through October congestion for that calendar year; 2015 data based on October 2014 through September 2015 congestion</a:t>
            </a:r>
          </a:p>
          <a:p>
            <a:r>
              <a:rPr lang="en-US" dirty="0" smtClean="0"/>
              <a:t>Slide 5</a:t>
            </a:r>
          </a:p>
          <a:p>
            <a:pPr lvl="1"/>
            <a:r>
              <a:rPr lang="en-US" dirty="0" smtClean="0"/>
              <a:t>Peak load data based on Demand and Energy Reports</a:t>
            </a:r>
          </a:p>
          <a:p>
            <a:r>
              <a:rPr lang="en-US" dirty="0" smtClean="0"/>
              <a:t>Slide 6</a:t>
            </a:r>
          </a:p>
          <a:p>
            <a:pPr lvl="1"/>
            <a:r>
              <a:rPr lang="en-US" dirty="0" smtClean="0"/>
              <a:t>Generation capacity data based on Steady State Working Group base cases and RARF data</a:t>
            </a:r>
          </a:p>
          <a:p>
            <a:pPr lvl="1"/>
            <a:r>
              <a:rPr lang="en-US" dirty="0" smtClean="0"/>
              <a:t>Bottom left chart assumes counties with a population of 500,000 and greater are urban, all other counties are rural</a:t>
            </a:r>
          </a:p>
          <a:p>
            <a:pPr lvl="1"/>
            <a:r>
              <a:rPr lang="en-US" dirty="0" smtClean="0"/>
              <a:t>Wind generation capacity counted at 100%</a:t>
            </a:r>
          </a:p>
          <a:p>
            <a:r>
              <a:rPr lang="en-US" dirty="0" smtClean="0"/>
              <a:t>Slide 7</a:t>
            </a:r>
          </a:p>
          <a:p>
            <a:pPr lvl="1"/>
            <a:r>
              <a:rPr lang="en-US" dirty="0" smtClean="0"/>
              <a:t>Generation data based on internal ERCOT database</a:t>
            </a:r>
          </a:p>
          <a:p>
            <a:r>
              <a:rPr lang="en-US" dirty="0" smtClean="0"/>
              <a:t>Slides 8 and 9</a:t>
            </a:r>
          </a:p>
          <a:p>
            <a:pPr lvl="1"/>
            <a:r>
              <a:rPr lang="en-US" dirty="0" smtClean="0"/>
              <a:t>Transmission investment dollars based on TPIT with Costs database</a:t>
            </a:r>
          </a:p>
          <a:p>
            <a:pPr lvl="1"/>
            <a:r>
              <a:rPr lang="en-US" dirty="0" smtClean="0"/>
              <a:t>Transmission Projects Endorsed by RPG from </a:t>
            </a:r>
            <a:r>
              <a:rPr lang="en-US" dirty="0" smtClean="0"/>
              <a:t>monthly ERCOT </a:t>
            </a:r>
            <a:r>
              <a:rPr lang="en-US" dirty="0" smtClean="0"/>
              <a:t>ROS report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Notes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60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Congestion Overview</a:t>
            </a:r>
          </a:p>
          <a:p>
            <a:r>
              <a:rPr lang="en-US" dirty="0" smtClean="0"/>
              <a:t>Load and Generation Changes</a:t>
            </a:r>
          </a:p>
          <a:p>
            <a:r>
              <a:rPr lang="en-US" dirty="0" smtClean="0"/>
              <a:t>Transmission Investment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03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Congestion</a:t>
            </a:r>
            <a:endParaRPr lang="en-US" sz="2000" dirty="0">
              <a:solidFill>
                <a:srgbClr val="005386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966" y="888303"/>
            <a:ext cx="5439585" cy="2403537"/>
          </a:xfrm>
          <a:prstGeom prst="rect">
            <a:avLst/>
          </a:prstGeom>
        </p:spPr>
      </p:pic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513442541"/>
              </p:ext>
            </p:extLst>
          </p:nvPr>
        </p:nvGraphicFramePr>
        <p:xfrm>
          <a:off x="6193718" y="891931"/>
          <a:ext cx="2534194" cy="49945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50966" y="3428999"/>
            <a:ext cx="5439585" cy="2558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12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Grid Changes by Weather Zone</a:t>
            </a:r>
            <a:endParaRPr lang="en-US" sz="2000" dirty="0">
              <a:solidFill>
                <a:srgbClr val="005386"/>
              </a:solidFill>
            </a:endParaRPr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8402" y="1417456"/>
            <a:ext cx="4094480" cy="416242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31528" y="1628503"/>
            <a:ext cx="3091543" cy="1262743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Transmission system needs are driven by load and generation changes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31528" y="3357154"/>
            <a:ext cx="3091543" cy="1262743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The following two slides show ERCOT load and generation changes by weather zone since 2004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48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Grid Changes – Load </a:t>
            </a:r>
            <a:endParaRPr lang="en-US" sz="2000" dirty="0">
              <a:solidFill>
                <a:srgbClr val="005386"/>
              </a:solidFill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403063968"/>
              </p:ext>
            </p:extLst>
          </p:nvPr>
        </p:nvGraphicFramePr>
        <p:xfrm>
          <a:off x="6063090" y="891931"/>
          <a:ext cx="2534194" cy="49945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5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621" y="891931"/>
            <a:ext cx="4853613" cy="2478286"/>
          </a:xfrm>
          <a:prstGeom prst="rect">
            <a:avLst/>
          </a:prstGeom>
          <a:noFill/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7621" y="3457303"/>
            <a:ext cx="4853613" cy="2469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10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Grid Changes – Generation</a:t>
            </a:r>
            <a:endParaRPr lang="en-US" sz="2000" dirty="0">
              <a:solidFill>
                <a:srgbClr val="005386"/>
              </a:solidFill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43378364"/>
              </p:ext>
            </p:extLst>
          </p:nvPr>
        </p:nvGraphicFramePr>
        <p:xfrm>
          <a:off x="5120639" y="891933"/>
          <a:ext cx="3579224" cy="3004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6511" y="891932"/>
            <a:ext cx="4438998" cy="222442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6510" y="3264342"/>
            <a:ext cx="4438999" cy="2622106"/>
          </a:xfrm>
          <a:prstGeom prst="rect">
            <a:avLst/>
          </a:prstGeom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284114618"/>
              </p:ext>
            </p:extLst>
          </p:nvPr>
        </p:nvGraphicFramePr>
        <p:xfrm>
          <a:off x="5556067" y="4145280"/>
          <a:ext cx="2821578" cy="1730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017622" y="5601545"/>
            <a:ext cx="19594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Generation Capacity Change 2004-2015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0692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December 20, 2015 Generation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69371" y="896982"/>
            <a:ext cx="6278783" cy="433686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05395" y="5233851"/>
            <a:ext cx="3770812" cy="4005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Wind supplied 38.4% of daily energy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41318" y="5233850"/>
            <a:ext cx="3770812" cy="4005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Maximum wind penetration ~44%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558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Transmission Investment</a:t>
            </a:r>
            <a:endParaRPr lang="en-US" sz="2000" dirty="0">
              <a:solidFill>
                <a:srgbClr val="005386"/>
              </a:solidFill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587854950"/>
              </p:ext>
            </p:extLst>
          </p:nvPr>
        </p:nvGraphicFramePr>
        <p:xfrm>
          <a:off x="6036965" y="786687"/>
          <a:ext cx="2601938" cy="5099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7169" y="786686"/>
            <a:ext cx="5330784" cy="260524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7168" y="3453064"/>
            <a:ext cx="5330785" cy="2433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21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Transmission Investment (additional information)</a:t>
            </a:r>
            <a:endParaRPr lang="en-US" sz="2000" dirty="0">
              <a:solidFill>
                <a:srgbClr val="005386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748" y="3220073"/>
            <a:ext cx="4876187" cy="27384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09748" y="798997"/>
            <a:ext cx="4876187" cy="2322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25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Public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elements/1.1/"/>
    <ds:schemaRef ds:uri="http://purl.org/dc/terms/"/>
    <ds:schemaRef ds:uri="c34af464-7aa1-4edd-9be4-83dffc1cb926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2219</TotalTime>
  <Words>362</Words>
  <Application>Microsoft Office PowerPoint</Application>
  <PresentationFormat>On-screen Show (4:3)</PresentationFormat>
  <Paragraphs>65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Office Theme</vt:lpstr>
      <vt:lpstr>Custom Design</vt:lpstr>
      <vt:lpstr>PowerPoint Presentation</vt:lpstr>
      <vt:lpstr>Outline</vt:lpstr>
      <vt:lpstr>Congestion</vt:lpstr>
      <vt:lpstr>Grid Changes by Weather Zone</vt:lpstr>
      <vt:lpstr>Grid Changes – Load </vt:lpstr>
      <vt:lpstr>Grid Changes – Generation</vt:lpstr>
      <vt:lpstr>December 20, 2015 Generation</vt:lpstr>
      <vt:lpstr>Transmission Investment</vt:lpstr>
      <vt:lpstr>Transmission Investment (additional information)</vt:lpstr>
      <vt:lpstr>Questions?</vt:lpstr>
      <vt:lpstr>End Notes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Billo, Jeffrey</cp:lastModifiedBy>
  <cp:revision>213</cp:revision>
  <cp:lastPrinted>2014-12-17T00:10:54Z</cp:lastPrinted>
  <dcterms:created xsi:type="dcterms:W3CDTF">2010-04-12T23:12:02Z</dcterms:created>
  <dcterms:modified xsi:type="dcterms:W3CDTF">2016-01-15T14:52:43Z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