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800" b="1" dirty="0" smtClean="0">
              <a:solidFill>
                <a:schemeClr val="bg1"/>
              </a:solidFill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gency FB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gency FB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gency FB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gency FB" pitchFamily="34" charset="0"/>
              </a:defRPr>
            </a:lvl9pPr>
          </a:lstStyle>
          <a:p>
            <a:pPr eaLnBrk="1" hangingPunct="1">
              <a:defRPr/>
            </a:pPr>
            <a:fld id="{A1245022-8093-478C-AE10-5517FE562956}" type="slidenum">
              <a:rPr lang="en-US" smtClean="0"/>
              <a:pPr eaLnBrk="1" hangingPunct="1"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2015 - Average Tasks per CR = 99.38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2014 - Average Tasks per CR = 157.08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2015 - 11 Days of In Flight Testing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2014 - 33 Days of In Flight Testing </a:t>
            </a:r>
          </a:p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800" b="1" dirty="0" smtClean="0">
              <a:solidFill>
                <a:schemeClr val="bg1"/>
              </a:solidFill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gency FB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gency FB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gency FB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gency FB" pitchFamily="34" charset="0"/>
              </a:defRPr>
            </a:lvl9pPr>
          </a:lstStyle>
          <a:p>
            <a:pPr eaLnBrk="1" hangingPunct="1">
              <a:defRPr/>
            </a:pPr>
            <a:fld id="{E611F76D-A433-4E59-B3DF-9CC2F8C13B4C}" type="slidenum">
              <a:rPr lang="en-US" smtClean="0"/>
              <a:pPr eaLnBrk="1" hangingPunct="1"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January 5, 2016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890EEE4-4A48-480B-A8DB-1EDC7A0467F1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2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0"/>
            <a:ext cx="8510588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b="1" dirty="0" smtClean="0">
                <a:effectLst/>
              </a:rPr>
              <a:t>2015 Accomplishments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727075"/>
            <a:ext cx="8540750" cy="6016625"/>
          </a:xfrm>
        </p:spPr>
        <p:txBody>
          <a:bodyPr>
            <a:normAutofit lnSpcReduction="10000"/>
          </a:bodyPr>
          <a:lstStyle/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US" dirty="0" smtClean="0">
                <a:effectLst/>
              </a:rPr>
              <a:t>Nodal Protocol Revision Requests (NPRR)s: </a:t>
            </a:r>
          </a:p>
          <a:p>
            <a:pPr marL="800100" lvl="3" indent="-342900">
              <a:buFont typeface="Arial" pitchFamily="34" charset="0"/>
              <a:buChar char="•"/>
              <a:defRPr/>
            </a:pPr>
            <a:r>
              <a:rPr lang="en-US" dirty="0" smtClean="0">
                <a:effectLst/>
              </a:rPr>
              <a:t>NPRR668, Updates to Texas SET Implementation Guide Process</a:t>
            </a:r>
          </a:p>
          <a:p>
            <a:pPr marL="1257300" lvl="4" indent="-342900">
              <a:buFont typeface="Arial" pitchFamily="34" charset="0"/>
              <a:buChar char="•"/>
              <a:defRPr/>
            </a:pPr>
            <a:r>
              <a:rPr lang="en-US" sz="1800" dirty="0" smtClean="0">
                <a:effectLst/>
              </a:rPr>
              <a:t>Posted 11/21/14</a:t>
            </a:r>
          </a:p>
          <a:p>
            <a:pPr marL="1257300" lvl="4" indent="-342900">
              <a:buFont typeface="Arial" pitchFamily="34" charset="0"/>
              <a:buChar char="•"/>
              <a:defRPr/>
            </a:pPr>
            <a:r>
              <a:rPr lang="en-US" sz="1800" dirty="0" smtClean="0">
                <a:effectLst/>
              </a:rPr>
              <a:t>Board Approved 6/9/15</a:t>
            </a:r>
            <a:endParaRPr lang="en-US" sz="2800" dirty="0" smtClean="0">
              <a:effectLst/>
            </a:endParaRPr>
          </a:p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effectLst/>
                <a:ea typeface="+mn-ea"/>
                <a:cs typeface="+mn-cs"/>
              </a:rPr>
              <a:t>Retail Market Guide Revisions (RMGRR)s: </a:t>
            </a:r>
          </a:p>
          <a:p>
            <a:pPr marL="800100" lvl="3" indent="-342900">
              <a:buFont typeface="Arial" pitchFamily="34" charset="0"/>
              <a:buChar char="•"/>
              <a:defRPr/>
            </a:pPr>
            <a:r>
              <a:rPr lang="en-US" dirty="0" smtClean="0">
                <a:effectLst/>
                <a:ea typeface="+mn-ea"/>
                <a:cs typeface="+mn-cs"/>
              </a:rPr>
              <a:t>RMGRR126, Additional ERCOT Validations for Customer Billing Contact Information File </a:t>
            </a:r>
          </a:p>
          <a:p>
            <a:pPr marL="1257300" lvl="4" indent="-342900">
              <a:buFont typeface="Arial" pitchFamily="34" charset="0"/>
              <a:buChar char="•"/>
              <a:defRPr/>
            </a:pPr>
            <a:r>
              <a:rPr lang="en-US" sz="1800" dirty="0" smtClean="0">
                <a:effectLst/>
                <a:ea typeface="+mn-ea"/>
                <a:cs typeface="+mn-cs"/>
              </a:rPr>
              <a:t>Submitted 10/10/14</a:t>
            </a:r>
          </a:p>
          <a:p>
            <a:pPr marL="1257300" lvl="4" indent="-342900">
              <a:buFont typeface="Arial" pitchFamily="34" charset="0"/>
              <a:buChar char="•"/>
              <a:defRPr/>
            </a:pPr>
            <a:r>
              <a:rPr lang="en-US" sz="1800" dirty="0" smtClean="0">
                <a:effectLst/>
                <a:ea typeface="+mn-ea"/>
                <a:cs typeface="+mn-cs"/>
              </a:rPr>
              <a:t>Board Approved 4/14/15</a:t>
            </a:r>
          </a:p>
          <a:p>
            <a:pPr marL="800100" lvl="3" indent="-342900">
              <a:buFont typeface="Arial" pitchFamily="34" charset="0"/>
              <a:buChar char="•"/>
              <a:defRPr/>
            </a:pPr>
            <a:r>
              <a:rPr lang="en-US" dirty="0" smtClean="0">
                <a:effectLst/>
                <a:ea typeface="+mn-ea"/>
                <a:cs typeface="+mn-cs"/>
              </a:rPr>
              <a:t>RMGRR128, Reinstate Critical Care Status After Resolution of an Inadvertent Gain</a:t>
            </a:r>
          </a:p>
          <a:p>
            <a:pPr marL="1257300" lvl="4" indent="-342900">
              <a:buFont typeface="Arial" pitchFamily="34" charset="0"/>
              <a:buChar char="•"/>
              <a:defRPr/>
            </a:pPr>
            <a:r>
              <a:rPr lang="en-US" sz="1800" dirty="0" smtClean="0">
                <a:effectLst/>
                <a:ea typeface="+mn-ea"/>
                <a:cs typeface="+mn-cs"/>
              </a:rPr>
              <a:t>Submitted 12/22/14</a:t>
            </a:r>
          </a:p>
          <a:p>
            <a:pPr marL="1257300" lvl="4" indent="-342900">
              <a:buFont typeface="Arial" pitchFamily="34" charset="0"/>
              <a:buChar char="•"/>
              <a:defRPr/>
            </a:pPr>
            <a:r>
              <a:rPr lang="en-US" sz="1800" dirty="0" smtClean="0">
                <a:effectLst/>
                <a:ea typeface="+mn-ea"/>
                <a:cs typeface="+mn-cs"/>
              </a:rPr>
              <a:t>TAC Approved 3/26/15</a:t>
            </a:r>
          </a:p>
          <a:p>
            <a:pPr marL="800100" lvl="3" indent="-342900">
              <a:buFont typeface="Arial" pitchFamily="34" charset="0"/>
              <a:buChar char="•"/>
              <a:defRPr/>
            </a:pPr>
            <a:r>
              <a:rPr lang="en-US" dirty="0" smtClean="0">
                <a:effectLst/>
                <a:ea typeface="+mn-ea"/>
                <a:cs typeface="+mn-cs"/>
              </a:rPr>
              <a:t>RMGRR130, Alignment of Section 7, Market Processes with TDSP Terms &amp; Conditions Tariff Effective 01/15/2015 and Adds New Appendix D3, TDSP’s Discretionary Services Timelines Matrix to Section 9, Appendices</a:t>
            </a:r>
          </a:p>
          <a:p>
            <a:pPr marL="1257300" lvl="4" indent="-342900">
              <a:buFont typeface="Arial" pitchFamily="34" charset="0"/>
              <a:buChar char="•"/>
              <a:defRPr/>
            </a:pPr>
            <a:r>
              <a:rPr lang="en-US" sz="1800" dirty="0" smtClean="0">
                <a:effectLst/>
                <a:ea typeface="+mn-ea"/>
                <a:cs typeface="+mn-cs"/>
              </a:rPr>
              <a:t>Submitted 3/15/15</a:t>
            </a:r>
          </a:p>
          <a:p>
            <a:pPr marL="1257300" lvl="4" indent="-342900">
              <a:buFont typeface="Arial" pitchFamily="34" charset="0"/>
              <a:buChar char="•"/>
              <a:defRPr/>
            </a:pPr>
            <a:r>
              <a:rPr lang="en-US" sz="1800" dirty="0" smtClean="0">
                <a:effectLst/>
                <a:ea typeface="+mn-ea"/>
                <a:cs typeface="+mn-cs"/>
              </a:rPr>
              <a:t>TAC Approved 7/30/15</a:t>
            </a:r>
          </a:p>
          <a:p>
            <a:pPr marL="800100" lvl="3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2200" dirty="0">
              <a:effectLst/>
              <a:ea typeface="+mn-ea"/>
              <a:cs typeface="+mn-cs"/>
            </a:endParaRPr>
          </a:p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2800" b="1" dirty="0" smtClean="0">
              <a:ea typeface="+mn-ea"/>
              <a:cs typeface="+mn-cs"/>
            </a:endParaRPr>
          </a:p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800" b="1" dirty="0" smtClean="0">
              <a:ea typeface="+mn-ea"/>
              <a:cs typeface="+mn-cs"/>
            </a:endParaRPr>
          </a:p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800" b="1" dirty="0" smtClean="0">
              <a:ea typeface="+mn-ea"/>
              <a:cs typeface="+mn-cs"/>
            </a:endParaRPr>
          </a:p>
          <a:p>
            <a:pPr marL="342900" lvl="2" indent="-342900">
              <a:buFont typeface="Arial" pitchFamily="34" charset="0"/>
              <a:buChar char="•"/>
              <a:defRPr/>
            </a:pPr>
            <a:endParaRPr lang="en-US" sz="2800" b="1" dirty="0" smtClean="0">
              <a:ea typeface="+mn-ea"/>
              <a:cs typeface="+mn-cs"/>
            </a:endParaRPr>
          </a:p>
          <a:p>
            <a:pPr lvl="2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rial" pitchFamily="34" charset="0"/>
              <a:buChar char="•"/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rial" pitchFamily="34" charset="0"/>
              <a:buChar char="•"/>
              <a:defRPr/>
            </a:pPr>
            <a:endParaRPr lang="en-US" sz="2000" b="1" dirty="0" smtClean="0"/>
          </a:p>
          <a:p>
            <a:pPr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 eaLnBrk="1" hangingPunct="1">
              <a:defRPr/>
            </a:pPr>
            <a:endParaRPr lang="en-US" sz="3200" b="1" dirty="0" smtClean="0"/>
          </a:p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00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993AC30-8F4D-4079-9736-0C4D385B76D8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3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510588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b="1" dirty="0" smtClean="0">
                <a:effectLst/>
              </a:rPr>
              <a:t>2015 Accomplishments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143000"/>
            <a:ext cx="8540750" cy="6016625"/>
          </a:xfrm>
        </p:spPr>
        <p:txBody>
          <a:bodyPr>
            <a:normAutofit fontScale="92500" lnSpcReduction="10000"/>
          </a:bodyPr>
          <a:lstStyle/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ffectLst/>
                <a:ea typeface="+mn-ea"/>
                <a:cs typeface="+mn-cs"/>
              </a:rPr>
              <a:t>Implemented </a:t>
            </a:r>
            <a:r>
              <a:rPr lang="en-US" sz="2800" dirty="0">
                <a:effectLst/>
                <a:ea typeface="+mn-ea"/>
                <a:cs typeface="+mn-cs"/>
              </a:rPr>
              <a:t>Updated Streamlined Test Scripts </a:t>
            </a:r>
          </a:p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ffectLst/>
                <a:ea typeface="+mn-ea"/>
                <a:cs typeface="+mn-cs"/>
              </a:rPr>
              <a:t>Modified 2015 Flight Schedule and Developed 2016 Flight Schedule</a:t>
            </a:r>
          </a:p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US" sz="2800" dirty="0">
                <a:effectLst/>
              </a:rPr>
              <a:t>Successfully Completed Three Flight Tests</a:t>
            </a:r>
          </a:p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US" sz="2800" dirty="0">
                <a:effectLst/>
              </a:rPr>
              <a:t>Created New Texas Market Test Plan Aligning Market </a:t>
            </a:r>
            <a:r>
              <a:rPr lang="en-US" sz="2800" dirty="0" smtClean="0">
                <a:effectLst/>
              </a:rPr>
              <a:t>Processes to be Applied to all Future </a:t>
            </a:r>
            <a:r>
              <a:rPr lang="en-US" sz="2800" dirty="0">
                <a:effectLst/>
              </a:rPr>
              <a:t>F</a:t>
            </a:r>
            <a:r>
              <a:rPr lang="en-US" sz="2800" dirty="0" smtClean="0">
                <a:effectLst/>
              </a:rPr>
              <a:t>lights Beginning in 2016</a:t>
            </a:r>
            <a:endParaRPr lang="en-US" sz="2800" dirty="0">
              <a:effectLst/>
            </a:endParaRPr>
          </a:p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ffectLst/>
              </a:rPr>
              <a:t>Reviewed </a:t>
            </a:r>
            <a:r>
              <a:rPr lang="en-US" sz="2800" dirty="0">
                <a:effectLst/>
              </a:rPr>
              <a:t>and Updated </a:t>
            </a:r>
            <a:r>
              <a:rPr lang="en-US" sz="2800" dirty="0" smtClean="0">
                <a:effectLst/>
              </a:rPr>
              <a:t>the </a:t>
            </a:r>
            <a:r>
              <a:rPr lang="en-US" sz="2800" dirty="0" smtClean="0">
                <a:effectLst/>
                <a:ea typeface="+mn-ea"/>
                <a:cs typeface="+mn-cs"/>
              </a:rPr>
              <a:t>Texas Standard Electronic Transaction Implementation Guides Change Control Process and Re-evaluated Current Swimlanes. </a:t>
            </a:r>
          </a:p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ffectLst/>
                <a:ea typeface="+mn-ea"/>
                <a:cs typeface="+mn-cs"/>
              </a:rPr>
              <a:t>Texas SET Procedures Document Reviewed and Updated</a:t>
            </a:r>
          </a:p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ffectLst/>
              </a:rPr>
              <a:t>Reviewed RMGRR132, NOIE </a:t>
            </a:r>
            <a:r>
              <a:rPr lang="en-US" sz="2800" dirty="0">
                <a:effectLst/>
              </a:rPr>
              <a:t>Disconnect Reconnect </a:t>
            </a:r>
            <a:r>
              <a:rPr lang="en-US" sz="2800" dirty="0" smtClean="0">
                <a:effectLst/>
              </a:rPr>
              <a:t>Process as requested  </a:t>
            </a:r>
            <a:r>
              <a:rPr lang="en-US" sz="2800" dirty="0">
                <a:effectLst/>
              </a:rPr>
              <a:t>by </a:t>
            </a:r>
            <a:r>
              <a:rPr lang="en-US" sz="2800" dirty="0" smtClean="0">
                <a:effectLst/>
              </a:rPr>
              <a:t>RMS and Provided Transactional Recommendation</a:t>
            </a:r>
            <a:endParaRPr lang="en-US" sz="2800" dirty="0">
              <a:effectLst/>
            </a:endParaRPr>
          </a:p>
          <a:p>
            <a:pPr marL="0" lvl="2" indent="0">
              <a:buClr>
                <a:schemeClr val="bg1"/>
              </a:buClr>
              <a:buFont typeface="Agency FB" pitchFamily="34" charset="0"/>
              <a:buNone/>
              <a:defRPr/>
            </a:pPr>
            <a:endParaRPr lang="en-US" sz="3200" dirty="0">
              <a:effectLst/>
            </a:endParaRPr>
          </a:p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2800" b="1" dirty="0" smtClean="0">
              <a:ea typeface="+mn-ea"/>
              <a:cs typeface="+mn-cs"/>
            </a:endParaRPr>
          </a:p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800" b="1" dirty="0" smtClean="0">
              <a:ea typeface="+mn-ea"/>
              <a:cs typeface="+mn-cs"/>
            </a:endParaRPr>
          </a:p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800" b="1" dirty="0" smtClean="0">
              <a:ea typeface="+mn-ea"/>
              <a:cs typeface="+mn-cs"/>
            </a:endParaRPr>
          </a:p>
          <a:p>
            <a:pPr marL="342900" lvl="2" indent="-342900">
              <a:buFont typeface="Arial" pitchFamily="34" charset="0"/>
              <a:buChar char="•"/>
              <a:defRPr/>
            </a:pPr>
            <a:endParaRPr lang="en-US" sz="2800" b="1" dirty="0" smtClean="0">
              <a:ea typeface="+mn-ea"/>
              <a:cs typeface="+mn-cs"/>
            </a:endParaRPr>
          </a:p>
          <a:p>
            <a:pPr lvl="2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rial" pitchFamily="34" charset="0"/>
              <a:buChar char="•"/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rial" pitchFamily="34" charset="0"/>
              <a:buChar char="•"/>
              <a:defRPr/>
            </a:pPr>
            <a:endParaRPr lang="en-US" sz="2000" b="1" dirty="0" smtClean="0"/>
          </a:p>
          <a:p>
            <a:pPr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 eaLnBrk="1" hangingPunct="1">
              <a:defRPr/>
            </a:pPr>
            <a:endParaRPr lang="en-US" sz="3200" b="1" dirty="0" smtClean="0"/>
          </a:p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74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2016 Goals</a:t>
            </a:r>
            <a:endParaRPr lang="en-US" sz="4800" b="1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4800" y="1066800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defRPr/>
            </a:pPr>
            <a:r>
              <a:rPr lang="en-US" dirty="0" smtClean="0"/>
              <a:t>Continue to Review and Document processes</a:t>
            </a:r>
          </a:p>
          <a:p>
            <a:pPr marL="342900" lvl="2" indent="-342900">
              <a:defRPr/>
            </a:pPr>
            <a:r>
              <a:rPr lang="en-US" dirty="0" smtClean="0"/>
              <a:t>Analyze Issues as they are presented to TX SET</a:t>
            </a:r>
          </a:p>
          <a:p>
            <a:pPr marL="342900" lvl="2" indent="-342900">
              <a:defRPr/>
            </a:pPr>
            <a:r>
              <a:rPr lang="en-US" dirty="0" smtClean="0"/>
              <a:t>Continue to Update Texas SET procedures, Retail Market Guide and Protocols as Directed by RMS</a:t>
            </a:r>
          </a:p>
          <a:p>
            <a:pPr marL="342900" lvl="2" indent="-342900">
              <a:defRPr/>
            </a:pPr>
            <a:r>
              <a:rPr lang="en-US" dirty="0" smtClean="0"/>
              <a:t>Monitor Flight Testing and Recommend Changes to Scripts as Needed</a:t>
            </a:r>
          </a:p>
          <a:p>
            <a:pPr marL="342900" lvl="2" indent="-342900">
              <a:defRPr/>
            </a:pPr>
            <a:r>
              <a:rPr lang="en-US" dirty="0" smtClean="0"/>
              <a:t>Conduct Analysis and Provide Recommendations to TDTMS for the Implementation of SCR786, Retail Market Test Environment</a:t>
            </a:r>
          </a:p>
          <a:p>
            <a:pPr marL="342900" lvl="2" indent="-342900">
              <a:defRPr/>
            </a:pPr>
            <a:r>
              <a:rPr lang="en-US" dirty="0" smtClean="0"/>
              <a:t>Review and Provide Recommendations to the TX SET Swimlanes</a:t>
            </a:r>
          </a:p>
          <a:p>
            <a:pPr marL="342900" lvl="2" indent="-342900">
              <a:defRPr/>
            </a:pPr>
            <a:r>
              <a:rPr lang="en-US" dirty="0" smtClean="0"/>
              <a:t>Review and Provide Recommendations to the Safety NET Timelines</a:t>
            </a:r>
          </a:p>
          <a:p>
            <a:pPr marL="342900" lvl="2" indent="-342900">
              <a:defRPr/>
            </a:pPr>
            <a:r>
              <a:rPr lang="en-US" dirty="0" smtClean="0"/>
              <a:t>Review and Provide Recommendations for New Entrant Procedures, Documentation and Location</a:t>
            </a:r>
          </a:p>
          <a:p>
            <a:pPr marL="800100" lvl="3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2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271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5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smtClean="0">
                <a:effectLst/>
              </a:rPr>
              <a:t>Any questions?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322</Words>
  <Application>Microsoft Office PowerPoint</Application>
  <PresentationFormat>On-screen Show (4:3)</PresentationFormat>
  <Paragraphs>94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Update to RMS</vt:lpstr>
      <vt:lpstr>2015 Accomplishments</vt:lpstr>
      <vt:lpstr>2015 Accomplishments</vt:lpstr>
      <vt:lpstr>PowerPoint Presentation</vt:lpstr>
      <vt:lpstr>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TNMP11092015</cp:lastModifiedBy>
  <cp:revision>14</cp:revision>
  <dcterms:created xsi:type="dcterms:W3CDTF">2015-12-11T22:27:18Z</dcterms:created>
  <dcterms:modified xsi:type="dcterms:W3CDTF">2016-01-14T17:00:06Z</dcterms:modified>
</cp:coreProperties>
</file>