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pPr algn="l"/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abled – No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01/14/16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05800" cy="5715000"/>
          </a:xfrm>
        </p:spPr>
        <p:txBody>
          <a:bodyPr>
            <a:normAutofit fontScale="55000" lnSpcReduction="20000"/>
          </a:bodyPr>
          <a:lstStyle/>
          <a:p>
            <a:pPr algn="l"/>
            <a:endParaRPr lang="en-US" sz="1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NPRR562</a:t>
            </a:r>
            <a:r>
              <a:rPr lang="en-US" sz="3500" dirty="0">
                <a:solidFill>
                  <a:schemeClr val="tx1"/>
                </a:solidFill>
              </a:rPr>
              <a:t>, </a:t>
            </a:r>
            <a:r>
              <a:rPr lang="en-US" sz="3500" dirty="0" err="1">
                <a:solidFill>
                  <a:schemeClr val="tx1"/>
                </a:solidFill>
              </a:rPr>
              <a:t>Subsynchronous</a:t>
            </a:r>
            <a:r>
              <a:rPr lang="en-US" sz="3500" dirty="0">
                <a:solidFill>
                  <a:schemeClr val="tx1"/>
                </a:solidFill>
              </a:rPr>
              <a:t> Resonance (PRS)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NPRR638</a:t>
            </a:r>
            <a:r>
              <a:rPr lang="en-US" sz="3500" dirty="0">
                <a:solidFill>
                  <a:schemeClr val="tx1"/>
                </a:solidFill>
              </a:rPr>
              <a:t>, Revisions to Certain Price Components of EAL (PRS)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NPRR667</a:t>
            </a:r>
            <a:r>
              <a:rPr lang="en-US" sz="3500" dirty="0">
                <a:solidFill>
                  <a:schemeClr val="tx1"/>
                </a:solidFill>
              </a:rPr>
              <a:t>, Ancillary Service Redesign (PRS)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NPRR685</a:t>
            </a:r>
            <a:r>
              <a:rPr lang="en-US" sz="3500" dirty="0">
                <a:solidFill>
                  <a:schemeClr val="tx1"/>
                </a:solidFill>
              </a:rPr>
              <a:t>, Change Criteria for Resource Opportunity Outages (ROS)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NPRR696</a:t>
            </a:r>
            <a:r>
              <a:rPr lang="en-US" sz="3500" dirty="0">
                <a:solidFill>
                  <a:schemeClr val="tx1"/>
                </a:solidFill>
              </a:rPr>
              <a:t>, Price Correction Process Following a SCED Failure (WMS)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NPRR697</a:t>
            </a:r>
            <a:r>
              <a:rPr lang="en-US" sz="35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NPRR709</a:t>
            </a:r>
            <a:r>
              <a:rPr lang="en-US" sz="3500" dirty="0">
                <a:solidFill>
                  <a:schemeClr val="tx1"/>
                </a:solidFill>
              </a:rPr>
              <a:t>, Revisions to Alternative Dispute Resolution Procedure (PRS)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NPRR711</a:t>
            </a:r>
            <a:r>
              <a:rPr lang="en-US" sz="3500" dirty="0">
                <a:solidFill>
                  <a:schemeClr val="tx1"/>
                </a:solidFill>
              </a:rPr>
              <a:t>, Increase the Interval Data Recorder Meter Mandatory Install Requirement from 700 kW/kVA to 1.5 MW/MVA (PRS)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NPRR738</a:t>
            </a:r>
            <a:r>
              <a:rPr lang="en-US" sz="3500" dirty="0">
                <a:solidFill>
                  <a:schemeClr val="tx1"/>
                </a:solidFill>
              </a:rPr>
              <a:t>, ERS Performance Calculations During TDSP Outages (WMS)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NPRR741</a:t>
            </a:r>
            <a:r>
              <a:rPr lang="en-US" sz="3500" dirty="0">
                <a:solidFill>
                  <a:schemeClr val="tx1"/>
                </a:solidFill>
              </a:rPr>
              <a:t>, Clarifications to TPE and EAL Credit Exposure Calculations (WMS)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NPRR744</a:t>
            </a:r>
            <a:r>
              <a:rPr lang="en-US" sz="3500" dirty="0">
                <a:solidFill>
                  <a:schemeClr val="tx1"/>
                </a:solidFill>
              </a:rPr>
              <a:t>, RUC Trigger for the Reliability Deployment Price Adder and Alignment with RUC Settlement (WMS/COPS)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NPRR746</a:t>
            </a:r>
            <a:r>
              <a:rPr lang="en-US" sz="3500" dirty="0">
                <a:solidFill>
                  <a:schemeClr val="tx1"/>
                </a:solidFill>
              </a:rPr>
              <a:t>, Adjustments Due to Negative Load (WMS)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NPRR747</a:t>
            </a:r>
            <a:r>
              <a:rPr lang="en-US" sz="3500" dirty="0">
                <a:solidFill>
                  <a:schemeClr val="tx1"/>
                </a:solidFill>
              </a:rPr>
              <a:t>, Revision of Voltage Control Requirements (ROS/WMS)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NPRR748</a:t>
            </a:r>
            <a:r>
              <a:rPr lang="en-US" sz="3500" dirty="0">
                <a:solidFill>
                  <a:schemeClr val="tx1"/>
                </a:solidFill>
              </a:rPr>
              <a:t>, Revisions associated with COM-002-4 and Other Clarifications Associated with Dispatch Instructions (ROS/WMS)</a:t>
            </a:r>
          </a:p>
          <a:p>
            <a:pPr algn="l"/>
            <a:r>
              <a:rPr lang="en-US" sz="3500" b="1" dirty="0">
                <a:solidFill>
                  <a:schemeClr val="tx1"/>
                </a:solidFill>
              </a:rPr>
              <a:t>SCR785</a:t>
            </a:r>
            <a:r>
              <a:rPr lang="en-US" sz="3500" dirty="0">
                <a:solidFill>
                  <a:schemeClr val="tx1"/>
                </a:solidFill>
              </a:rPr>
              <a:t>, Update RTL calculation to include Real-Time Reserve Price Adder based components (PRS)</a:t>
            </a:r>
          </a:p>
          <a:p>
            <a:pPr algn="l"/>
            <a:endParaRPr lang="en-US" sz="20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203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Revision Requests that may remain Tabled – No action required by 01/14/16 PRS 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Albracht, Brittney</cp:lastModifiedBy>
  <cp:revision>52</cp:revision>
  <dcterms:created xsi:type="dcterms:W3CDTF">2012-06-21T12:05:52Z</dcterms:created>
  <dcterms:modified xsi:type="dcterms:W3CDTF">2016-01-14T14:08:25Z</dcterms:modified>
</cp:coreProperties>
</file>