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5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445171-10BC-483F-ABB3-59CA4C9C0926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C28D6-927C-4B87-9EE5-92F6BBF55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855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C28D6-927C-4B87-9EE5-92F6BBF55B8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897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6CDC3-7C60-4566-AE65-DD088C36938D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D71EE-D719-4574-87B9-6E9A13F0FA6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8001000" cy="533400"/>
          </a:xfrm>
        </p:spPr>
        <p:txBody>
          <a:bodyPr>
            <a:noAutofit/>
          </a:bodyPr>
          <a:lstStyle/>
          <a:p>
            <a:pPr algn="l"/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Revision </a:t>
            </a:r>
            <a:r>
              <a:rPr lang="en-US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Requests that </a:t>
            </a:r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may </a:t>
            </a:r>
            <a:r>
              <a:rPr lang="en-US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emain </a:t>
            </a:r>
            <a:r>
              <a:rPr lang="en-US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abled – No </a:t>
            </a:r>
            <a:r>
              <a:rPr lang="en-US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ction </a:t>
            </a:r>
            <a:r>
              <a:rPr lang="en-US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required by </a:t>
            </a:r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01/14/16 </a:t>
            </a:r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PRS</a:t>
            </a: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762000"/>
            <a:ext cx="8305800" cy="5715000"/>
          </a:xfrm>
        </p:spPr>
        <p:txBody>
          <a:bodyPr>
            <a:normAutofit fontScale="55000" lnSpcReduction="20000"/>
          </a:bodyPr>
          <a:lstStyle/>
          <a:p>
            <a:pPr algn="l"/>
            <a:endParaRPr lang="en-US" sz="19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3500" b="1" dirty="0">
                <a:solidFill>
                  <a:schemeClr val="tx1"/>
                </a:solidFill>
              </a:rPr>
              <a:t>NPRR562</a:t>
            </a:r>
            <a:r>
              <a:rPr lang="en-US" sz="3500" dirty="0">
                <a:solidFill>
                  <a:schemeClr val="tx1"/>
                </a:solidFill>
              </a:rPr>
              <a:t>, </a:t>
            </a:r>
            <a:r>
              <a:rPr lang="en-US" sz="3500" dirty="0" err="1">
                <a:solidFill>
                  <a:schemeClr val="tx1"/>
                </a:solidFill>
              </a:rPr>
              <a:t>Subsynchronous</a:t>
            </a:r>
            <a:r>
              <a:rPr lang="en-US" sz="3500" dirty="0">
                <a:solidFill>
                  <a:schemeClr val="tx1"/>
                </a:solidFill>
              </a:rPr>
              <a:t> Resonance (PRS)</a:t>
            </a:r>
          </a:p>
          <a:p>
            <a:pPr algn="l"/>
            <a:r>
              <a:rPr lang="en-US" sz="3500" b="1" dirty="0">
                <a:solidFill>
                  <a:schemeClr val="tx1"/>
                </a:solidFill>
              </a:rPr>
              <a:t>NPRR638</a:t>
            </a:r>
            <a:r>
              <a:rPr lang="en-US" sz="3500" dirty="0">
                <a:solidFill>
                  <a:schemeClr val="tx1"/>
                </a:solidFill>
              </a:rPr>
              <a:t>, Revisions to Certain Price Components of EAL (PRS)</a:t>
            </a:r>
          </a:p>
          <a:p>
            <a:pPr algn="l"/>
            <a:r>
              <a:rPr lang="en-US" sz="3500" b="1" dirty="0">
                <a:solidFill>
                  <a:schemeClr val="tx1"/>
                </a:solidFill>
              </a:rPr>
              <a:t>NPRR667</a:t>
            </a:r>
            <a:r>
              <a:rPr lang="en-US" sz="3500" dirty="0">
                <a:solidFill>
                  <a:schemeClr val="tx1"/>
                </a:solidFill>
              </a:rPr>
              <a:t>, Ancillary Service Redesign (PRS)</a:t>
            </a:r>
          </a:p>
          <a:p>
            <a:pPr algn="l"/>
            <a:r>
              <a:rPr lang="en-US" sz="3500" b="1" dirty="0">
                <a:solidFill>
                  <a:schemeClr val="tx1"/>
                </a:solidFill>
              </a:rPr>
              <a:t>NPRR685</a:t>
            </a:r>
            <a:r>
              <a:rPr lang="en-US" sz="3500" dirty="0">
                <a:solidFill>
                  <a:schemeClr val="tx1"/>
                </a:solidFill>
              </a:rPr>
              <a:t>, Change Criteria for Resource Opportunity Outages (ROS)</a:t>
            </a:r>
          </a:p>
          <a:p>
            <a:pPr algn="l"/>
            <a:r>
              <a:rPr lang="en-US" sz="3500" b="1" dirty="0">
                <a:solidFill>
                  <a:schemeClr val="tx1"/>
                </a:solidFill>
              </a:rPr>
              <a:t>NPRR696</a:t>
            </a:r>
            <a:r>
              <a:rPr lang="en-US" sz="3500" dirty="0">
                <a:solidFill>
                  <a:schemeClr val="tx1"/>
                </a:solidFill>
              </a:rPr>
              <a:t>, Price Correction Process Following a SCED Failure (WMS)</a:t>
            </a:r>
          </a:p>
          <a:p>
            <a:pPr algn="l"/>
            <a:r>
              <a:rPr lang="en-US" sz="3500" b="1" dirty="0">
                <a:solidFill>
                  <a:schemeClr val="tx1"/>
                </a:solidFill>
              </a:rPr>
              <a:t>NPRR697</a:t>
            </a:r>
            <a:r>
              <a:rPr lang="en-US" sz="3500" dirty="0">
                <a:solidFill>
                  <a:schemeClr val="tx1"/>
                </a:solidFill>
              </a:rPr>
              <a:t>, Disclosure of Protected Information for Research and Coordination Purposes (PRS)</a:t>
            </a:r>
          </a:p>
          <a:p>
            <a:pPr algn="l"/>
            <a:r>
              <a:rPr lang="en-US" sz="3500" b="1" dirty="0">
                <a:solidFill>
                  <a:schemeClr val="tx1"/>
                </a:solidFill>
              </a:rPr>
              <a:t>NPRR709</a:t>
            </a:r>
            <a:r>
              <a:rPr lang="en-US" sz="3500" dirty="0">
                <a:solidFill>
                  <a:schemeClr val="tx1"/>
                </a:solidFill>
              </a:rPr>
              <a:t>, Revisions to Alternative Dispute Resolution Procedure (PRS)</a:t>
            </a:r>
          </a:p>
          <a:p>
            <a:pPr algn="l"/>
            <a:r>
              <a:rPr lang="en-US" sz="3500" b="1" dirty="0">
                <a:solidFill>
                  <a:schemeClr val="tx1"/>
                </a:solidFill>
              </a:rPr>
              <a:t>NPRR711</a:t>
            </a:r>
            <a:r>
              <a:rPr lang="en-US" sz="3500" dirty="0">
                <a:solidFill>
                  <a:schemeClr val="tx1"/>
                </a:solidFill>
              </a:rPr>
              <a:t>, Increase the Interval Data Recorder Meter Mandatory Install Requirement from 700 kW/kVA to 1.5 MW/MVA (PRS)</a:t>
            </a:r>
          </a:p>
          <a:p>
            <a:pPr algn="l"/>
            <a:r>
              <a:rPr lang="en-US" sz="3500" b="1" dirty="0">
                <a:solidFill>
                  <a:schemeClr val="tx1"/>
                </a:solidFill>
              </a:rPr>
              <a:t>NPRR738</a:t>
            </a:r>
            <a:r>
              <a:rPr lang="en-US" sz="3500" dirty="0">
                <a:solidFill>
                  <a:schemeClr val="tx1"/>
                </a:solidFill>
              </a:rPr>
              <a:t>, ERS Performance Calculations During TDSP Outages (WMS)</a:t>
            </a:r>
          </a:p>
          <a:p>
            <a:pPr algn="l"/>
            <a:r>
              <a:rPr lang="en-US" sz="3500" b="1" dirty="0">
                <a:solidFill>
                  <a:schemeClr val="tx1"/>
                </a:solidFill>
              </a:rPr>
              <a:t>NPRR741</a:t>
            </a:r>
            <a:r>
              <a:rPr lang="en-US" sz="3500" dirty="0">
                <a:solidFill>
                  <a:schemeClr val="tx1"/>
                </a:solidFill>
              </a:rPr>
              <a:t>, Clarifications to TPE and EAL Credit Exposure Calculations (WMS)</a:t>
            </a:r>
          </a:p>
          <a:p>
            <a:pPr algn="l"/>
            <a:r>
              <a:rPr lang="en-US" sz="3500" b="1" dirty="0">
                <a:solidFill>
                  <a:schemeClr val="tx1"/>
                </a:solidFill>
              </a:rPr>
              <a:t>NPRR744</a:t>
            </a:r>
            <a:r>
              <a:rPr lang="en-US" sz="3500" dirty="0">
                <a:solidFill>
                  <a:schemeClr val="tx1"/>
                </a:solidFill>
              </a:rPr>
              <a:t>, RUC Trigger for the Reliability Deployment Price Adder and Alignment with RUC Settlement (WMS/COPS)</a:t>
            </a:r>
          </a:p>
          <a:p>
            <a:pPr algn="l"/>
            <a:r>
              <a:rPr lang="en-US" sz="3500" b="1" dirty="0">
                <a:solidFill>
                  <a:schemeClr val="tx1"/>
                </a:solidFill>
              </a:rPr>
              <a:t>NPRR746</a:t>
            </a:r>
            <a:r>
              <a:rPr lang="en-US" sz="3500" dirty="0">
                <a:solidFill>
                  <a:schemeClr val="tx1"/>
                </a:solidFill>
              </a:rPr>
              <a:t>, Adjustments Due to Negative Load (WMS)</a:t>
            </a:r>
          </a:p>
          <a:p>
            <a:pPr algn="l"/>
            <a:r>
              <a:rPr lang="en-US" sz="3500" b="1" dirty="0">
                <a:solidFill>
                  <a:schemeClr val="tx1"/>
                </a:solidFill>
              </a:rPr>
              <a:t>NPRR747</a:t>
            </a:r>
            <a:r>
              <a:rPr lang="en-US" sz="3500" dirty="0">
                <a:solidFill>
                  <a:schemeClr val="tx1"/>
                </a:solidFill>
              </a:rPr>
              <a:t>, Revision of Voltage Control Requirements (ROS/WMS)</a:t>
            </a:r>
          </a:p>
          <a:p>
            <a:pPr algn="l"/>
            <a:r>
              <a:rPr lang="en-US" sz="3500" b="1" dirty="0">
                <a:solidFill>
                  <a:schemeClr val="tx1"/>
                </a:solidFill>
              </a:rPr>
              <a:t>NPRR748</a:t>
            </a:r>
            <a:r>
              <a:rPr lang="en-US" sz="3500" dirty="0">
                <a:solidFill>
                  <a:schemeClr val="tx1"/>
                </a:solidFill>
              </a:rPr>
              <a:t>, Revisions associated with COM-002-4 and Other Clarifications Associated with Dispatch Instructions (ROS/WMS)</a:t>
            </a:r>
          </a:p>
          <a:p>
            <a:pPr algn="l"/>
            <a:r>
              <a:rPr lang="en-US" sz="3500" b="1" dirty="0">
                <a:solidFill>
                  <a:schemeClr val="tx1"/>
                </a:solidFill>
              </a:rPr>
              <a:t>SCR785</a:t>
            </a:r>
            <a:r>
              <a:rPr lang="en-US" sz="3500" dirty="0">
                <a:solidFill>
                  <a:schemeClr val="tx1"/>
                </a:solidFill>
              </a:rPr>
              <a:t>, Update RTL calculation to include Real-Time Reserve Price Adder based components (PRS)</a:t>
            </a:r>
          </a:p>
          <a:p>
            <a:pPr algn="l"/>
            <a:endParaRPr lang="en-US" sz="2000" i="1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203</Words>
  <Application>Microsoft Office PowerPoint</Application>
  <PresentationFormat>On-screen Show (4:3)</PresentationFormat>
  <Paragraphs>18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Revision Requests that may remain Tabled – No action required by 01/14/16 PRS </vt:lpstr>
    </vt:vector>
  </TitlesOfParts>
  <Company>ERCOT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6/21/12 PRS</dc:title>
  <dc:creator>ERCOT 062012</dc:creator>
  <cp:lastModifiedBy>Albracht, Brittney</cp:lastModifiedBy>
  <cp:revision>52</cp:revision>
  <dcterms:created xsi:type="dcterms:W3CDTF">2012-06-21T12:05:52Z</dcterms:created>
  <dcterms:modified xsi:type="dcterms:W3CDTF">2016-01-14T14:08:25Z</dcterms:modified>
</cp:coreProperties>
</file>