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91" r:id="rId2"/>
    <p:sldId id="392" r:id="rId3"/>
    <p:sldId id="389" r:id="rId4"/>
    <p:sldId id="390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erez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11"/>
    <a:srgbClr val="40949A"/>
    <a:srgbClr val="0000CC"/>
    <a:srgbClr val="FF3300"/>
    <a:srgbClr val="FF9900"/>
    <a:srgbClr val="5469A2"/>
    <a:srgbClr val="29417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6984" autoAdjust="0"/>
  </p:normalViewPr>
  <p:slideViewPr>
    <p:cSldViewPr>
      <p:cViewPr varScale="1">
        <p:scale>
          <a:sx n="112" d="100"/>
          <a:sy n="112" d="100"/>
        </p:scale>
        <p:origin x="1206" y="108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5BAD5-6978-44C8-882E-69A7271A846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8CD44-51A5-4571-85A0-2986915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77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24752C-B183-4B58-BCC1-F601E863B5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839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</p:spTree>
    <p:extLst>
      <p:ext uri="{BB962C8B-B14F-4D97-AF65-F5344CB8AC3E}">
        <p14:creationId xmlns:p14="http://schemas.microsoft.com/office/powerpoint/2010/main" val="396990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9499F-8C5B-4704-B5DC-370AC1878D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383686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F7652-0EF5-45F1-B719-8E0696860D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118432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1AB66-5CE8-4E62-9917-9A9689134A3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425293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911D0-5A97-45EA-8359-4F43B545B7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37521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99DF3-32C1-46A8-BECF-7E4514F969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45310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84AA8-9EB2-4BFD-B573-C9294BB321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317723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25E5-D25B-483B-A4DB-8366DB83535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171482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43DB8-6D17-44EF-8E4A-151A21B3F4C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334943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290D1-E260-4ADC-840D-05785CCA9B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402176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5532C-40F3-46D7-9656-AF74EFB6F0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</p:spTree>
    <p:extLst>
      <p:ext uri="{BB962C8B-B14F-4D97-AF65-F5344CB8AC3E}">
        <p14:creationId xmlns:p14="http://schemas.microsoft.com/office/powerpoint/2010/main" val="243782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86A3B1-2D6E-42EA-B98A-37687F35342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cs typeface="+mn-cs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Confidential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4th, 2012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FE020119-EE5C-4F42-82CE-02604727D177}" type="slidenum">
              <a:rPr lang="en-US" altLang="en-US" sz="1200"/>
              <a:pPr algn="ctr"/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14400" y="2387125"/>
            <a:ext cx="7315200" cy="2362200"/>
          </a:xfrm>
        </p:spPr>
        <p:txBody>
          <a:bodyPr/>
          <a:lstStyle/>
          <a:p>
            <a:pPr algn="ctr"/>
            <a:r>
              <a:rPr lang="en-US" altLang="en-US" dirty="0" smtClean="0"/>
              <a:t>January 14, 2016 MWG Meeting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000" dirty="0" smtClean="0"/>
              <a:t>EPS Meter</a:t>
            </a:r>
            <a:br>
              <a:rPr lang="en-US" altLang="en-US" sz="2000" dirty="0" smtClean="0"/>
            </a:br>
            <a:r>
              <a:rPr lang="en-US" altLang="en-US" sz="2000" dirty="0" smtClean="0"/>
              <a:t> Communications Information</a:t>
            </a:r>
            <a:br>
              <a:rPr lang="en-US" altLang="en-US" sz="2000" dirty="0" smtClean="0"/>
            </a:br>
            <a:r>
              <a:rPr lang="en-US" altLang="en-US" sz="2000" dirty="0" smtClean="0"/>
              <a:t>(Phone vs. IP </a:t>
            </a:r>
            <a:r>
              <a:rPr lang="en-US" altLang="en-US" sz="2000" dirty="0" err="1" smtClean="0"/>
              <a:t>Comms</a:t>
            </a:r>
            <a:r>
              <a:rPr lang="en-US" altLang="en-US" sz="2000" dirty="0" smtClean="0"/>
              <a:t> Type)</a:t>
            </a:r>
          </a:p>
        </p:txBody>
      </p:sp>
      <p:sp>
        <p:nvSpPr>
          <p:cNvPr id="14338" name="Rectangle 20"/>
          <p:cNvSpPr txBox="1">
            <a:spLocks noChangeArrowheads="1"/>
          </p:cNvSpPr>
          <p:nvPr/>
        </p:nvSpPr>
        <p:spPr bwMode="auto">
          <a:xfrm>
            <a:off x="1447800" y="4724400"/>
            <a:ext cx="63436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endParaRPr lang="en-US" altLang="en-US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4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540" y="283028"/>
            <a:ext cx="361772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813" y="1716314"/>
            <a:ext cx="2789452" cy="287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4246" y="1786164"/>
            <a:ext cx="742585" cy="1295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794" y="3197859"/>
            <a:ext cx="1399487" cy="939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7756" y="2590800"/>
            <a:ext cx="1930331" cy="14478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0101" y="1206500"/>
            <a:ext cx="3979491" cy="45847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4097" y="3352800"/>
            <a:ext cx="447455" cy="635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60170" y="3373902"/>
            <a:ext cx="228488" cy="635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9368" y="5085806"/>
            <a:ext cx="4893524" cy="143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03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228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Communications Notices Issued in Accordance with SMOG, Appendix C, for 2015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7010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- Meter </a:t>
            </a:r>
            <a:r>
              <a:rPr lang="en-US" b="1" dirty="0"/>
              <a:t>Population by </a:t>
            </a:r>
            <a:r>
              <a:rPr lang="en-US" b="1" dirty="0" err="1"/>
              <a:t>Comm</a:t>
            </a:r>
            <a:r>
              <a:rPr lang="en-US" b="1" dirty="0"/>
              <a:t> </a:t>
            </a:r>
            <a:r>
              <a:rPr lang="en-US" b="1" dirty="0" smtClean="0"/>
              <a:t>Type</a:t>
            </a:r>
          </a:p>
          <a:p>
            <a:r>
              <a:rPr lang="en-US" dirty="0" smtClean="0"/>
              <a:t>						</a:t>
            </a:r>
            <a:r>
              <a:rPr lang="en-US" u="sng" dirty="0" smtClean="0"/>
              <a:t>Percentage</a:t>
            </a:r>
            <a:r>
              <a:rPr lang="en-US" dirty="0" smtClean="0"/>
              <a:t> </a:t>
            </a:r>
          </a:p>
          <a:p>
            <a:r>
              <a:rPr lang="en-US" dirty="0" smtClean="0"/>
              <a:t>	Phone			1073		77.9%</a:t>
            </a:r>
          </a:p>
          <a:p>
            <a:r>
              <a:rPr lang="en-US" dirty="0" smtClean="0"/>
              <a:t>  </a:t>
            </a:r>
            <a:r>
              <a:rPr lang="en-US" dirty="0"/>
              <a:t>	IP			</a:t>
            </a:r>
            <a:r>
              <a:rPr lang="en-US" u="sng" dirty="0"/>
              <a:t>  </a:t>
            </a:r>
            <a:r>
              <a:rPr lang="en-US" u="sng" dirty="0" smtClean="0"/>
              <a:t>304</a:t>
            </a:r>
            <a:r>
              <a:rPr lang="en-US" dirty="0" smtClean="0"/>
              <a:t>		</a:t>
            </a:r>
            <a:r>
              <a:rPr lang="en-US" dirty="0" smtClean="0"/>
              <a:t>22.1%</a:t>
            </a:r>
            <a:endParaRPr lang="en-US" dirty="0"/>
          </a:p>
          <a:p>
            <a:r>
              <a:rPr lang="en-US" dirty="0"/>
              <a:t>	TOTAL Meters		1377	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- Notices Issued</a:t>
            </a:r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/>
              <a:t>		</a:t>
            </a:r>
            <a:r>
              <a:rPr lang="en-US" u="sng" dirty="0"/>
              <a:t>Percentage</a:t>
            </a:r>
          </a:p>
          <a:p>
            <a:r>
              <a:rPr lang="en-US" dirty="0"/>
              <a:t>	</a:t>
            </a:r>
            <a:r>
              <a:rPr lang="en-US" dirty="0" smtClean="0"/>
              <a:t>Phone			1591		96.5%</a:t>
            </a:r>
          </a:p>
          <a:p>
            <a:r>
              <a:rPr lang="en-US" dirty="0"/>
              <a:t>	</a:t>
            </a:r>
            <a:r>
              <a:rPr lang="en-US" dirty="0" smtClean="0"/>
              <a:t>IP			</a:t>
            </a:r>
            <a:r>
              <a:rPr lang="en-US" u="sng" dirty="0" smtClean="0"/>
              <a:t>    58</a:t>
            </a:r>
            <a:r>
              <a:rPr lang="en-US" dirty="0" smtClean="0"/>
              <a:t>		  3.5%</a:t>
            </a:r>
            <a:endParaRPr lang="en-US" dirty="0"/>
          </a:p>
          <a:p>
            <a:r>
              <a:rPr lang="en-US" dirty="0"/>
              <a:t>	TOTAL Issued		1649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6-Hour Notices Issued	    88		   5.3%</a:t>
            </a:r>
          </a:p>
          <a:p>
            <a:r>
              <a:rPr lang="en-US" dirty="0" smtClean="0"/>
              <a:t>	12-Hour Notices Issued	  744		 45.1%</a:t>
            </a:r>
            <a:endParaRPr lang="en-US" dirty="0"/>
          </a:p>
          <a:p>
            <a:r>
              <a:rPr lang="en-US" dirty="0" smtClean="0"/>
              <a:t>	5-Day Notices Issued	  817		 49.6%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228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Communications Notices Issued in Accordance with SMOG, Appendix C, for 2015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- Notices per Meter (by </a:t>
            </a:r>
            <a:r>
              <a:rPr lang="en-US" b="1" dirty="0" err="1"/>
              <a:t>Comm</a:t>
            </a:r>
            <a:r>
              <a:rPr lang="en-US" b="1" dirty="0"/>
              <a:t> </a:t>
            </a:r>
            <a:r>
              <a:rPr lang="en-US" b="1" dirty="0" smtClean="0"/>
              <a:t>Type)</a:t>
            </a:r>
          </a:p>
          <a:p>
            <a:r>
              <a:rPr lang="en-US" dirty="0" smtClean="0"/>
              <a:t>			#Meters   #Notices   #Notices per Meter/2015</a:t>
            </a:r>
          </a:p>
          <a:p>
            <a:r>
              <a:rPr lang="en-US" dirty="0" smtClean="0"/>
              <a:t>	Phone		1073	    1591		1.48</a:t>
            </a:r>
          </a:p>
          <a:p>
            <a:r>
              <a:rPr lang="en-US" dirty="0" smtClean="0"/>
              <a:t>  </a:t>
            </a:r>
            <a:r>
              <a:rPr lang="en-US" dirty="0"/>
              <a:t>	IP		</a:t>
            </a:r>
            <a:r>
              <a:rPr lang="en-US" u="sng" dirty="0"/>
              <a:t>  </a:t>
            </a:r>
            <a:r>
              <a:rPr lang="en-US" u="sng" dirty="0" smtClean="0"/>
              <a:t>304</a:t>
            </a:r>
            <a:r>
              <a:rPr lang="en-US" dirty="0" smtClean="0"/>
              <a:t>	        </a:t>
            </a:r>
            <a:r>
              <a:rPr lang="en-US" u="sng" dirty="0" smtClean="0"/>
              <a:t>58</a:t>
            </a:r>
            <a:r>
              <a:rPr lang="en-US" dirty="0" smtClean="0"/>
              <a:t>		</a:t>
            </a:r>
            <a:r>
              <a:rPr lang="en-US" u="sng" dirty="0" smtClean="0"/>
              <a:t>0.19</a:t>
            </a:r>
            <a:endParaRPr lang="en-US" u="sng" dirty="0"/>
          </a:p>
          <a:p>
            <a:r>
              <a:rPr lang="en-US" dirty="0"/>
              <a:t>	TOTAL </a:t>
            </a:r>
            <a:r>
              <a:rPr lang="en-US" dirty="0" smtClean="0"/>
              <a:t>Meters</a:t>
            </a:r>
            <a:r>
              <a:rPr lang="en-US" dirty="0"/>
              <a:t>	1377	 </a:t>
            </a:r>
            <a:r>
              <a:rPr lang="en-US" dirty="0" smtClean="0"/>
              <a:t>   1649		1.20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- Additional Observations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At 0.19 notices per IP meter, if all meters were on IP only 262 total notices would have been issued from current level (1377 x 0.19 = 262)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262 notices would represent an approx. 84% drop from current level (262/1649 = 0.16, or approx. 84%)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has </a:t>
            </a:r>
            <a:r>
              <a:rPr lang="en-US" u="sng" dirty="0" smtClean="0"/>
              <a:t>NEVER</a:t>
            </a:r>
            <a:r>
              <a:rPr lang="en-US" dirty="0" smtClean="0"/>
              <a:t> been a 6-Hour notice issued for an IP Meter.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10084</TotalTime>
  <Words>47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Arial Black</vt:lpstr>
      <vt:lpstr>Custom Design</vt:lpstr>
      <vt:lpstr>January 14, 2016 MWG Meeting   EPS Meter  Communications Information (Phone vs. IP Comms Type)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Grendel, Steve</dc:creator>
  <cp:lastModifiedBy>Vinton, Patrick</cp:lastModifiedBy>
  <cp:revision>251</cp:revision>
  <cp:lastPrinted>2016-01-06T16:28:16Z</cp:lastPrinted>
  <dcterms:created xsi:type="dcterms:W3CDTF">2005-04-21T14:28:35Z</dcterms:created>
  <dcterms:modified xsi:type="dcterms:W3CDTF">2016-01-14T19:18:04Z</dcterms:modified>
</cp:coreProperties>
</file>