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 id="2147493467" r:id="rId5"/>
  </p:sldMasterIdLst>
  <p:notesMasterIdLst>
    <p:notesMasterId r:id="rId15"/>
  </p:notesMasterIdLst>
  <p:handoutMasterIdLst>
    <p:handoutMasterId r:id="rId16"/>
  </p:handoutMasterIdLst>
  <p:sldIdLst>
    <p:sldId id="260" r:id="rId6"/>
    <p:sldId id="305" r:id="rId7"/>
    <p:sldId id="302" r:id="rId8"/>
    <p:sldId id="306" r:id="rId9"/>
    <p:sldId id="307" r:id="rId10"/>
    <p:sldId id="308" r:id="rId11"/>
    <p:sldId id="309" r:id="rId12"/>
    <p:sldId id="310" r:id="rId13"/>
    <p:sldId id="300" r:id="rId1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D050"/>
    <a:srgbClr val="72BFC5"/>
    <a:srgbClr val="333399"/>
    <a:srgbClr val="005386"/>
    <a:srgbClr val="55BAB7"/>
    <a:srgbClr val="00385E"/>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72" autoAdjust="0"/>
    <p:restoredTop sz="94595" autoAdjust="0"/>
  </p:normalViewPr>
  <p:slideViewPr>
    <p:cSldViewPr snapToGrid="0" snapToObjects="1">
      <p:cViewPr varScale="1">
        <p:scale>
          <a:sx n="110" d="100"/>
          <a:sy n="110" d="100"/>
        </p:scale>
        <p:origin x="102" y="78"/>
      </p:cViewPr>
      <p:guideLst>
        <p:guide orient="horz" pos="4032"/>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49" d="100"/>
        <a:sy n="149" d="100"/>
      </p:scale>
      <p:origin x="0" y="0"/>
    </p:cViewPr>
  </p:sorterViewPr>
  <p:notesViewPr>
    <p:cSldViewPr snapToGrid="0" snapToObjects="1" showGuides="1">
      <p:cViewPr varScale="1">
        <p:scale>
          <a:sx n="85" d="100"/>
          <a:sy n="85" d="100"/>
        </p:scale>
        <p:origin x="1740"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69DE495-51AC-4723-A7B4-B1B58AAC8C5A}" type="datetimeFigureOut">
              <a:rPr lang="en-US" smtClean="0"/>
              <a:t>1/14/2016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1DF52B9-7E6C-4146-83FC-76B5AB271E46}" type="datetimeFigureOut">
              <a:rPr lang="en-US" smtClean="0"/>
              <a:t>1/14/2016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1</a:t>
            </a:fld>
            <a:endParaRPr lang="en-US" dirty="0"/>
          </a:p>
        </p:txBody>
      </p:sp>
    </p:spTree>
    <p:extLst>
      <p:ext uri="{BB962C8B-B14F-4D97-AF65-F5344CB8AC3E}">
        <p14:creationId xmlns:p14="http://schemas.microsoft.com/office/powerpoint/2010/main" val="870658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1B3D22-F502-4A52-A06E-717BD3D70E2C}" type="slidenum">
              <a:rPr lang="en-US" smtClean="0"/>
              <a:t>9</a:t>
            </a:fld>
            <a:endParaRPr lang="en-US"/>
          </a:p>
        </p:txBody>
      </p:sp>
    </p:spTree>
    <p:extLst>
      <p:ext uri="{BB962C8B-B14F-4D97-AF65-F5344CB8AC3E}">
        <p14:creationId xmlns:p14="http://schemas.microsoft.com/office/powerpoint/2010/main" val="1490882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32203822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1223948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2605946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24868244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0847129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24922467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21822031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p:cNvPicPr>
          <p:nvPr userDrawn="1"/>
        </p:nvPicPr>
        <p:blipFill rotWithShape="1">
          <a:blip r:embed="rId9">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9" name="Picture 8" descr="ERCOT cmyk-01.p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
        <p:nvSpPr>
          <p:cNvPr id="8" name="TextBox 7"/>
          <p:cNvSpPr txBox="1"/>
          <p:nvPr userDrawn="1"/>
        </p:nvSpPr>
        <p:spPr>
          <a:xfrm>
            <a:off x="1085849" y="6010274"/>
            <a:ext cx="6867526" cy="253916"/>
          </a:xfrm>
          <a:prstGeom prst="rect">
            <a:avLst/>
          </a:prstGeom>
          <a:noFill/>
        </p:spPr>
        <p:txBody>
          <a:bodyPr wrap="square" rtlCol="0">
            <a:spAutoFit/>
          </a:bodyPr>
          <a:lstStyle/>
          <a:p>
            <a:pPr algn="l"/>
            <a:r>
              <a:rPr lang="en-US" sz="1050" b="1" dirty="0" smtClean="0"/>
              <a:t>January 19, 2016</a:t>
            </a:r>
            <a:endParaRPr lang="en-US" sz="1050" dirty="0"/>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7" r:id="rId1"/>
    <p:sldLayoutId id="2147493458" r:id="rId2"/>
    <p:sldLayoutId id="2147493459" r:id="rId3"/>
    <p:sldLayoutId id="2147493460" r:id="rId4"/>
    <p:sldLayoutId id="2147493461" r:id="rId5"/>
    <p:sldLayoutId id="2147493462" r:id="rId6"/>
    <p:sldLayoutId id="2147493463" r:id="rId7"/>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68453"/>
            <a:ext cx="9144000" cy="72169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p:cNvPicPr>
          <p:nvPr userDrawn="1"/>
        </p:nvPicPr>
        <p:blipFill rotWithShape="1">
          <a:blip r:embed="rId4">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603250" y="1498064"/>
            <a:ext cx="7727950" cy="3800316"/>
            <a:chOff x="603250" y="546100"/>
            <a:chExt cx="7727950" cy="3800316"/>
          </a:xfrm>
        </p:grpSpPr>
        <p:pic>
          <p:nvPicPr>
            <p:cNvPr id="9" name="Picture 8" descr="ERCOT cmyk-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50" y="546100"/>
              <a:ext cx="2457704" cy="1041400"/>
            </a:xfrm>
            <a:prstGeom prst="rect">
              <a:avLst/>
            </a:prstGeom>
          </p:spPr>
        </p:pic>
        <p:sp>
          <p:nvSpPr>
            <p:cNvPr id="10" name="TextBox 9"/>
            <p:cNvSpPr txBox="1"/>
            <p:nvPr/>
          </p:nvSpPr>
          <p:spPr>
            <a:xfrm>
              <a:off x="787400" y="2130425"/>
              <a:ext cx="7543800" cy="2215991"/>
            </a:xfrm>
            <a:prstGeom prst="rect">
              <a:avLst/>
            </a:prstGeom>
            <a:noFill/>
          </p:spPr>
          <p:txBody>
            <a:bodyPr wrap="square" rtlCol="0">
              <a:spAutoFit/>
            </a:bodyPr>
            <a:lstStyle/>
            <a:p>
              <a:r>
                <a:rPr lang="en-US" sz="3200" b="1" dirty="0" smtClean="0"/>
                <a:t>ERCOT – MISO DC Tie Study Comments</a:t>
              </a:r>
            </a:p>
            <a:p>
              <a:endParaRPr lang="en-US" b="1" dirty="0" smtClean="0"/>
            </a:p>
            <a:p>
              <a:r>
                <a:rPr lang="en-US" sz="2000" i="1" dirty="0" smtClean="0"/>
                <a:t>Regional Planning Group</a:t>
              </a:r>
            </a:p>
            <a:p>
              <a:r>
                <a:rPr lang="en-US" dirty="0" smtClean="0"/>
                <a:t> </a:t>
              </a:r>
            </a:p>
            <a:p>
              <a:r>
                <a:rPr lang="en-US" dirty="0" smtClean="0"/>
                <a:t>January 19, 2016</a:t>
              </a:r>
            </a:p>
          </p:txBody>
        </p:sp>
        <p:cxnSp>
          <p:nvCxnSpPr>
            <p:cNvPr id="13" name="Straight Connector 12"/>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69797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Comments</a:t>
            </a:r>
          </a:p>
          <a:p>
            <a:r>
              <a:rPr lang="en-US" dirty="0" smtClean="0"/>
              <a:t>Status</a:t>
            </a:r>
          </a:p>
        </p:txBody>
      </p:sp>
      <p:sp>
        <p:nvSpPr>
          <p:cNvPr id="3" name="Title 2"/>
          <p:cNvSpPr>
            <a:spLocks noGrp="1"/>
          </p:cNvSpPr>
          <p:nvPr>
            <p:ph type="title"/>
          </p:nvPr>
        </p:nvSpPr>
        <p:spPr/>
        <p:txBody>
          <a:bodyPr/>
          <a:lstStyle/>
          <a:p>
            <a:r>
              <a:rPr lang="en-US" dirty="0" smtClean="0"/>
              <a:t>Outline</a:t>
            </a:r>
            <a:endParaRPr lang="en-US" dirty="0"/>
          </a:p>
        </p:txBody>
      </p:sp>
    </p:spTree>
    <p:extLst>
      <p:ext uri="{BB962C8B-B14F-4D97-AF65-F5344CB8AC3E}">
        <p14:creationId xmlns:p14="http://schemas.microsoft.com/office/powerpoint/2010/main" val="251503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Following the November 20, 2015 RPG Meeting presentation ERCOT received comments from </a:t>
            </a:r>
            <a:r>
              <a:rPr lang="en-US" dirty="0" err="1" smtClean="0"/>
              <a:t>Sharyland</a:t>
            </a:r>
            <a:r>
              <a:rPr lang="en-US" dirty="0" smtClean="0"/>
              <a:t> Utilities, Texas Competitive Power Advocates (TCPA), and Entergy</a:t>
            </a:r>
          </a:p>
          <a:p>
            <a:r>
              <a:rPr lang="en-US" dirty="0" smtClean="0"/>
              <a:t>This presentation will summarize the comments and ERCOT’s response</a:t>
            </a:r>
          </a:p>
        </p:txBody>
      </p:sp>
      <p:sp>
        <p:nvSpPr>
          <p:cNvPr id="3" name="Title 2"/>
          <p:cNvSpPr>
            <a:spLocks noGrp="1"/>
          </p:cNvSpPr>
          <p:nvPr>
            <p:ph type="title"/>
          </p:nvPr>
        </p:nvSpPr>
        <p:spPr/>
        <p:txBody>
          <a:bodyPr/>
          <a:lstStyle/>
          <a:p>
            <a:r>
              <a:rPr lang="en-US" dirty="0" smtClean="0"/>
              <a:t>MISO-ERCOT DC Tie Study Comments</a:t>
            </a:r>
            <a:endParaRPr lang="en-US" dirty="0"/>
          </a:p>
        </p:txBody>
      </p:sp>
    </p:spTree>
    <p:extLst>
      <p:ext uri="{BB962C8B-B14F-4D97-AF65-F5344CB8AC3E}">
        <p14:creationId xmlns:p14="http://schemas.microsoft.com/office/powerpoint/2010/main" val="5550300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Don’t preclude rate-based ties</a:t>
            </a:r>
          </a:p>
          <a:p>
            <a:pPr lvl="1"/>
            <a:r>
              <a:rPr lang="en-US" dirty="0" smtClean="0">
                <a:solidFill>
                  <a:srgbClr val="FF0000"/>
                </a:solidFill>
              </a:rPr>
              <a:t>ERCOT does not see a technical reason to preclude rate-based ties.</a:t>
            </a:r>
          </a:p>
          <a:p>
            <a:r>
              <a:rPr lang="en-US" dirty="0" smtClean="0"/>
              <a:t>Consider benefits of new DC tie technology, i.e. VSC technology</a:t>
            </a:r>
          </a:p>
          <a:p>
            <a:pPr lvl="1"/>
            <a:r>
              <a:rPr lang="en-US" dirty="0" smtClean="0">
                <a:solidFill>
                  <a:srgbClr val="FF0000"/>
                </a:solidFill>
              </a:rPr>
              <a:t>Agree.</a:t>
            </a:r>
          </a:p>
        </p:txBody>
      </p:sp>
      <p:sp>
        <p:nvSpPr>
          <p:cNvPr id="3" name="Title 2"/>
          <p:cNvSpPr>
            <a:spLocks noGrp="1"/>
          </p:cNvSpPr>
          <p:nvPr>
            <p:ph type="title"/>
          </p:nvPr>
        </p:nvSpPr>
        <p:spPr/>
        <p:txBody>
          <a:bodyPr/>
          <a:lstStyle/>
          <a:p>
            <a:r>
              <a:rPr lang="en-US" dirty="0" err="1" smtClean="0"/>
              <a:t>Sharyland</a:t>
            </a:r>
            <a:r>
              <a:rPr lang="en-US" dirty="0" smtClean="0"/>
              <a:t> Utilities Comments</a:t>
            </a:r>
            <a:endParaRPr lang="en-US" dirty="0"/>
          </a:p>
        </p:txBody>
      </p:sp>
    </p:spTree>
    <p:extLst>
      <p:ext uri="{BB962C8B-B14F-4D97-AF65-F5344CB8AC3E}">
        <p14:creationId xmlns:p14="http://schemas.microsoft.com/office/powerpoint/2010/main" val="2696922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US" dirty="0" smtClean="0"/>
              <a:t>DC Ties should be studied and assessed (economically) considering full deliverability of the DC tie to the ERCOT System</a:t>
            </a:r>
          </a:p>
          <a:p>
            <a:pPr lvl="1"/>
            <a:r>
              <a:rPr lang="en-US" dirty="0" smtClean="0">
                <a:solidFill>
                  <a:srgbClr val="FF0000"/>
                </a:solidFill>
              </a:rPr>
              <a:t>Agree that any potential tie will include consideration of full deliverability, but transmission may not be constructed to allow full deliverability if not deemed economically viable.</a:t>
            </a:r>
            <a:endParaRPr lang="en-US" dirty="0"/>
          </a:p>
          <a:p>
            <a:r>
              <a:rPr lang="en-US" dirty="0" smtClean="0"/>
              <a:t>DC </a:t>
            </a:r>
            <a:r>
              <a:rPr lang="en-US" dirty="0"/>
              <a:t>ties may need to be considered differently from other transmission assets, so that system </a:t>
            </a:r>
            <a:r>
              <a:rPr lang="en-US" dirty="0" smtClean="0"/>
              <a:t>expenses and transmission upgrades </a:t>
            </a:r>
            <a:r>
              <a:rPr lang="en-US" dirty="0"/>
              <a:t>associated with a tie are equitably shared among the owners and/or beneficiaries of the </a:t>
            </a:r>
            <a:r>
              <a:rPr lang="en-US" dirty="0" smtClean="0"/>
              <a:t>tie</a:t>
            </a:r>
          </a:p>
          <a:p>
            <a:pPr lvl="1"/>
            <a:r>
              <a:rPr lang="en-US" dirty="0" smtClean="0">
                <a:solidFill>
                  <a:srgbClr val="FF0000"/>
                </a:solidFill>
              </a:rPr>
              <a:t>Agree that this is a topic that may need to be considered, however, the technical analysis can proceed. </a:t>
            </a:r>
          </a:p>
          <a:p>
            <a:r>
              <a:rPr lang="en-US" dirty="0" smtClean="0"/>
              <a:t>There may be long-term unintended consequences of tying ERCOT’s energy-only market to markets with different constructs</a:t>
            </a:r>
          </a:p>
          <a:p>
            <a:pPr lvl="1"/>
            <a:r>
              <a:rPr lang="en-US" dirty="0" smtClean="0">
                <a:solidFill>
                  <a:srgbClr val="FF0000"/>
                </a:solidFill>
              </a:rPr>
              <a:t>ERCOT does not intend to study the impacts to the ERCOT energy-only market construct in this scope but is willing to participate in discussions in other stakeholder forums.</a:t>
            </a:r>
          </a:p>
          <a:p>
            <a:r>
              <a:rPr lang="en-US" dirty="0" smtClean="0"/>
              <a:t>TCPA strongly suggests that ERCOT, the PUCT, and stakeholders consider all potential impacts on the ERCOT market, and if projects go forward, develop new practices and policies to ensure efficient planning and equitable cost allocation for new DC ties</a:t>
            </a:r>
          </a:p>
          <a:p>
            <a:pPr lvl="1"/>
            <a:r>
              <a:rPr lang="en-US" dirty="0" smtClean="0">
                <a:solidFill>
                  <a:srgbClr val="FF0000"/>
                </a:solidFill>
              </a:rPr>
              <a:t>ERCOT looks forward to working with the PUCT and stakeholders on these issues.</a:t>
            </a:r>
          </a:p>
        </p:txBody>
      </p:sp>
      <p:sp>
        <p:nvSpPr>
          <p:cNvPr id="3" name="Title 2"/>
          <p:cNvSpPr>
            <a:spLocks noGrp="1"/>
          </p:cNvSpPr>
          <p:nvPr>
            <p:ph type="title"/>
          </p:nvPr>
        </p:nvSpPr>
        <p:spPr/>
        <p:txBody>
          <a:bodyPr/>
          <a:lstStyle/>
          <a:p>
            <a:r>
              <a:rPr lang="en-US" dirty="0" smtClean="0"/>
              <a:t>TCPA Comments</a:t>
            </a:r>
            <a:endParaRPr lang="en-US" dirty="0"/>
          </a:p>
        </p:txBody>
      </p:sp>
    </p:spTree>
    <p:extLst>
      <p:ext uri="{BB962C8B-B14F-4D97-AF65-F5344CB8AC3E}">
        <p14:creationId xmlns:p14="http://schemas.microsoft.com/office/powerpoint/2010/main" val="32302547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US" dirty="0" smtClean="0"/>
              <a:t>Entergy suggests changing the drivers to:</a:t>
            </a:r>
          </a:p>
          <a:p>
            <a:pPr lvl="1">
              <a:buFont typeface="Arial" panose="020B0604020202020204" pitchFamily="34" charset="0"/>
              <a:buChar char="•"/>
            </a:pPr>
            <a:r>
              <a:rPr lang="en-US" dirty="0" smtClean="0"/>
              <a:t>Potential </a:t>
            </a:r>
            <a:r>
              <a:rPr lang="en-US" dirty="0"/>
              <a:t>reliability benefits for MISO and ERCOT</a:t>
            </a:r>
          </a:p>
          <a:p>
            <a:pPr lvl="1">
              <a:buFont typeface="Arial" panose="020B0604020202020204" pitchFamily="34" charset="0"/>
              <a:buChar char="•"/>
            </a:pPr>
            <a:r>
              <a:rPr lang="en-US" dirty="0" smtClean="0"/>
              <a:t>Potential </a:t>
            </a:r>
            <a:r>
              <a:rPr lang="en-US" dirty="0"/>
              <a:t>congestion benefits for MISO and ERCOT</a:t>
            </a:r>
          </a:p>
          <a:p>
            <a:pPr lvl="1">
              <a:buFont typeface="Arial" panose="020B0604020202020204" pitchFamily="34" charset="0"/>
              <a:buChar char="•"/>
            </a:pPr>
            <a:r>
              <a:rPr lang="en-US" dirty="0" smtClean="0"/>
              <a:t>Potential </a:t>
            </a:r>
            <a:r>
              <a:rPr lang="en-US" dirty="0"/>
              <a:t>efficiency gains from load and intermittent generation diversity between </a:t>
            </a:r>
            <a:r>
              <a:rPr lang="en-US" dirty="0" smtClean="0"/>
              <a:t>MISO and ERCOT</a:t>
            </a:r>
          </a:p>
          <a:p>
            <a:pPr lvl="1"/>
            <a:r>
              <a:rPr lang="en-US" dirty="0" smtClean="0">
                <a:solidFill>
                  <a:srgbClr val="FF0000"/>
                </a:solidFill>
              </a:rPr>
              <a:t>Agree.</a:t>
            </a:r>
          </a:p>
          <a:p>
            <a:r>
              <a:rPr lang="en-US" dirty="0"/>
              <a:t>How will the five existing asynchronous ties to ERCOT be modeled in the study? Will they </a:t>
            </a:r>
            <a:r>
              <a:rPr lang="en-US" dirty="0" smtClean="0"/>
              <a:t>be fixed </a:t>
            </a:r>
            <a:r>
              <a:rPr lang="en-US" dirty="0"/>
              <a:t>transfers or economic transactions</a:t>
            </a:r>
            <a:r>
              <a:rPr lang="en-US" dirty="0" smtClean="0"/>
              <a:t>?</a:t>
            </a:r>
          </a:p>
          <a:p>
            <a:pPr lvl="1"/>
            <a:r>
              <a:rPr lang="en-US" dirty="0" smtClean="0">
                <a:solidFill>
                  <a:srgbClr val="FF0000"/>
                </a:solidFill>
              </a:rPr>
              <a:t>For the three Mexico/ERCOT ties, we will use 8760-hour profiles based on historical import/ export patterns.  For the two existing Eastern Interconnection/ERCOT ties, we are still discussing the best way to represent those in the model.</a:t>
            </a:r>
          </a:p>
          <a:p>
            <a:r>
              <a:rPr lang="en-US" dirty="0" smtClean="0"/>
              <a:t>In the MTEP16 planning process the BAU future has only 19% weighting while Clean Power Plan future has 55%. Why use the BAU while the scope says the study “may” include a sensitivity analysis considering potential retirements as a result of environmental restrictions?</a:t>
            </a:r>
          </a:p>
          <a:p>
            <a:pPr lvl="1"/>
            <a:r>
              <a:rPr lang="en-US" dirty="0" smtClean="0">
                <a:solidFill>
                  <a:srgbClr val="FF0000"/>
                </a:solidFill>
              </a:rPr>
              <a:t>It is important that the base analysis has consistent assumptions for both grids.  The MISO BAU scenario is most in-line with ERCOT’s RTP study.  ERCOT believes that if the base analysis shows positive results it is very likely that a scenario will be run considering potential retirements due to increased environmental restrictions</a:t>
            </a:r>
            <a:r>
              <a:rPr lang="en-US" dirty="0" smtClean="0">
                <a:solidFill>
                  <a:srgbClr val="FF0000"/>
                </a:solidFill>
              </a:rPr>
              <a:t>.</a:t>
            </a:r>
          </a:p>
        </p:txBody>
      </p:sp>
      <p:sp>
        <p:nvSpPr>
          <p:cNvPr id="3" name="Title 2"/>
          <p:cNvSpPr>
            <a:spLocks noGrp="1"/>
          </p:cNvSpPr>
          <p:nvPr>
            <p:ph type="title"/>
          </p:nvPr>
        </p:nvSpPr>
        <p:spPr/>
        <p:txBody>
          <a:bodyPr/>
          <a:lstStyle/>
          <a:p>
            <a:r>
              <a:rPr lang="en-US" dirty="0" smtClean="0"/>
              <a:t>Entergy Comments (1 of 2)</a:t>
            </a:r>
            <a:endParaRPr lang="en-US" dirty="0"/>
          </a:p>
        </p:txBody>
      </p:sp>
    </p:spTree>
    <p:extLst>
      <p:ext uri="{BB962C8B-B14F-4D97-AF65-F5344CB8AC3E}">
        <p14:creationId xmlns:p14="http://schemas.microsoft.com/office/powerpoint/2010/main" val="2625602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Entergy strongly suggests including a longer-term analysis as an integral part of this MISO-ERCOT study</a:t>
            </a:r>
          </a:p>
          <a:p>
            <a:pPr lvl="1"/>
            <a:r>
              <a:rPr lang="en-US" dirty="0">
                <a:solidFill>
                  <a:srgbClr val="FF0000"/>
                </a:solidFill>
              </a:rPr>
              <a:t>Agree assuming the base analysis shows positive results</a:t>
            </a:r>
            <a:r>
              <a:rPr lang="en-US" dirty="0" smtClean="0">
                <a:solidFill>
                  <a:srgbClr val="FF0000"/>
                </a:solidFill>
              </a:rPr>
              <a:t>.</a:t>
            </a:r>
            <a:endParaRPr lang="en-US" dirty="0" smtClean="0"/>
          </a:p>
          <a:p>
            <a:r>
              <a:rPr lang="en-US" dirty="0" smtClean="0"/>
              <a:t>Could </a:t>
            </a:r>
            <a:r>
              <a:rPr lang="en-US" dirty="0"/>
              <a:t>the study team comment on </a:t>
            </a:r>
            <a:r>
              <a:rPr lang="en-US" dirty="0" smtClean="0"/>
              <a:t>the manner </a:t>
            </a:r>
            <a:r>
              <a:rPr lang="en-US" dirty="0"/>
              <a:t>in which the bus LMPs on either side of any potential asynchronous tie will be capped (</a:t>
            </a:r>
            <a:r>
              <a:rPr lang="en-US" dirty="0" smtClean="0"/>
              <a:t>if at </a:t>
            </a:r>
            <a:r>
              <a:rPr lang="en-US" dirty="0"/>
              <a:t>all) in the PROMOD model</a:t>
            </a:r>
            <a:r>
              <a:rPr lang="en-US" dirty="0" smtClean="0"/>
              <a:t>?</a:t>
            </a:r>
          </a:p>
          <a:p>
            <a:pPr lvl="1"/>
            <a:r>
              <a:rPr lang="en-US" dirty="0" smtClean="0">
                <a:solidFill>
                  <a:srgbClr val="FF0000"/>
                </a:solidFill>
              </a:rPr>
              <a:t>Capping </a:t>
            </a:r>
            <a:r>
              <a:rPr lang="en-US" dirty="0">
                <a:solidFill>
                  <a:srgbClr val="FF0000"/>
                </a:solidFill>
              </a:rPr>
              <a:t>LMPs has not been a practice in </a:t>
            </a:r>
            <a:r>
              <a:rPr lang="en-US" dirty="0" smtClean="0">
                <a:solidFill>
                  <a:srgbClr val="FF0000"/>
                </a:solidFill>
              </a:rPr>
              <a:t>MISO or ERCOT </a:t>
            </a:r>
            <a:r>
              <a:rPr lang="en-US" dirty="0">
                <a:solidFill>
                  <a:srgbClr val="FF0000"/>
                </a:solidFill>
              </a:rPr>
              <a:t>planning models</a:t>
            </a:r>
            <a:r>
              <a:rPr lang="en-US" dirty="0" smtClean="0">
                <a:solidFill>
                  <a:srgbClr val="FF0000"/>
                </a:solidFill>
              </a:rPr>
              <a:t>. </a:t>
            </a:r>
            <a:endParaRPr lang="en-US" dirty="0" smtClean="0">
              <a:solidFill>
                <a:srgbClr val="FF0000"/>
              </a:solidFill>
            </a:endParaRPr>
          </a:p>
          <a:p>
            <a:r>
              <a:rPr lang="en-US" dirty="0" smtClean="0"/>
              <a:t>Will </a:t>
            </a:r>
            <a:r>
              <a:rPr lang="en-US" dirty="0"/>
              <a:t>MISO and ERCOT agree on what benefit metrics will be used in the study to </a:t>
            </a:r>
            <a:r>
              <a:rPr lang="en-US" dirty="0" smtClean="0"/>
              <a:t>assess value </a:t>
            </a:r>
            <a:r>
              <a:rPr lang="en-US" dirty="0"/>
              <a:t>of the project? Will a stakeholder process in ERCOT and MISO be used to </a:t>
            </a:r>
            <a:r>
              <a:rPr lang="en-US" dirty="0" smtClean="0"/>
              <a:t>develop those </a:t>
            </a:r>
            <a:r>
              <a:rPr lang="en-US" dirty="0"/>
              <a:t>metrics</a:t>
            </a:r>
            <a:r>
              <a:rPr lang="en-US" dirty="0" smtClean="0"/>
              <a:t>?</a:t>
            </a:r>
          </a:p>
          <a:p>
            <a:pPr lvl="1"/>
            <a:r>
              <a:rPr lang="en-US" dirty="0" smtClean="0">
                <a:solidFill>
                  <a:srgbClr val="FF0000"/>
                </a:solidFill>
              </a:rPr>
              <a:t>We will use adjusted production cost savings to determine the benefits to each grid.  </a:t>
            </a:r>
            <a:endParaRPr lang="en-US" dirty="0">
              <a:solidFill>
                <a:schemeClr val="accent3"/>
              </a:solidFill>
            </a:endParaRPr>
          </a:p>
        </p:txBody>
      </p:sp>
      <p:sp>
        <p:nvSpPr>
          <p:cNvPr id="3" name="Title 2"/>
          <p:cNvSpPr>
            <a:spLocks noGrp="1"/>
          </p:cNvSpPr>
          <p:nvPr>
            <p:ph type="title"/>
          </p:nvPr>
        </p:nvSpPr>
        <p:spPr/>
        <p:txBody>
          <a:bodyPr/>
          <a:lstStyle/>
          <a:p>
            <a:r>
              <a:rPr lang="en-US" dirty="0" smtClean="0"/>
              <a:t>Entergy Comments (2 of 2)</a:t>
            </a:r>
            <a:endParaRPr lang="en-US" dirty="0"/>
          </a:p>
        </p:txBody>
      </p:sp>
    </p:spTree>
    <p:extLst>
      <p:ext uri="{BB962C8B-B14F-4D97-AF65-F5344CB8AC3E}">
        <p14:creationId xmlns:p14="http://schemas.microsoft.com/office/powerpoint/2010/main" val="26158820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Finalizing NDAs</a:t>
            </a:r>
          </a:p>
          <a:p>
            <a:r>
              <a:rPr lang="en-US" dirty="0" smtClean="0"/>
              <a:t>Finalizing Scope</a:t>
            </a:r>
          </a:p>
          <a:p>
            <a:r>
              <a:rPr lang="en-US" dirty="0" smtClean="0"/>
              <a:t>Next Step is to begin model development</a:t>
            </a:r>
          </a:p>
        </p:txBody>
      </p:sp>
      <p:sp>
        <p:nvSpPr>
          <p:cNvPr id="3" name="Title 2"/>
          <p:cNvSpPr>
            <a:spLocks noGrp="1"/>
          </p:cNvSpPr>
          <p:nvPr>
            <p:ph type="title"/>
          </p:nvPr>
        </p:nvSpPr>
        <p:spPr/>
        <p:txBody>
          <a:bodyPr/>
          <a:lstStyle/>
          <a:p>
            <a:r>
              <a:rPr lang="en-US" dirty="0" smtClean="0"/>
              <a:t>Status</a:t>
            </a:r>
            <a:endParaRPr lang="en-US" dirty="0"/>
          </a:p>
        </p:txBody>
      </p:sp>
    </p:spTree>
    <p:extLst>
      <p:ext uri="{BB962C8B-B14F-4D97-AF65-F5344CB8AC3E}">
        <p14:creationId xmlns:p14="http://schemas.microsoft.com/office/powerpoint/2010/main" val="30703523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95400" y="3136613"/>
            <a:ext cx="6553200" cy="369332"/>
          </a:xfrm>
          <a:prstGeom prst="rect">
            <a:avLst/>
          </a:prstGeom>
          <a:noFill/>
        </p:spPr>
        <p:txBody>
          <a:bodyPr wrap="square" rtlCol="0">
            <a:spAutoFit/>
          </a:bodyPr>
          <a:lstStyle/>
          <a:p>
            <a:pPr algn="ctr"/>
            <a:endParaRPr lang="en-US" dirty="0" smtClean="0"/>
          </a:p>
        </p:txBody>
      </p:sp>
      <p:sp>
        <p:nvSpPr>
          <p:cNvPr id="2" name="Rectangle 1"/>
          <p:cNvSpPr/>
          <p:nvPr/>
        </p:nvSpPr>
        <p:spPr>
          <a:xfrm>
            <a:off x="3954127" y="1593668"/>
            <a:ext cx="1235746" cy="2215991"/>
          </a:xfrm>
          <a:prstGeom prst="rect">
            <a:avLst/>
          </a:prstGeom>
          <a:noFill/>
        </p:spPr>
        <p:txBody>
          <a:bodyPr wrap="square" lIns="91440" tIns="45720" rIns="91440" bIns="45720">
            <a:spAutoFit/>
          </a:bodyPr>
          <a:lstStyle/>
          <a:p>
            <a:pPr algn="ctr"/>
            <a:r>
              <a:rPr lang="en-US" sz="13800" b="1" cap="none" spc="0" dirty="0" smtClean="0">
                <a:ln w="22225">
                  <a:solidFill>
                    <a:schemeClr val="accent2"/>
                  </a:solidFill>
                  <a:prstDash val="solid"/>
                </a:ln>
                <a:solidFill>
                  <a:schemeClr val="accent2">
                    <a:lumMod val="40000"/>
                    <a:lumOff val="60000"/>
                  </a:schemeClr>
                </a:solidFill>
                <a:effectLst/>
              </a:rPr>
              <a:t>?</a:t>
            </a:r>
            <a:endParaRPr lang="en-US" sz="138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1100105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Public</Information_x0020_Classification>
  </documentManagement>
</p:properties>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B6F2769-7194-4217-93D3-3AF3A4742282}">
  <ds:schemaRefs>
    <ds:schemaRef ds:uri="http://schemas.microsoft.com/office/2006/metadata/properties"/>
    <ds:schemaRef ds:uri="http://schemas.microsoft.com/office/2006/documentManagement/types"/>
    <ds:schemaRef ds:uri="http://www.w3.org/XML/1998/namespace"/>
    <ds:schemaRef ds:uri="http://purl.org/dc/elements/1.1/"/>
    <ds:schemaRef ds:uri="http://purl.org/dc/terms/"/>
    <ds:schemaRef ds:uri="c34af464-7aa1-4edd-9be4-83dffc1cb926"/>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2220</TotalTime>
  <Words>656</Words>
  <Application>Microsoft Office PowerPoint</Application>
  <PresentationFormat>On-screen Show (4:3)</PresentationFormat>
  <Paragraphs>49</Paragraphs>
  <Slides>9</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Office Theme</vt:lpstr>
      <vt:lpstr>Custom Design</vt:lpstr>
      <vt:lpstr>PowerPoint Presentation</vt:lpstr>
      <vt:lpstr>Outline</vt:lpstr>
      <vt:lpstr>MISO-ERCOT DC Tie Study Comments</vt:lpstr>
      <vt:lpstr>Sharyland Utilities Comments</vt:lpstr>
      <vt:lpstr>TCPA Comments</vt:lpstr>
      <vt:lpstr>Entergy Comments (1 of 2)</vt:lpstr>
      <vt:lpstr>Entergy Comments (2 of 2)</vt:lpstr>
      <vt:lpstr>Status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Billo, Jeffrey</cp:lastModifiedBy>
  <cp:revision>210</cp:revision>
  <cp:lastPrinted>2014-12-17T00:10:54Z</cp:lastPrinted>
  <dcterms:created xsi:type="dcterms:W3CDTF">2010-04-12T23:12:02Z</dcterms:created>
  <dcterms:modified xsi:type="dcterms:W3CDTF">2016-01-14T21:12:02Z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