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511" r:id="rId4"/>
    <p:sldId id="541" r:id="rId5"/>
    <p:sldId id="542" r:id="rId6"/>
    <p:sldId id="457" r:id="rId7"/>
    <p:sldId id="534" r:id="rId8"/>
    <p:sldId id="406" r:id="rId9"/>
    <p:sldId id="543" r:id="rId10"/>
    <p:sldId id="544" r:id="rId11"/>
    <p:sldId id="545" r:id="rId12"/>
    <p:sldId id="546" r:id="rId13"/>
    <p:sldId id="547" r:id="rId14"/>
    <p:sldId id="548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4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D8FD"/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5" autoAdjust="0"/>
    <p:restoredTop sz="99710" autoAdjust="0"/>
  </p:normalViewPr>
  <p:slideViewPr>
    <p:cSldViewPr>
      <p:cViewPr varScale="1">
        <p:scale>
          <a:sx n="101" d="100"/>
          <a:sy n="101" d="100"/>
        </p:scale>
        <p:origin x="-612" y="-84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90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277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4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January 14, 2016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12/31/2015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27998" cy="55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12/31/2015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1" y="685800"/>
            <a:ext cx="9159431" cy="55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12/31/2015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29117"/>
            <a:ext cx="8839200" cy="54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12/31/2015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" y="685800"/>
            <a:ext cx="914781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12/31/2015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27998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3-7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Summary</a:t>
            </a:r>
            <a:endParaRPr lang="en-US" sz="1600" dirty="0" smtClean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</a:t>
            </a:r>
            <a:r>
              <a:rPr lang="en-US" sz="1600" dirty="0" smtClean="0"/>
              <a:t>Summary</a:t>
            </a:r>
            <a:endParaRPr lang="en-US" sz="1600" dirty="0" smtClean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Project Spending Forecast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8</a:t>
            </a:r>
            <a:r>
              <a:rPr lang="en-US" sz="1600" dirty="0" smtClean="0"/>
              <a:t>-14</a:t>
            </a:r>
            <a:endParaRPr lang="en-US" sz="16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838200"/>
            <a:ext cx="8991600" cy="52578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December </a:t>
            </a:r>
            <a:r>
              <a:rPr lang="en-US" dirty="0"/>
              <a:t>Release – Week of </a:t>
            </a:r>
            <a:r>
              <a:rPr lang="en-US" dirty="0" smtClean="0"/>
              <a:t>12/7/2015</a:t>
            </a:r>
            <a:r>
              <a:rPr lang="en-US" i="1" dirty="0">
                <a:solidFill>
                  <a:srgbClr val="00B050"/>
                </a:solidFill>
              </a:rPr>
              <a:t>	 </a:t>
            </a:r>
            <a:r>
              <a:rPr lang="en-US" i="1" dirty="0" smtClean="0">
                <a:solidFill>
                  <a:srgbClr val="00B050"/>
                </a:solidFill>
              </a:rPr>
              <a:t>Complete</a:t>
            </a:r>
            <a:endParaRPr lang="en-US" i="1" dirty="0">
              <a:solidFill>
                <a:srgbClr val="00B050"/>
              </a:solidFill>
            </a:endParaRP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NPRR680 </a:t>
            </a:r>
            <a:r>
              <a:rPr lang="en-US" sz="1600" dirty="0"/>
              <a:t>– Allow QSEs to Self-Arrange AS Quantities Greater Than Their AS </a:t>
            </a:r>
            <a:r>
              <a:rPr lang="en-US" sz="1600" dirty="0" smtClean="0"/>
              <a:t>Obligation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NPRR686 </a:t>
            </a:r>
            <a:r>
              <a:rPr lang="en-US" sz="1600" dirty="0"/>
              <a:t>–</a:t>
            </a:r>
            <a:r>
              <a:rPr lang="en-US" sz="1600" dirty="0" smtClean="0"/>
              <a:t> </a:t>
            </a:r>
            <a:r>
              <a:rPr lang="en-US" sz="1600" dirty="0"/>
              <a:t>Changing the IRR Forecast from Next 48 Hours to Next 168 </a:t>
            </a:r>
            <a:r>
              <a:rPr lang="en-US" sz="1600" dirty="0" smtClean="0"/>
              <a:t>Hours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1600" dirty="0" smtClean="0"/>
              <a:t>Wind elements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NPRR703 – Clarification </a:t>
            </a:r>
            <a:r>
              <a:rPr lang="en-US" sz="1600" dirty="0"/>
              <a:t>of Disclosure Requirements for GINR Study </a:t>
            </a:r>
            <a:r>
              <a:rPr lang="en-US" sz="1600" dirty="0" smtClean="0"/>
              <a:t>Information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NPRR718 – Correct Requirement for Posting AML Data</a:t>
            </a:r>
            <a:endParaRPr lang="en-US" sz="1600" dirty="0" smtClean="0"/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PGRR044 – MIS Classification </a:t>
            </a:r>
            <a:r>
              <a:rPr lang="en-US" sz="1600" dirty="0" smtClean="0"/>
              <a:t>of </a:t>
            </a:r>
            <a:r>
              <a:rPr lang="en-US" sz="1600" dirty="0"/>
              <a:t>GINR Study </a:t>
            </a:r>
            <a:r>
              <a:rPr lang="en-US" sz="1600" dirty="0" smtClean="0"/>
              <a:t>Information</a:t>
            </a:r>
          </a:p>
          <a:p>
            <a:pPr lvl="1" eaLnBrk="1" hangingPunct="1">
              <a:tabLst>
                <a:tab pos="6862763" algn="l"/>
              </a:tabLst>
            </a:pPr>
            <a:endParaRPr lang="en-US" sz="1600" dirty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2016 February Release </a:t>
            </a:r>
            <a:r>
              <a:rPr lang="en-US" dirty="0"/>
              <a:t>– Week of </a:t>
            </a:r>
            <a:r>
              <a:rPr lang="en-US" dirty="0" smtClean="0"/>
              <a:t>2/2/2016</a:t>
            </a:r>
            <a:r>
              <a:rPr lang="en-US" i="1" dirty="0">
                <a:solidFill>
                  <a:srgbClr val="00B050"/>
                </a:solidFill>
              </a:rPr>
              <a:t>	 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NPRR588 </a:t>
            </a:r>
            <a:r>
              <a:rPr lang="en-US" sz="1600" dirty="0"/>
              <a:t>– Clarifications for PV Generation Resources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NPRR615 </a:t>
            </a:r>
            <a:r>
              <a:rPr lang="en-US" sz="1600" dirty="0"/>
              <a:t>– PVGR Forecasting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NPRR686 </a:t>
            </a:r>
            <a:r>
              <a:rPr lang="en-US" sz="1600" dirty="0"/>
              <a:t>– Changing the IRR Forecast from Next 48 Hours to Next 168 Hours</a:t>
            </a:r>
            <a:endParaRPr lang="en-US" sz="1600" dirty="0" smtClean="0"/>
          </a:p>
          <a:p>
            <a:pPr lvl="2" eaLnBrk="1" hangingPunct="1">
              <a:tabLst>
                <a:tab pos="6862763" algn="l"/>
              </a:tabLst>
            </a:pPr>
            <a:r>
              <a:rPr lang="en-US" sz="1600" dirty="0" smtClean="0"/>
              <a:t>Solar elements</a:t>
            </a:r>
            <a:endParaRPr lang="en-US" sz="1600" dirty="0"/>
          </a:p>
          <a:p>
            <a:pPr eaLnBrk="1" hangingPunct="1">
              <a:tabLst>
                <a:tab pos="6862763" algn="l"/>
              </a:tabLst>
            </a:pPr>
            <a:endParaRPr lang="en-US" sz="16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399" y="0"/>
            <a:ext cx="8553973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Summary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4973591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430791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034804"/>
            <a:ext cx="226853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NPRR686(a) – Wind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573866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4953000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256957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3327455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9/7 – 9/11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10/19 – 10/23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5898147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1401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38893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335" y="1329228"/>
            <a:ext cx="15498" cy="237744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5181600" y="1967520"/>
            <a:ext cx="1289304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September</a:t>
            </a:r>
          </a:p>
          <a:p>
            <a:pPr algn="ctr" eaLnBrk="1" hangingPunct="1"/>
            <a:r>
              <a:rPr lang="en-US" sz="1200" dirty="0" smtClean="0"/>
              <a:t>9/21 – 9/25</a:t>
            </a:r>
          </a:p>
        </p:txBody>
      </p:sp>
    </p:spTree>
    <p:extLst>
      <p:ext uri="{BB962C8B-B14F-4D97-AF65-F5344CB8AC3E}">
        <p14:creationId xmlns:p14="http://schemas.microsoft.com/office/powerpoint/2010/main" val="3310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</a:t>
            </a:r>
            <a:r>
              <a:rPr lang="en-US" sz="1800" dirty="0" smtClean="0"/>
              <a:t>Targets – </a:t>
            </a:r>
            <a:r>
              <a:rPr lang="en-US" sz="1800" dirty="0" smtClean="0"/>
              <a:t>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369523"/>
            <a:ext cx="226853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NPRR686(b) </a:t>
            </a:r>
            <a:r>
              <a:rPr lang="en-US" sz="800" b="0" dirty="0"/>
              <a:t>– </a:t>
            </a:r>
            <a:r>
              <a:rPr lang="en-US" sz="800" b="0" dirty="0" smtClean="0"/>
              <a:t>Solar portion</a:t>
            </a:r>
          </a:p>
          <a:p>
            <a:pPr eaLnBrk="1" hangingPunct="1"/>
            <a:endParaRPr lang="en-US" sz="800" b="0" dirty="0"/>
          </a:p>
          <a:p>
            <a:pPr eaLnBrk="1" hangingPunct="1"/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0431997"/>
              </p:ext>
            </p:extLst>
          </p:nvPr>
        </p:nvGraphicFramePr>
        <p:xfrm>
          <a:off x="160280" y="78302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4/5 – 4/7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5/24 – 5/26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7/19 – 7/21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9/13 – 9/15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RRGRR007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H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H</a:t>
            </a:r>
            <a:endParaRPr lang="en-US" sz="10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7360" y="1333322"/>
            <a:ext cx="389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endParaRPr lang="en-US" sz="1200" i="1" dirty="0"/>
          </a:p>
          <a:p>
            <a:pPr algn="ctr"/>
            <a:endParaRPr lang="en-US" sz="400" i="1" dirty="0" smtClean="0"/>
          </a:p>
          <a:p>
            <a:pPr algn="ctr"/>
            <a:endParaRPr lang="en-US" sz="11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400" i="1" dirty="0" smtClean="0"/>
          </a:p>
          <a:p>
            <a:pPr algn="ctr"/>
            <a:endParaRPr lang="en-US" sz="10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 smtClean="0"/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 TBD Items </a:t>
            </a:r>
            <a:r>
              <a:rPr lang="en-US" sz="1000" i="1" dirty="0" smtClean="0"/>
              <a:t>(and </a:t>
            </a:r>
            <a:r>
              <a:rPr lang="en-US" sz="1000" i="1" dirty="0" smtClean="0"/>
              <a:t>point at which they </a:t>
            </a:r>
            <a:r>
              <a:rPr lang="en-US" sz="1000" i="1" dirty="0" smtClean="0"/>
              <a:t>became “TBD”)</a:t>
            </a:r>
            <a:endParaRPr lang="en-US" sz="1100" i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9871"/>
              </p:ext>
            </p:extLst>
          </p:nvPr>
        </p:nvGraphicFramePr>
        <p:xfrm>
          <a:off x="210290" y="4761471"/>
          <a:ext cx="8711899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2910"/>
                <a:gridCol w="3276600"/>
                <a:gridCol w="1143000"/>
                <a:gridCol w="1759389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October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November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NPRR327  H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SCR777   H, NPRR664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NPRR439   I,  NPRR519   I,  NPRR620  I,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NPRR683  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I, </a:t>
                      </a:r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NPRR702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  I</a:t>
                      </a:r>
                      <a:endParaRPr lang="en-US" sz="800" b="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NPRR679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NPRR649,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  NOGRR147,  SCR786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91200" y="1341399"/>
            <a:ext cx="38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 smtClean="0"/>
              <a:t>EMS Upgrade “Chill”</a:t>
            </a:r>
            <a:endParaRPr lang="en-US" sz="1000" i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743200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72352" y="3898046"/>
            <a:ext cx="0" cy="105495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299118" y="3498553"/>
            <a:ext cx="1146468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/>
              <a:t>CMM Bundle</a:t>
            </a:r>
          </a:p>
          <a:p>
            <a:pPr algn="ctr"/>
            <a:r>
              <a:rPr lang="en-US" sz="900" b="0" i="1" dirty="0" smtClean="0"/>
              <a:t>Release Date TBD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7239000" y="1693412"/>
            <a:ext cx="600868" cy="2092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99212" y="2664838"/>
            <a:ext cx="1362496" cy="8771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 smtClean="0"/>
              <a:t>Note on </a:t>
            </a:r>
            <a:r>
              <a:rPr lang="en-US" sz="1000" u="sng" dirty="0" smtClean="0"/>
              <a:t>NPRR553</a:t>
            </a:r>
            <a:endParaRPr lang="en-US" sz="1000" u="sng" dirty="0" smtClean="0"/>
          </a:p>
          <a:p>
            <a:pPr algn="ctr"/>
            <a:r>
              <a:rPr lang="en-US" sz="900" b="0" i="1" dirty="0"/>
              <a:t>P</a:t>
            </a:r>
            <a:r>
              <a:rPr lang="en-US" sz="900" b="0" i="1" dirty="0" smtClean="0"/>
              <a:t>roject to automate </a:t>
            </a:r>
          </a:p>
          <a:p>
            <a:pPr algn="ctr"/>
            <a:endParaRPr lang="en-US" sz="500" b="0" i="1" dirty="0"/>
          </a:p>
          <a:p>
            <a:pPr algn="ctr"/>
            <a:r>
              <a:rPr lang="en-US" sz="900" b="0" i="1" dirty="0"/>
              <a:t>M</a:t>
            </a:r>
            <a:r>
              <a:rPr lang="en-US" sz="900" b="0" i="1" dirty="0" smtClean="0"/>
              <a:t>anual workaround </a:t>
            </a:r>
            <a:r>
              <a:rPr lang="en-US" sz="900" b="0" i="1" dirty="0" smtClean="0"/>
              <a:t>has been i</a:t>
            </a:r>
            <a:r>
              <a:rPr lang="en-US" sz="900" b="0" i="1" dirty="0" smtClean="0"/>
              <a:t>n </a:t>
            </a:r>
            <a:r>
              <a:rPr lang="en-US" sz="900" b="0" i="1" dirty="0" smtClean="0"/>
              <a:t>effect </a:t>
            </a:r>
            <a:r>
              <a:rPr lang="en-US" sz="900" b="0" i="1" dirty="0" smtClean="0"/>
              <a:t>since 2013</a:t>
            </a:r>
            <a:endParaRPr lang="en-US" sz="900" b="0" i="1" dirty="0" smtClean="0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266527" y="1466177"/>
            <a:ext cx="266873" cy="240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65779" y="1717681"/>
            <a:ext cx="0" cy="9290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3132505" y="1465289"/>
            <a:ext cx="314910" cy="8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4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Summary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471605"/>
            <a:ext cx="7772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</a:t>
            </a:r>
            <a:r>
              <a:rPr lang="en-US" sz="1200" dirty="0"/>
              <a:t>B</a:t>
            </a:r>
            <a:r>
              <a:rPr lang="en-US" sz="1200" dirty="0" smtClean="0"/>
              <a:t>udget = $21.65M</a:t>
            </a:r>
          </a:p>
          <a:p>
            <a:pPr algn="ctr" eaLnBrk="1" hangingPunct="1"/>
            <a:endParaRPr lang="en-US" sz="600" b="0" dirty="0"/>
          </a:p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Any excess spending in 2015 will be offset by equal reductions in 2016 spending (ERCOT projects only</a:t>
            </a:r>
            <a:r>
              <a:rPr lang="en-US" sz="1000" dirty="0" smtClean="0">
                <a:solidFill>
                  <a:srgbClr val="FF0000"/>
                </a:solidFill>
              </a:rPr>
              <a:t>)  --  $1.79M 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762000" y="5995952"/>
            <a:ext cx="7772400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December includes a Data Center Refresh hardware purchase that will be offset by 2016 Data Center </a:t>
            </a:r>
            <a:r>
              <a:rPr lang="en-US" sz="1000" dirty="0" smtClean="0">
                <a:solidFill>
                  <a:srgbClr val="FF0000"/>
                </a:solidFill>
              </a:rPr>
              <a:t>funding  --  $3.65M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" y="685800"/>
            <a:ext cx="906612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86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Project Spending Forecast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447800" y="6016485"/>
            <a:ext cx="64770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447800" y="6289333"/>
            <a:ext cx="6477000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</a:t>
            </a:r>
            <a:r>
              <a:rPr lang="en-US" sz="1000" dirty="0" smtClean="0">
                <a:solidFill>
                  <a:srgbClr val="FF0000"/>
                </a:solidFill>
              </a:rPr>
              <a:t>represents internal </a:t>
            </a:r>
            <a:r>
              <a:rPr lang="en-US" sz="1000" dirty="0" smtClean="0">
                <a:solidFill>
                  <a:srgbClr val="FF0000"/>
                </a:solidFill>
              </a:rPr>
              <a:t>ERCOT projects that have not been fully </a:t>
            </a:r>
            <a:r>
              <a:rPr lang="en-US" sz="1000" dirty="0" smtClean="0">
                <a:solidFill>
                  <a:srgbClr val="FF0000"/>
                </a:solidFill>
              </a:rPr>
              <a:t>approved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" y="648475"/>
            <a:ext cx="9083306" cy="53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Project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12/31/2015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12/31/2015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21712" cy="55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106433</TotalTime>
  <Words>647</Words>
  <Application>Microsoft Office PowerPoint</Application>
  <PresentationFormat>On-screen Show (4:3)</PresentationFormat>
  <Paragraphs>271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2016 Project Update – Agenda</vt:lpstr>
      <vt:lpstr>Recent / Upcoming Project Highlights</vt:lpstr>
      <vt:lpstr>2015 Release Summary – Board-Approved NPRRs / SCRs / xGRRs</vt:lpstr>
      <vt:lpstr>2016 Release Targets – Board-Approved NPRRs / SCRs / xGRRs</vt:lpstr>
      <vt:lpstr>2015 Project Spending Summary</vt:lpstr>
      <vt:lpstr>2016 Project Spending Forecast</vt:lpstr>
      <vt:lpstr>2016 Project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2061</cp:revision>
  <cp:lastPrinted>2016-01-13T14:15:23Z</cp:lastPrinted>
  <dcterms:created xsi:type="dcterms:W3CDTF">2005-04-21T14:28:35Z</dcterms:created>
  <dcterms:modified xsi:type="dcterms:W3CDTF">2016-01-13T19:32:05Z</dcterms:modified>
</cp:coreProperties>
</file>