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1"/>
  </p:notesMasterIdLst>
  <p:handoutMasterIdLst>
    <p:handoutMasterId r:id="rId12"/>
  </p:handoutMasterIdLst>
  <p:sldIdLst>
    <p:sldId id="267" r:id="rId6"/>
    <p:sldId id="316" r:id="rId7"/>
    <p:sldId id="322" r:id="rId8"/>
    <p:sldId id="323" r:id="rId9"/>
    <p:sldId id="312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orient="horz" pos="544">
          <p15:clr>
            <a:srgbClr val="A4A3A4"/>
          </p15:clr>
        </p15:guide>
        <p15:guide id="3" orient="horz" pos="1168">
          <p15:clr>
            <a:srgbClr val="A4A3A4"/>
          </p15:clr>
        </p15:guide>
        <p15:guide id="4" pos="2888">
          <p15:clr>
            <a:srgbClr val="A4A3A4"/>
          </p15:clr>
        </p15:guide>
        <p15:guide id="5" pos="323">
          <p15:clr>
            <a:srgbClr val="A4A3A4"/>
          </p15:clr>
        </p15:guide>
        <p15:guide id="6" pos="3960">
          <p15:clr>
            <a:srgbClr val="A4A3A4"/>
          </p15:clr>
        </p15:guide>
        <p15:guide id="7" pos="53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uane, Mark" initials="M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D1E2"/>
    <a:srgbClr val="C4E3E1"/>
    <a:srgbClr val="005386"/>
    <a:srgbClr val="55BAB7"/>
    <a:srgbClr val="00385E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 varScale="1">
        <p:scale>
          <a:sx n="83" d="100"/>
          <a:sy n="83" d="100"/>
        </p:scale>
        <p:origin x="372" y="60"/>
      </p:cViewPr>
      <p:guideLst>
        <p:guide orient="horz" pos="4032"/>
        <p:guide orient="horz" pos="544"/>
        <p:guide orient="horz" pos="1168"/>
        <p:guide pos="2888"/>
        <p:guide pos="323"/>
        <p:guide pos="3960"/>
        <p:guide pos="5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rcot.com\users\spabbisetty\Credit\NPRR741_MCE_Analysis\Item_4C_CWG_2016_01_20_NPRR741_MCE_removeABS_Analysi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NPRR741 Proposed MCE Analysis</a:t>
            </a:r>
            <a:endParaRPr lang="en-US">
              <a:effectLst/>
            </a:endParaRP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NPRR741_Change_in_MCE!$B$1</c:f>
              <c:strCache>
                <c:ptCount val="1"/>
                <c:pt idx="0">
                  <c:v>Market wide Current MCE</c:v>
                </c:pt>
              </c:strCache>
            </c:strRef>
          </c:tx>
          <c:marker>
            <c:symbol val="none"/>
          </c:marker>
          <c:cat>
            <c:numRef>
              <c:f>NPRR741_Change_in_MCE!$A$2:$A$32</c:f>
              <c:numCache>
                <c:formatCode>m/d/yyyy</c:formatCode>
                <c:ptCount val="31"/>
                <c:pt idx="0">
                  <c:v>42217</c:v>
                </c:pt>
                <c:pt idx="1">
                  <c:v>42218</c:v>
                </c:pt>
                <c:pt idx="2">
                  <c:v>42219</c:v>
                </c:pt>
                <c:pt idx="3">
                  <c:v>42220</c:v>
                </c:pt>
                <c:pt idx="4">
                  <c:v>42221</c:v>
                </c:pt>
                <c:pt idx="5">
                  <c:v>42222</c:v>
                </c:pt>
                <c:pt idx="6">
                  <c:v>42223</c:v>
                </c:pt>
                <c:pt idx="7">
                  <c:v>42224</c:v>
                </c:pt>
                <c:pt idx="8">
                  <c:v>42225</c:v>
                </c:pt>
                <c:pt idx="9">
                  <c:v>42226</c:v>
                </c:pt>
                <c:pt idx="10">
                  <c:v>42227</c:v>
                </c:pt>
                <c:pt idx="11">
                  <c:v>42228</c:v>
                </c:pt>
                <c:pt idx="12">
                  <c:v>42229</c:v>
                </c:pt>
                <c:pt idx="13">
                  <c:v>42230</c:v>
                </c:pt>
                <c:pt idx="14">
                  <c:v>42231</c:v>
                </c:pt>
                <c:pt idx="15">
                  <c:v>42232</c:v>
                </c:pt>
                <c:pt idx="16">
                  <c:v>42233</c:v>
                </c:pt>
                <c:pt idx="17">
                  <c:v>42234</c:v>
                </c:pt>
                <c:pt idx="18">
                  <c:v>42235</c:v>
                </c:pt>
                <c:pt idx="19">
                  <c:v>42236</c:v>
                </c:pt>
                <c:pt idx="20">
                  <c:v>42237</c:v>
                </c:pt>
                <c:pt idx="21">
                  <c:v>42238</c:v>
                </c:pt>
                <c:pt idx="22">
                  <c:v>42239</c:v>
                </c:pt>
                <c:pt idx="23">
                  <c:v>42240</c:v>
                </c:pt>
                <c:pt idx="24">
                  <c:v>42241</c:v>
                </c:pt>
                <c:pt idx="25">
                  <c:v>42242</c:v>
                </c:pt>
                <c:pt idx="26">
                  <c:v>42243</c:v>
                </c:pt>
                <c:pt idx="27">
                  <c:v>42244</c:v>
                </c:pt>
                <c:pt idx="28">
                  <c:v>42245</c:v>
                </c:pt>
                <c:pt idx="29">
                  <c:v>42246</c:v>
                </c:pt>
                <c:pt idx="30">
                  <c:v>42247</c:v>
                </c:pt>
              </c:numCache>
            </c:numRef>
          </c:cat>
          <c:val>
            <c:numRef>
              <c:f>NPRR741_Change_in_MCE!$B$2:$B$32</c:f>
              <c:numCache>
                <c:formatCode>_(* #,##0_);_(* \(#,##0\);_(* "-"??_);_(@_)</c:formatCode>
                <c:ptCount val="31"/>
                <c:pt idx="0">
                  <c:v>81530983.169999987</c:v>
                </c:pt>
                <c:pt idx="1">
                  <c:v>81530983.169999987</c:v>
                </c:pt>
                <c:pt idx="2">
                  <c:v>81530983.169999987</c:v>
                </c:pt>
                <c:pt idx="3">
                  <c:v>84669018.62999998</c:v>
                </c:pt>
                <c:pt idx="4">
                  <c:v>94449691.409999996</c:v>
                </c:pt>
                <c:pt idx="5">
                  <c:v>95898949.469999984</c:v>
                </c:pt>
                <c:pt idx="6">
                  <c:v>95532274.639999956</c:v>
                </c:pt>
                <c:pt idx="7">
                  <c:v>94989115.579999939</c:v>
                </c:pt>
                <c:pt idx="8">
                  <c:v>94989115.579999939</c:v>
                </c:pt>
                <c:pt idx="9">
                  <c:v>94989115.579999939</c:v>
                </c:pt>
                <c:pt idx="10">
                  <c:v>107019780.18999995</c:v>
                </c:pt>
                <c:pt idx="11">
                  <c:v>108251344.08999999</c:v>
                </c:pt>
                <c:pt idx="12">
                  <c:v>107935194.23999995</c:v>
                </c:pt>
                <c:pt idx="13">
                  <c:v>106879573.45000005</c:v>
                </c:pt>
                <c:pt idx="14">
                  <c:v>103175167.20999999</c:v>
                </c:pt>
                <c:pt idx="15">
                  <c:v>103175167.20999999</c:v>
                </c:pt>
                <c:pt idx="16">
                  <c:v>103175167.20999999</c:v>
                </c:pt>
                <c:pt idx="17">
                  <c:v>129491030.77999997</c:v>
                </c:pt>
                <c:pt idx="18">
                  <c:v>135234215.94</c:v>
                </c:pt>
                <c:pt idx="19">
                  <c:v>133842394.25999995</c:v>
                </c:pt>
                <c:pt idx="20">
                  <c:v>134150872.36999997</c:v>
                </c:pt>
                <c:pt idx="21">
                  <c:v>133730240.77999993</c:v>
                </c:pt>
                <c:pt idx="22">
                  <c:v>133730240.77999993</c:v>
                </c:pt>
                <c:pt idx="23">
                  <c:v>133730240.77999993</c:v>
                </c:pt>
                <c:pt idx="24">
                  <c:v>118416836.35999995</c:v>
                </c:pt>
                <c:pt idx="25">
                  <c:v>114026840.83999996</c:v>
                </c:pt>
                <c:pt idx="26">
                  <c:v>111106048.94</c:v>
                </c:pt>
                <c:pt idx="27">
                  <c:v>109344483.82999998</c:v>
                </c:pt>
                <c:pt idx="28">
                  <c:v>107499978.17999995</c:v>
                </c:pt>
                <c:pt idx="29">
                  <c:v>107499978.17999995</c:v>
                </c:pt>
                <c:pt idx="30">
                  <c:v>107499978.17999995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NPRR741_Change_in_MCE!$C$1</c:f>
              <c:strCache>
                <c:ptCount val="1"/>
                <c:pt idx="0">
                  <c:v>Market wide Proposed MCE</c:v>
                </c:pt>
              </c:strCache>
            </c:strRef>
          </c:tx>
          <c:marker>
            <c:symbol val="none"/>
          </c:marker>
          <c:cat>
            <c:numRef>
              <c:f>NPRR741_Change_in_MCE!$A$2:$A$32</c:f>
              <c:numCache>
                <c:formatCode>m/d/yyyy</c:formatCode>
                <c:ptCount val="31"/>
                <c:pt idx="0">
                  <c:v>42217</c:v>
                </c:pt>
                <c:pt idx="1">
                  <c:v>42218</c:v>
                </c:pt>
                <c:pt idx="2">
                  <c:v>42219</c:v>
                </c:pt>
                <c:pt idx="3">
                  <c:v>42220</c:v>
                </c:pt>
                <c:pt idx="4">
                  <c:v>42221</c:v>
                </c:pt>
                <c:pt idx="5">
                  <c:v>42222</c:v>
                </c:pt>
                <c:pt idx="6">
                  <c:v>42223</c:v>
                </c:pt>
                <c:pt idx="7">
                  <c:v>42224</c:v>
                </c:pt>
                <c:pt idx="8">
                  <c:v>42225</c:v>
                </c:pt>
                <c:pt idx="9">
                  <c:v>42226</c:v>
                </c:pt>
                <c:pt idx="10">
                  <c:v>42227</c:v>
                </c:pt>
                <c:pt idx="11">
                  <c:v>42228</c:v>
                </c:pt>
                <c:pt idx="12">
                  <c:v>42229</c:v>
                </c:pt>
                <c:pt idx="13">
                  <c:v>42230</c:v>
                </c:pt>
                <c:pt idx="14">
                  <c:v>42231</c:v>
                </c:pt>
                <c:pt idx="15">
                  <c:v>42232</c:v>
                </c:pt>
                <c:pt idx="16">
                  <c:v>42233</c:v>
                </c:pt>
                <c:pt idx="17">
                  <c:v>42234</c:v>
                </c:pt>
                <c:pt idx="18">
                  <c:v>42235</c:v>
                </c:pt>
                <c:pt idx="19">
                  <c:v>42236</c:v>
                </c:pt>
                <c:pt idx="20">
                  <c:v>42237</c:v>
                </c:pt>
                <c:pt idx="21">
                  <c:v>42238</c:v>
                </c:pt>
                <c:pt idx="22">
                  <c:v>42239</c:v>
                </c:pt>
                <c:pt idx="23">
                  <c:v>42240</c:v>
                </c:pt>
                <c:pt idx="24">
                  <c:v>42241</c:v>
                </c:pt>
                <c:pt idx="25">
                  <c:v>42242</c:v>
                </c:pt>
                <c:pt idx="26">
                  <c:v>42243</c:v>
                </c:pt>
                <c:pt idx="27">
                  <c:v>42244</c:v>
                </c:pt>
                <c:pt idx="28">
                  <c:v>42245</c:v>
                </c:pt>
                <c:pt idx="29">
                  <c:v>42246</c:v>
                </c:pt>
                <c:pt idx="30">
                  <c:v>42247</c:v>
                </c:pt>
              </c:numCache>
            </c:numRef>
          </c:cat>
          <c:val>
            <c:numRef>
              <c:f>NPRR741_Change_in_MCE!$C$2:$C$32</c:f>
              <c:numCache>
                <c:formatCode>_(* #,##0_);_(* \(#,##0\);_(* "-"??_);_(@_)</c:formatCode>
                <c:ptCount val="31"/>
                <c:pt idx="0">
                  <c:v>81407288.760000005</c:v>
                </c:pt>
                <c:pt idx="1">
                  <c:v>81407288.760000005</c:v>
                </c:pt>
                <c:pt idx="2">
                  <c:v>81407288.760000005</c:v>
                </c:pt>
                <c:pt idx="3">
                  <c:v>84497080.559999973</c:v>
                </c:pt>
                <c:pt idx="4">
                  <c:v>94321912.879999995</c:v>
                </c:pt>
                <c:pt idx="5">
                  <c:v>95766149.739999965</c:v>
                </c:pt>
                <c:pt idx="6">
                  <c:v>95385359.549999952</c:v>
                </c:pt>
                <c:pt idx="7">
                  <c:v>94840775.319999933</c:v>
                </c:pt>
                <c:pt idx="8">
                  <c:v>94840775.319999933</c:v>
                </c:pt>
                <c:pt idx="9">
                  <c:v>94840775.319999933</c:v>
                </c:pt>
                <c:pt idx="10">
                  <c:v>106889860.25999998</c:v>
                </c:pt>
                <c:pt idx="11">
                  <c:v>108111128.18999997</c:v>
                </c:pt>
                <c:pt idx="12">
                  <c:v>107550099.33999994</c:v>
                </c:pt>
                <c:pt idx="13">
                  <c:v>106492632.52000007</c:v>
                </c:pt>
                <c:pt idx="14">
                  <c:v>102747187.23000002</c:v>
                </c:pt>
                <c:pt idx="15">
                  <c:v>102747187.23000002</c:v>
                </c:pt>
                <c:pt idx="16">
                  <c:v>102747187.23000002</c:v>
                </c:pt>
                <c:pt idx="17">
                  <c:v>128868164.68999998</c:v>
                </c:pt>
                <c:pt idx="18">
                  <c:v>134609351.05000001</c:v>
                </c:pt>
                <c:pt idx="19">
                  <c:v>133155868.27999996</c:v>
                </c:pt>
                <c:pt idx="20">
                  <c:v>133473123.21999997</c:v>
                </c:pt>
                <c:pt idx="21">
                  <c:v>133066702.60999995</c:v>
                </c:pt>
                <c:pt idx="22">
                  <c:v>133066702.60999995</c:v>
                </c:pt>
                <c:pt idx="23">
                  <c:v>133066702.60999995</c:v>
                </c:pt>
                <c:pt idx="24">
                  <c:v>117608479.93999998</c:v>
                </c:pt>
                <c:pt idx="25">
                  <c:v>113241695.63999996</c:v>
                </c:pt>
                <c:pt idx="26">
                  <c:v>110558077.47999999</c:v>
                </c:pt>
                <c:pt idx="27">
                  <c:v>108809616.07999997</c:v>
                </c:pt>
                <c:pt idx="28">
                  <c:v>107012590.64999998</c:v>
                </c:pt>
                <c:pt idx="29">
                  <c:v>107012590.64999998</c:v>
                </c:pt>
                <c:pt idx="30">
                  <c:v>107012590.64999998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NPRR741_Change_in_MCE!$D$1</c:f>
              <c:strCache>
                <c:ptCount val="1"/>
                <c:pt idx="0">
                  <c:v>Market wide Reduction in MCE</c:v>
                </c:pt>
              </c:strCache>
            </c:strRef>
          </c:tx>
          <c:marker>
            <c:symbol val="none"/>
          </c:marker>
          <c:cat>
            <c:numRef>
              <c:f>NPRR741_Change_in_MCE!$A$2:$A$32</c:f>
              <c:numCache>
                <c:formatCode>m/d/yyyy</c:formatCode>
                <c:ptCount val="31"/>
                <c:pt idx="0">
                  <c:v>42217</c:v>
                </c:pt>
                <c:pt idx="1">
                  <c:v>42218</c:v>
                </c:pt>
                <c:pt idx="2">
                  <c:v>42219</c:v>
                </c:pt>
                <c:pt idx="3">
                  <c:v>42220</c:v>
                </c:pt>
                <c:pt idx="4">
                  <c:v>42221</c:v>
                </c:pt>
                <c:pt idx="5">
                  <c:v>42222</c:v>
                </c:pt>
                <c:pt idx="6">
                  <c:v>42223</c:v>
                </c:pt>
                <c:pt idx="7">
                  <c:v>42224</c:v>
                </c:pt>
                <c:pt idx="8">
                  <c:v>42225</c:v>
                </c:pt>
                <c:pt idx="9">
                  <c:v>42226</c:v>
                </c:pt>
                <c:pt idx="10">
                  <c:v>42227</c:v>
                </c:pt>
                <c:pt idx="11">
                  <c:v>42228</c:v>
                </c:pt>
                <c:pt idx="12">
                  <c:v>42229</c:v>
                </c:pt>
                <c:pt idx="13">
                  <c:v>42230</c:v>
                </c:pt>
                <c:pt idx="14">
                  <c:v>42231</c:v>
                </c:pt>
                <c:pt idx="15">
                  <c:v>42232</c:v>
                </c:pt>
                <c:pt idx="16">
                  <c:v>42233</c:v>
                </c:pt>
                <c:pt idx="17">
                  <c:v>42234</c:v>
                </c:pt>
                <c:pt idx="18">
                  <c:v>42235</c:v>
                </c:pt>
                <c:pt idx="19">
                  <c:v>42236</c:v>
                </c:pt>
                <c:pt idx="20">
                  <c:v>42237</c:v>
                </c:pt>
                <c:pt idx="21">
                  <c:v>42238</c:v>
                </c:pt>
                <c:pt idx="22">
                  <c:v>42239</c:v>
                </c:pt>
                <c:pt idx="23">
                  <c:v>42240</c:v>
                </c:pt>
                <c:pt idx="24">
                  <c:v>42241</c:v>
                </c:pt>
                <c:pt idx="25">
                  <c:v>42242</c:v>
                </c:pt>
                <c:pt idx="26">
                  <c:v>42243</c:v>
                </c:pt>
                <c:pt idx="27">
                  <c:v>42244</c:v>
                </c:pt>
                <c:pt idx="28">
                  <c:v>42245</c:v>
                </c:pt>
                <c:pt idx="29">
                  <c:v>42246</c:v>
                </c:pt>
                <c:pt idx="30">
                  <c:v>42247</c:v>
                </c:pt>
              </c:numCache>
            </c:numRef>
          </c:cat>
          <c:val>
            <c:numRef>
              <c:f>NPRR741_Change_in_MCE!$D$2:$D$32</c:f>
              <c:numCache>
                <c:formatCode>_(* #,##0_);_(* \(#,##0\);_(* "-"??_);_(@_)</c:formatCode>
                <c:ptCount val="31"/>
                <c:pt idx="0">
                  <c:v>123694.41000000002</c:v>
                </c:pt>
                <c:pt idx="1">
                  <c:v>123694.41000000002</c:v>
                </c:pt>
                <c:pt idx="2">
                  <c:v>123694.41000000002</c:v>
                </c:pt>
                <c:pt idx="3">
                  <c:v>171938.07</c:v>
                </c:pt>
                <c:pt idx="4">
                  <c:v>127778.52999999998</c:v>
                </c:pt>
                <c:pt idx="5">
                  <c:v>132799.72999999998</c:v>
                </c:pt>
                <c:pt idx="6">
                  <c:v>146915.08999999997</c:v>
                </c:pt>
                <c:pt idx="7">
                  <c:v>148340.25999999998</c:v>
                </c:pt>
                <c:pt idx="8">
                  <c:v>148340.25999999998</c:v>
                </c:pt>
                <c:pt idx="9">
                  <c:v>148340.25999999998</c:v>
                </c:pt>
                <c:pt idx="10">
                  <c:v>129919.93000000001</c:v>
                </c:pt>
                <c:pt idx="11">
                  <c:v>140215.9</c:v>
                </c:pt>
                <c:pt idx="12">
                  <c:v>385094.9</c:v>
                </c:pt>
                <c:pt idx="13">
                  <c:v>386940.93000000011</c:v>
                </c:pt>
                <c:pt idx="14">
                  <c:v>427979.98</c:v>
                </c:pt>
                <c:pt idx="15">
                  <c:v>427979.98</c:v>
                </c:pt>
                <c:pt idx="16">
                  <c:v>427979.98</c:v>
                </c:pt>
                <c:pt idx="17">
                  <c:v>622866.08999999985</c:v>
                </c:pt>
                <c:pt idx="18">
                  <c:v>624864.89</c:v>
                </c:pt>
                <c:pt idx="19">
                  <c:v>686525.9800000001</c:v>
                </c:pt>
                <c:pt idx="20">
                  <c:v>677749.15</c:v>
                </c:pt>
                <c:pt idx="21">
                  <c:v>663538.16999999993</c:v>
                </c:pt>
                <c:pt idx="22">
                  <c:v>663538.16999999993</c:v>
                </c:pt>
                <c:pt idx="23">
                  <c:v>663538.16999999993</c:v>
                </c:pt>
                <c:pt idx="24">
                  <c:v>808356.42</c:v>
                </c:pt>
                <c:pt idx="25">
                  <c:v>785145.20000000007</c:v>
                </c:pt>
                <c:pt idx="26">
                  <c:v>547971.46000000008</c:v>
                </c:pt>
                <c:pt idx="27">
                  <c:v>534867.75</c:v>
                </c:pt>
                <c:pt idx="28">
                  <c:v>487387.5299999998</c:v>
                </c:pt>
                <c:pt idx="29">
                  <c:v>487387.5299999998</c:v>
                </c:pt>
                <c:pt idx="30">
                  <c:v>487387.5299999998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2925416"/>
        <c:axId val="602925808"/>
      </c:lineChart>
      <c:lineChart>
        <c:grouping val="standard"/>
        <c:varyColors val="0"/>
        <c:ser>
          <c:idx val="3"/>
          <c:order val="3"/>
          <c:tx>
            <c:strRef>
              <c:f>NPRR741_Change_in_MCE!$E$1</c:f>
              <c:strCache>
                <c:ptCount val="1"/>
                <c:pt idx="0">
                  <c:v>CP# with MCE reduction</c:v>
                </c:pt>
              </c:strCache>
            </c:strRef>
          </c:tx>
          <c:marker>
            <c:symbol val="none"/>
          </c:marker>
          <c:cat>
            <c:numRef>
              <c:f>NPRR741_Change_in_MCE!$A$2:$A$32</c:f>
              <c:numCache>
                <c:formatCode>m/d/yyyy</c:formatCode>
                <c:ptCount val="31"/>
                <c:pt idx="0">
                  <c:v>42217</c:v>
                </c:pt>
                <c:pt idx="1">
                  <c:v>42218</c:v>
                </c:pt>
                <c:pt idx="2">
                  <c:v>42219</c:v>
                </c:pt>
                <c:pt idx="3">
                  <c:v>42220</c:v>
                </c:pt>
                <c:pt idx="4">
                  <c:v>42221</c:v>
                </c:pt>
                <c:pt idx="5">
                  <c:v>42222</c:v>
                </c:pt>
                <c:pt idx="6">
                  <c:v>42223</c:v>
                </c:pt>
                <c:pt idx="7">
                  <c:v>42224</c:v>
                </c:pt>
                <c:pt idx="8">
                  <c:v>42225</c:v>
                </c:pt>
                <c:pt idx="9">
                  <c:v>42226</c:v>
                </c:pt>
                <c:pt idx="10">
                  <c:v>42227</c:v>
                </c:pt>
                <c:pt idx="11">
                  <c:v>42228</c:v>
                </c:pt>
                <c:pt idx="12">
                  <c:v>42229</c:v>
                </c:pt>
                <c:pt idx="13">
                  <c:v>42230</c:v>
                </c:pt>
                <c:pt idx="14">
                  <c:v>42231</c:v>
                </c:pt>
                <c:pt idx="15">
                  <c:v>42232</c:v>
                </c:pt>
                <c:pt idx="16">
                  <c:v>42233</c:v>
                </c:pt>
                <c:pt idx="17">
                  <c:v>42234</c:v>
                </c:pt>
                <c:pt idx="18">
                  <c:v>42235</c:v>
                </c:pt>
                <c:pt idx="19">
                  <c:v>42236</c:v>
                </c:pt>
                <c:pt idx="20">
                  <c:v>42237</c:v>
                </c:pt>
                <c:pt idx="21">
                  <c:v>42238</c:v>
                </c:pt>
                <c:pt idx="22">
                  <c:v>42239</c:v>
                </c:pt>
                <c:pt idx="23">
                  <c:v>42240</c:v>
                </c:pt>
                <c:pt idx="24">
                  <c:v>42241</c:v>
                </c:pt>
                <c:pt idx="25">
                  <c:v>42242</c:v>
                </c:pt>
                <c:pt idx="26">
                  <c:v>42243</c:v>
                </c:pt>
                <c:pt idx="27">
                  <c:v>42244</c:v>
                </c:pt>
                <c:pt idx="28">
                  <c:v>42245</c:v>
                </c:pt>
                <c:pt idx="29">
                  <c:v>42246</c:v>
                </c:pt>
                <c:pt idx="30">
                  <c:v>42247</c:v>
                </c:pt>
              </c:numCache>
            </c:numRef>
          </c:cat>
          <c:val>
            <c:numRef>
              <c:f>NPRR741_Change_in_MCE!$E$2:$E$32</c:f>
              <c:numCache>
                <c:formatCode>General</c:formatCode>
                <c:ptCount val="31"/>
                <c:pt idx="0">
                  <c:v>26</c:v>
                </c:pt>
                <c:pt idx="1">
                  <c:v>26</c:v>
                </c:pt>
                <c:pt idx="2">
                  <c:v>26</c:v>
                </c:pt>
                <c:pt idx="3">
                  <c:v>29</c:v>
                </c:pt>
                <c:pt idx="4">
                  <c:v>29</c:v>
                </c:pt>
                <c:pt idx="5">
                  <c:v>29</c:v>
                </c:pt>
                <c:pt idx="6">
                  <c:v>30</c:v>
                </c:pt>
                <c:pt idx="7">
                  <c:v>30</c:v>
                </c:pt>
                <c:pt idx="8">
                  <c:v>30</c:v>
                </c:pt>
                <c:pt idx="9">
                  <c:v>30</c:v>
                </c:pt>
                <c:pt idx="10">
                  <c:v>27</c:v>
                </c:pt>
                <c:pt idx="11">
                  <c:v>27</c:v>
                </c:pt>
                <c:pt idx="12">
                  <c:v>30</c:v>
                </c:pt>
                <c:pt idx="13">
                  <c:v>29</c:v>
                </c:pt>
                <c:pt idx="14">
                  <c:v>31</c:v>
                </c:pt>
                <c:pt idx="15">
                  <c:v>31</c:v>
                </c:pt>
                <c:pt idx="16">
                  <c:v>31</c:v>
                </c:pt>
                <c:pt idx="17">
                  <c:v>29</c:v>
                </c:pt>
                <c:pt idx="18">
                  <c:v>28</c:v>
                </c:pt>
                <c:pt idx="19">
                  <c:v>30</c:v>
                </c:pt>
                <c:pt idx="20">
                  <c:v>30</c:v>
                </c:pt>
                <c:pt idx="21">
                  <c:v>28</c:v>
                </c:pt>
                <c:pt idx="22">
                  <c:v>28</c:v>
                </c:pt>
                <c:pt idx="23">
                  <c:v>28</c:v>
                </c:pt>
                <c:pt idx="24">
                  <c:v>34</c:v>
                </c:pt>
                <c:pt idx="25">
                  <c:v>34</c:v>
                </c:pt>
                <c:pt idx="26">
                  <c:v>34</c:v>
                </c:pt>
                <c:pt idx="27">
                  <c:v>33</c:v>
                </c:pt>
                <c:pt idx="28">
                  <c:v>32</c:v>
                </c:pt>
                <c:pt idx="29">
                  <c:v>32</c:v>
                </c:pt>
                <c:pt idx="30">
                  <c:v>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2926592"/>
        <c:axId val="602926200"/>
      </c:lineChart>
      <c:dateAx>
        <c:axId val="60292541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602925808"/>
        <c:crosses val="autoZero"/>
        <c:auto val="1"/>
        <c:lblOffset val="100"/>
        <c:baseTimeUnit val="days"/>
      </c:dateAx>
      <c:valAx>
        <c:axId val="60292580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602925416"/>
        <c:crosses val="autoZero"/>
        <c:crossBetween val="between"/>
        <c:dispUnits>
          <c:builtInUnit val="millions"/>
          <c:dispUnitsLbl>
            <c:layout/>
          </c:dispUnitsLbl>
        </c:dispUnits>
      </c:valAx>
      <c:valAx>
        <c:axId val="60292620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602926592"/>
        <c:crosses val="max"/>
        <c:crossBetween val="between"/>
      </c:valAx>
      <c:dateAx>
        <c:axId val="602926592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602926200"/>
        <c:crosses val="autoZero"/>
        <c:auto val="1"/>
        <c:lblOffset val="100"/>
        <c:baseTimeUnit val="days"/>
      </c:date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8" r:id="rId2"/>
    <p:sldLayoutId id="2147493459" r:id="rId3"/>
    <p:sldLayoutId id="2147493460" r:id="rId4"/>
    <p:sldLayoutId id="2147493461" r:id="rId5"/>
    <p:sldLayoutId id="2147493462" r:id="rId6"/>
    <p:sldLayoutId id="214749346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3"/>
          <p:cNvGrpSpPr>
            <a:grpSpLocks/>
          </p:cNvGrpSpPr>
          <p:nvPr/>
        </p:nvGrpSpPr>
        <p:grpSpPr bwMode="auto">
          <a:xfrm>
            <a:off x="603250" y="1498600"/>
            <a:ext cx="6470650" cy="1319213"/>
            <a:chOff x="603250" y="546100"/>
            <a:chExt cx="6470650" cy="1319323"/>
          </a:xfrm>
        </p:grpSpPr>
        <p:pic>
          <p:nvPicPr>
            <p:cNvPr id="409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3" name="Straight Connector 12"/>
            <p:cNvCxnSpPr/>
            <p:nvPr/>
          </p:nvCxnSpPr>
          <p:spPr>
            <a:xfrm flipV="1">
              <a:off x="787400" y="1852722"/>
              <a:ext cx="6286500" cy="12701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603250" y="1498064"/>
            <a:ext cx="7727950" cy="4120516"/>
            <a:chOff x="603250" y="546100"/>
            <a:chExt cx="7727950" cy="4120516"/>
          </a:xfrm>
        </p:grpSpPr>
        <p:pic>
          <p:nvPicPr>
            <p:cNvPr id="7" name="Picture 6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87400" y="1865849"/>
              <a:ext cx="7543800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NPRR 741 MCE Change Analysis</a:t>
              </a:r>
              <a:endParaRPr lang="en-US" sz="2000" dirty="0" smtClean="0"/>
            </a:p>
            <a:p>
              <a:endParaRPr lang="en-US" sz="2000" dirty="0" smtClean="0"/>
            </a:p>
            <a:p>
              <a:endParaRPr lang="en-US" sz="2000" dirty="0" smtClean="0"/>
            </a:p>
            <a:p>
              <a:pPr>
                <a:tabLst>
                  <a:tab pos="5257800" algn="l"/>
                </a:tabLst>
              </a:pPr>
              <a:r>
                <a:rPr lang="en-US" b="1" dirty="0" smtClean="0"/>
                <a:t>Suresh Pabbisetty, CQF, ERP, CSQA</a:t>
              </a:r>
              <a:endParaRPr lang="en-US" b="1" dirty="0"/>
            </a:p>
            <a:p>
              <a:pPr>
                <a:tabLst>
                  <a:tab pos="5257800" algn="l"/>
                </a:tabLst>
              </a:pPr>
              <a:r>
                <a:rPr lang="en-US" b="1" dirty="0" smtClean="0"/>
                <a:t>Lead Technical Analyst, </a:t>
              </a:r>
              <a:r>
                <a:rPr lang="en-US" b="1" dirty="0"/>
                <a:t>Market Credit</a:t>
              </a:r>
            </a:p>
            <a:p>
              <a:endParaRPr lang="en-US" dirty="0" smtClean="0"/>
            </a:p>
            <a:p>
              <a:r>
                <a:rPr lang="en-US" dirty="0" smtClean="0"/>
                <a:t>CWG / MCWG</a:t>
              </a:r>
            </a:p>
            <a:p>
              <a:r>
                <a:rPr lang="en-US" dirty="0" smtClean="0"/>
                <a:t>January 20, 2016</a:t>
              </a:r>
            </a:p>
            <a:p>
              <a:r>
                <a:rPr lang="en-US" dirty="0"/>
                <a:t>ERCOT </a:t>
              </a:r>
              <a:r>
                <a:rPr lang="en-US" dirty="0" smtClean="0"/>
                <a:t>Public</a:t>
              </a:r>
              <a:endParaRPr lang="en-US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NPRR 741 MCE Change Analysis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495300" y="829300"/>
            <a:ext cx="80391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Background: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ERCOT submitted NPRR741 to provide </a:t>
            </a:r>
            <a:r>
              <a:rPr lang="en-US" sz="2000" dirty="0"/>
              <a:t>clarifications to TPE and EAL Credit Exposure </a:t>
            </a:r>
            <a:r>
              <a:rPr lang="en-US" sz="2000" dirty="0" smtClean="0"/>
              <a:t>Calculations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CWG reviewed the NPRR741 protocol language most recently during its </a:t>
            </a:r>
            <a:r>
              <a:rPr lang="en-US" sz="2000" dirty="0" smtClean="0"/>
              <a:t>December </a:t>
            </a:r>
            <a:r>
              <a:rPr lang="en-US" sz="2000" dirty="0" smtClean="0"/>
              <a:t>2015 meeting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CWG has proposed a change to remove “ABS” from </a:t>
            </a:r>
            <a:r>
              <a:rPr lang="en-US" sz="2000" dirty="0" smtClean="0"/>
              <a:t>the DARTNET </a:t>
            </a:r>
            <a:r>
              <a:rPr lang="en-US" sz="2000" dirty="0" smtClean="0"/>
              <a:t>component </a:t>
            </a:r>
            <a:r>
              <a:rPr lang="en-US" sz="2000" dirty="0" smtClean="0"/>
              <a:t>of the </a:t>
            </a:r>
            <a:r>
              <a:rPr lang="en-US" sz="2000" dirty="0" smtClean="0"/>
              <a:t>MCE calculation and have asked ERCOT to draft </a:t>
            </a:r>
            <a:r>
              <a:rPr lang="en-US" sz="2000" dirty="0" smtClean="0"/>
              <a:t>language reflecting the change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 smtClean="0"/>
              <a:t>Summary: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MCE is intended to provide for </a:t>
            </a:r>
            <a:r>
              <a:rPr lang="en-US" sz="2000" dirty="0" smtClean="0"/>
              <a:t>minimum collateral </a:t>
            </a:r>
            <a:r>
              <a:rPr lang="en-US" sz="2000" dirty="0" smtClean="0"/>
              <a:t>that should be held with ERCOT </a:t>
            </a:r>
            <a:r>
              <a:rPr lang="en-US" sz="2000" dirty="0" smtClean="0"/>
              <a:t>by </a:t>
            </a:r>
            <a:r>
              <a:rPr lang="en-US" sz="2000" dirty="0" smtClean="0"/>
              <a:t>a Counter-Party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DARTNET provides for minimum collateral for DAM </a:t>
            </a:r>
            <a:r>
              <a:rPr lang="en-US" sz="2000" dirty="0" smtClean="0"/>
              <a:t>market trades which </a:t>
            </a:r>
            <a:r>
              <a:rPr lang="en-US" sz="2000" dirty="0" smtClean="0"/>
              <a:t>may result in increased exposure in RTM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Removal of “ABS” from </a:t>
            </a:r>
            <a:r>
              <a:rPr lang="en-US" sz="2000" dirty="0" smtClean="0"/>
              <a:t>the MCE </a:t>
            </a:r>
            <a:r>
              <a:rPr lang="en-US" sz="2000" dirty="0" smtClean="0"/>
              <a:t>formula could result in </a:t>
            </a:r>
            <a:r>
              <a:rPr lang="en-US" sz="2000" dirty="0" smtClean="0"/>
              <a:t>no minimum collateral </a:t>
            </a:r>
            <a:r>
              <a:rPr lang="en-US" sz="2000" dirty="0" smtClean="0"/>
              <a:t>for </a:t>
            </a:r>
            <a:r>
              <a:rPr lang="en-US" sz="2000" dirty="0" smtClean="0"/>
              <a:t>traders </a:t>
            </a:r>
            <a:r>
              <a:rPr lang="en-US" sz="2000" dirty="0" smtClean="0"/>
              <a:t>with net DAM Purchases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466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NPRR 741 MCE Change Analysis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495300" y="663050"/>
            <a:ext cx="80391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ERCOT has performed additional analysis to review the impact of the CWG proposed change.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ERCOT has developed an MCE Scenario template to calculate MCE.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Proposed MCE is recalculated with respect to each Business Day of August 2015. The summary of </a:t>
            </a:r>
            <a:r>
              <a:rPr lang="en-US" sz="2000" dirty="0" smtClean="0"/>
              <a:t>the analysis </a:t>
            </a:r>
            <a:r>
              <a:rPr lang="en-US" sz="2000" dirty="0" smtClean="0"/>
              <a:t>is as follows: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996237"/>
              </p:ext>
            </p:extLst>
          </p:nvPr>
        </p:nvGraphicFramePr>
        <p:xfrm>
          <a:off x="1187450" y="2699881"/>
          <a:ext cx="6769100" cy="3276600"/>
        </p:xfrm>
        <a:graphic>
          <a:graphicData uri="http://schemas.openxmlformats.org/drawingml/2006/table">
            <a:tbl>
              <a:tblPr/>
              <a:tblGrid>
                <a:gridCol w="1816100"/>
                <a:gridCol w="1651000"/>
                <a:gridCol w="1651000"/>
                <a:gridCol w="1651000"/>
              </a:tblGrid>
              <a:tr h="600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Average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Minimum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Maximum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Market wide Current MCE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$108,033,065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81,530,983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$135,234,216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Market wide Proposed MCE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$107,631,040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81,407,289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$134,609,351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5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Market wide Reduction in MCE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402,025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123,694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$       808,356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CP# with MCE reduction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30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26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34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00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/>
              <a:t>NPRR 741 MCE Change Analysis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1052512" y="907255"/>
          <a:ext cx="7038976" cy="5043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838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3290" y="6046466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50" dirty="0" smtClean="0"/>
          </a:p>
          <a:p>
            <a:pPr algn="l"/>
            <a:r>
              <a:rPr lang="en-US" sz="1050" dirty="0" smtClean="0"/>
              <a:t>ERCOT</a:t>
            </a:r>
            <a:r>
              <a:rPr lang="en-US" sz="1050" baseline="0" dirty="0" smtClean="0"/>
              <a:t> Public</a:t>
            </a:r>
            <a:endParaRPr lang="en-US" sz="1050" dirty="0"/>
          </a:p>
        </p:txBody>
      </p:sp>
      <p:sp>
        <p:nvSpPr>
          <p:cNvPr id="8" name="Rectangle 7"/>
          <p:cNvSpPr/>
          <p:nvPr/>
        </p:nvSpPr>
        <p:spPr>
          <a:xfrm>
            <a:off x="508000" y="2600696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ym typeface="Wingdings" pitchFamily="2" charset="2"/>
              </a:rPr>
              <a:t>Questions</a:t>
            </a:r>
            <a:endParaRPr lang="en-US" sz="2800" b="1" dirty="0">
              <a:sym typeface="Wingdings" pitchFamily="2" charset="2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71500" y="12700"/>
            <a:ext cx="7627991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/>
              <a:t>NPRR 741 MCE Change Analysis</a:t>
            </a:r>
          </a:p>
        </p:txBody>
      </p:sp>
    </p:spTree>
    <p:extLst>
      <p:ext uri="{BB962C8B-B14F-4D97-AF65-F5344CB8AC3E}">
        <p14:creationId xmlns:p14="http://schemas.microsoft.com/office/powerpoint/2010/main" val="83378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5894F7-4D7A-4D8F-A591-B84DC218AF70}">
  <ds:schemaRefs>
    <ds:schemaRef ds:uri="http://schemas.microsoft.com/office/infopath/2007/PartnerControls"/>
    <ds:schemaRef ds:uri="http://www.w3.org/XML/1998/namespace"/>
    <ds:schemaRef ds:uri="c34af464-7aa1-4edd-9be4-83dffc1cb926"/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24493</TotalTime>
  <Words>277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Ruane, Mark</cp:lastModifiedBy>
  <cp:revision>330</cp:revision>
  <cp:lastPrinted>2014-07-21T20:53:41Z</cp:lastPrinted>
  <dcterms:created xsi:type="dcterms:W3CDTF">2010-04-12T23:12:02Z</dcterms:created>
  <dcterms:modified xsi:type="dcterms:W3CDTF">2016-01-12T19:32:00Z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