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0"/>
  </p:notesMasterIdLst>
  <p:handoutMasterIdLst>
    <p:handoutMasterId r:id="rId11"/>
  </p:handoutMasterIdLst>
  <p:sldIdLst>
    <p:sldId id="267" r:id="rId6"/>
    <p:sldId id="316" r:id="rId7"/>
    <p:sldId id="321" r:id="rId8"/>
    <p:sldId id="31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544">
          <p15:clr>
            <a:srgbClr val="A4A3A4"/>
          </p15:clr>
        </p15:guide>
        <p15:guide id="3" orient="horz" pos="1168">
          <p15:clr>
            <a:srgbClr val="A4A3A4"/>
          </p15:clr>
        </p15:guide>
        <p15:guide id="4" pos="2888">
          <p15:clr>
            <a:srgbClr val="A4A3A4"/>
          </p15:clr>
        </p15:guide>
        <p15:guide id="5" pos="323">
          <p15:clr>
            <a:srgbClr val="A4A3A4"/>
          </p15:clr>
        </p15:guide>
        <p15:guide id="6" pos="3960">
          <p15:clr>
            <a:srgbClr val="A4A3A4"/>
          </p15:clr>
        </p15:guide>
        <p15:guide id="7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595" autoAdjust="0"/>
  </p:normalViewPr>
  <p:slideViewPr>
    <p:cSldViewPr snapToGrid="0" snapToObjects="1">
      <p:cViewPr varScale="1">
        <p:scale>
          <a:sx n="83" d="100"/>
          <a:sy n="83" d="100"/>
        </p:scale>
        <p:origin x="372" y="60"/>
      </p:cViewPr>
      <p:guideLst>
        <p:guide orient="horz" pos="4032"/>
        <p:guide orient="horz" pos="544"/>
        <p:guide orient="horz" pos="1168"/>
        <p:guide pos="2888"/>
        <p:guide pos="32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Seasonal Adjustment Factor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Suresh Pabbisetty, CQF, ERP, CSQA</a:t>
              </a:r>
              <a:endParaRPr lang="en-US" b="1" dirty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Lead Technical Analyst, </a:t>
              </a:r>
              <a:r>
                <a:rPr lang="en-US" b="1" dirty="0"/>
                <a:t>Market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January 20, 2016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ERCOT will be addressing the market regarding use of the Seasonal Adjustment Factor again in 2016.  </a:t>
            </a:r>
          </a:p>
          <a:p>
            <a:endParaRPr lang="en-US" sz="2000" dirty="0"/>
          </a:p>
          <a:p>
            <a:r>
              <a:rPr lang="en-US" sz="2000" dirty="0" smtClean="0"/>
              <a:t>Analytical approach to estimating SAF: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the months of May, June, July and August, compute the average Hub price for </a:t>
            </a:r>
            <a:r>
              <a:rPr lang="en-US" sz="2000" dirty="0" smtClean="0"/>
              <a:t>2011-2015, </a:t>
            </a:r>
            <a:r>
              <a:rPr lang="en-US" sz="2000" dirty="0"/>
              <a:t>substituting the current market price cap for previous price caps in effect.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the months of June, July and August, take the ratio of historical prices to the previous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SAF would be imposed in September because of the carry-over effect of August prices.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Seasonal Adjustment Factor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1066800"/>
            <a:ext cx="8039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Historic and  proposed 2016 Seasonal </a:t>
            </a:r>
            <a:r>
              <a:rPr lang="en-US" sz="2000" dirty="0" smtClean="0"/>
              <a:t>Adjustment </a:t>
            </a:r>
            <a:r>
              <a:rPr lang="en-US" sz="2000" dirty="0" smtClean="0"/>
              <a:t>Factors: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61973"/>
              </p:ext>
            </p:extLst>
          </p:nvPr>
        </p:nvGraphicFramePr>
        <p:xfrm>
          <a:off x="914399" y="1840101"/>
          <a:ext cx="6937866" cy="2146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226"/>
                <a:gridCol w="1280160"/>
                <a:gridCol w="1280160"/>
                <a:gridCol w="1280160"/>
                <a:gridCol w="1280160"/>
              </a:tblGrid>
              <a:tr h="4240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Effective Date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Calculated Ratio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Proposed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2016 Factor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99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June 1, 2016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July 1, 2016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40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August 1, 2016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2.07*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175%</a:t>
                      </a:r>
                      <a:endParaRPr lang="en-US" sz="1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9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September 1, 2016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150%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1500" y="4252438"/>
            <a:ext cx="803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* August 2011 high prices </a:t>
            </a:r>
            <a:r>
              <a:rPr lang="en-US" sz="2000" dirty="0" smtClean="0"/>
              <a:t>contributed </a:t>
            </a:r>
            <a:r>
              <a:rPr lang="en-US" sz="2000" dirty="0" smtClean="0"/>
              <a:t>to </a:t>
            </a:r>
            <a:r>
              <a:rPr lang="en-US" sz="2000" dirty="0" smtClean="0"/>
              <a:t>the relatively </a:t>
            </a:r>
            <a:r>
              <a:rPr lang="en-US" sz="2000" dirty="0" smtClean="0"/>
              <a:t>high ratio for August</a:t>
            </a:r>
            <a:r>
              <a:rPr lang="en-US" sz="2000" dirty="0" smtClean="0"/>
              <a:t>.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746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mtClean="0"/>
              <a:t>Seasonal </a:t>
            </a:r>
            <a:r>
              <a:rPr lang="en-US" dirty="0" smtClean="0"/>
              <a:t>Adjustment Factor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24263</TotalTime>
  <Words>210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323</cp:revision>
  <cp:lastPrinted>2014-07-21T20:53:41Z</cp:lastPrinted>
  <dcterms:created xsi:type="dcterms:W3CDTF">2010-04-12T23:12:02Z</dcterms:created>
  <dcterms:modified xsi:type="dcterms:W3CDTF">2016-01-12T18:55:47Z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