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1"/>
  </p:notesMasterIdLst>
  <p:sldIdLst>
    <p:sldId id="642" r:id="rId4"/>
    <p:sldId id="764" r:id="rId5"/>
    <p:sldId id="804" r:id="rId6"/>
    <p:sldId id="805" r:id="rId7"/>
    <p:sldId id="808" r:id="rId8"/>
    <p:sldId id="809" r:id="rId9"/>
    <p:sldId id="810" r:id="rId10"/>
    <p:sldId id="807" r:id="rId11"/>
    <p:sldId id="703" r:id="rId12"/>
    <p:sldId id="698" r:id="rId13"/>
    <p:sldId id="768" r:id="rId14"/>
    <p:sldId id="756" r:id="rId15"/>
    <p:sldId id="757" r:id="rId16"/>
    <p:sldId id="758" r:id="rId17"/>
    <p:sldId id="759" r:id="rId18"/>
    <p:sldId id="760" r:id="rId19"/>
    <p:sldId id="755" r:id="rId20"/>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70" d="100"/>
          <a:sy n="70" d="100"/>
        </p:scale>
        <p:origin x="-2058" y="-894"/>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12</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1/12/2016</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1/12/2016</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1/12/2016</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1/12/2016</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1/12/2016</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1/12/2016</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1/12/2016</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1/12/2016</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1/12/2016</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1/12/2016</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1/12/2016</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1/12/2016</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1.bin"/><Relationship Id="rId7" Type="http://schemas.openxmlformats.org/officeDocument/2006/relationships/oleObject" Target="../embeddings/Microsoft_Word_97_-_2003_Document42.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4.wmf"/><Relationship Id="rId4" Type="http://schemas.openxmlformats.org/officeDocument/2006/relationships/oleObject" Target="../embeddings/Microsoft_Word_97_-_2003_Document41.doc"/></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Andrea.oflaherty@solutionscubegroup.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January 19</a:t>
            </a:r>
            <a:r>
              <a:rPr lang="en-US" sz="2800" b="1" dirty="0" smtClean="0">
                <a:solidFill>
                  <a:schemeClr val="tx1"/>
                </a:solidFill>
                <a:cs typeface="Aharoni" pitchFamily="2" charset="-79"/>
              </a:rPr>
              <a:t>, 2016</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609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11</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2543495040"/>
              </p:ext>
            </p:extLst>
          </p:nvPr>
        </p:nvGraphicFramePr>
        <p:xfrm>
          <a:off x="228600" y="609600"/>
          <a:ext cx="11582400" cy="6862044"/>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100" baseline="0" dirty="0" smtClean="0"/>
                        <a:t>RMS Remanded back to AMWG</a:t>
                      </a:r>
                      <a:endParaRPr lang="en-US" sz="11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2015 033</a:t>
                      </a:r>
                    </a:p>
                    <a:p>
                      <a:endParaRPr lang="en-US" sz="1200" dirty="0"/>
                    </a:p>
                  </a:txBody>
                  <a:tcPr/>
                </a:tc>
                <a:tc>
                  <a:txBody>
                    <a:bodyPr/>
                    <a:lstStyle/>
                    <a:p>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2015 034</a:t>
                      </a:r>
                      <a:endParaRPr lang="en-US" sz="1200" dirty="0"/>
                    </a:p>
                  </a:txBody>
                  <a:tcPr/>
                </a:tc>
                <a:tc>
                  <a:txBody>
                    <a:bodyPr/>
                    <a:lstStyle/>
                    <a:p>
                      <a:endParaRPr lang="en-US" dirty="0"/>
                    </a:p>
                  </a:txBody>
                  <a:tcPr/>
                </a:tc>
                <a:tc>
                  <a:txBody>
                    <a:bodyPr/>
                    <a:lstStyle/>
                    <a:p>
                      <a:endParaRPr lang="en-US" sz="1200" dirty="0"/>
                    </a:p>
                  </a:txBody>
                  <a:tcPr/>
                </a:tc>
              </a:tr>
              <a:tr h="384529">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10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14</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1</a:t>
                      </a:r>
                      <a:endParaRPr lang="en-US" sz="1200" dirty="0"/>
                    </a:p>
                  </a:txBody>
                  <a:tcPr/>
                </a:tc>
                <a:tc>
                  <a:txBody>
                    <a:bodyPr/>
                    <a:lstStyle/>
                    <a:p>
                      <a:r>
                        <a:rPr lang="en-US" sz="1200" dirty="0" smtClean="0"/>
                        <a:t>Total 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8</a:t>
                      </a:r>
                      <a:endParaRPr lang="en-US" sz="1200" dirty="0"/>
                    </a:p>
                  </a:txBody>
                  <a:tcPr/>
                </a:tc>
                <a:tc>
                  <a:txBody>
                    <a:bodyPr/>
                    <a:lstStyle/>
                    <a:p>
                      <a:r>
                        <a:rPr lang="en-US" sz="1200" dirty="0" smtClean="0"/>
                        <a:t>Total 0</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8780"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8781"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878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8783"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8784"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8785"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8786"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8787"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8788"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8789"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3596545"/>
              </p:ext>
            </p:extLst>
          </p:nvPr>
        </p:nvGraphicFramePr>
        <p:xfrm>
          <a:off x="271754" y="381000"/>
          <a:ext cx="11318266" cy="6147816"/>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December 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 Older infrastructure prior to May 2015 unable to meet required CR 017 volume )</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Maintenance</a:t>
                      </a:r>
                      <a:r>
                        <a:rPr lang="en-US" sz="1200" baseline="0" dirty="0" smtClean="0"/>
                        <a:t> Contract</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SMT infrastructure meets performance requirements in the CR</a:t>
                      </a:r>
                      <a:endParaRPr lang="en-US" sz="1100" b="0" dirty="0" smtClean="0">
                        <a:solidFill>
                          <a:schemeClr val="accent1">
                            <a:lumMod val="50000"/>
                          </a:schemeClr>
                        </a:solidFill>
                      </a:endParaRPr>
                    </a:p>
                  </a:txBody>
                  <a:tcPr marL="118872" marR="118872" anchor="ctr">
                    <a:solidFill>
                      <a:srgbClr val="92D050"/>
                    </a:solidFill>
                  </a:tcPr>
                </a:tc>
                <a:tc>
                  <a:txBody>
                    <a:bodyPr/>
                    <a:lstStyle/>
                    <a:p>
                      <a:r>
                        <a:rPr lang="en-US" sz="1200" baseline="0" dirty="0" smtClean="0"/>
                        <a:t>Q2 2015 Delivered</a:t>
                      </a:r>
                      <a:endParaRPr lang="en-US" sz="1200" dirty="0"/>
                    </a:p>
                  </a:txBody>
                  <a:tcPr marL="118872" marR="118872"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31195766"/>
              </p:ext>
            </p:extLst>
          </p:nvPr>
        </p:nvGraphicFramePr>
        <p:xfrm>
          <a:off x="5715000" y="1143000"/>
          <a:ext cx="914400" cy="320675"/>
        </p:xfrm>
        <a:graphic>
          <a:graphicData uri="http://schemas.openxmlformats.org/presentationml/2006/ole">
            <mc:AlternateContent xmlns:mc="http://schemas.openxmlformats.org/markup-compatibility/2006">
              <mc:Choice xmlns:v="urn:schemas-microsoft-com:vml" Requires="v">
                <p:oleObj spid="_x0000_s1957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143000"/>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9571"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9572"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957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9574"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957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1055942"/>
              </p:ext>
            </p:extLst>
          </p:nvPr>
        </p:nvGraphicFramePr>
        <p:xfrm>
          <a:off x="5638800" y="5334000"/>
          <a:ext cx="914400" cy="457200"/>
        </p:xfrm>
        <a:graphic>
          <a:graphicData uri="http://schemas.openxmlformats.org/presentationml/2006/ole">
            <mc:AlternateContent xmlns:mc="http://schemas.openxmlformats.org/markup-compatibility/2006">
              <mc:Choice xmlns:v="urn:schemas-microsoft-com:vml" Requires="v">
                <p:oleObj spid="_x0000_s19576"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638800" y="53340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2294852"/>
              </p:ext>
            </p:extLst>
          </p:nvPr>
        </p:nvGraphicFramePr>
        <p:xfrm>
          <a:off x="5638800" y="6096000"/>
          <a:ext cx="838200" cy="507736"/>
        </p:xfrm>
        <a:graphic>
          <a:graphicData uri="http://schemas.openxmlformats.org/presentationml/2006/ole">
            <mc:AlternateContent xmlns:mc="http://schemas.openxmlformats.org/markup-compatibility/2006">
              <mc:Choice xmlns:v="urn:schemas-microsoft-com:vml" Requires="v">
                <p:oleObj spid="_x0000_s19577"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638800" y="60960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43167308"/>
              </p:ext>
            </p:extLst>
          </p:nvPr>
        </p:nvGraphicFramePr>
        <p:xfrm>
          <a:off x="297180" y="350520"/>
          <a:ext cx="11318266" cy="557784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p>
                  </a:txBody>
                  <a:tcPr marL="118872" marR="118872"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7915"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7916"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7917"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7918"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7919"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7920"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7921"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7922"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7923"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7924"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7925"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39312967"/>
              </p:ext>
            </p:extLst>
          </p:nvPr>
        </p:nvGraphicFramePr>
        <p:xfrm>
          <a:off x="297180" y="350520"/>
          <a:ext cx="11318266" cy="655929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4196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RMS Approved Awaiting AMWG</a:t>
                      </a:r>
                      <a:r>
                        <a:rPr lang="en-US" sz="1200" baseline="0" dirty="0" smtClean="0">
                          <a:solidFill>
                            <a:schemeClr val="tx1"/>
                          </a:solidFill>
                        </a:rPr>
                        <a:t> Categorization</a:t>
                      </a:r>
                      <a:endParaRPr lang="en-US" sz="1200" dirty="0">
                        <a:solidFill>
                          <a:schemeClr val="tx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692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692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692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5078863"/>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692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693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693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6932"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693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6934"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6935"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6936"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1807494"/>
              </p:ext>
            </p:extLst>
          </p:nvPr>
        </p:nvGraphicFramePr>
        <p:xfrm>
          <a:off x="297180" y="350520"/>
          <a:ext cx="11318266" cy="52832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8872" marR="118872" anchor="ctr"/>
                </a:tc>
                <a:tc>
                  <a:txBody>
                    <a:bodyPr/>
                    <a:lstStyle/>
                    <a:p>
                      <a:r>
                        <a:rPr lang="en-US" sz="1200" dirty="0" smtClean="0"/>
                        <a:t>AMWG</a:t>
                      </a:r>
                      <a:r>
                        <a:rPr lang="en-US" sz="1200" baseline="0" dirty="0" smtClean="0"/>
                        <a:t> Delayed</a:t>
                      </a:r>
                      <a:endParaRPr lang="en-US" sz="1200" dirty="0" smtClean="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17211387"/>
              </p:ext>
            </p:extLst>
          </p:nvPr>
        </p:nvGraphicFramePr>
        <p:xfrm>
          <a:off x="5791200" y="1828800"/>
          <a:ext cx="914400" cy="373063"/>
        </p:xfrm>
        <a:graphic>
          <a:graphicData uri="http://schemas.openxmlformats.org/presentationml/2006/ole">
            <mc:AlternateContent xmlns:mc="http://schemas.openxmlformats.org/markup-compatibility/2006">
              <mc:Choice xmlns:v="urn:schemas-microsoft-com:vml" Requires="v">
                <p:oleObj spid="_x0000_s15577"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828800"/>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578"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Minor Releases to Correct Deficiencies and Usability Defects </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0"/>
            <a:ext cx="10698480" cy="1143000"/>
          </a:xfrm>
        </p:spPr>
        <p:txBody>
          <a:bodyPr>
            <a:normAutofit fontScale="90000"/>
          </a:bodyPr>
          <a:lstStyle/>
          <a:p>
            <a:pPr algn="ctr"/>
            <a:r>
              <a:rPr lang="en-US" sz="2600" dirty="0">
                <a:solidFill>
                  <a:srgbClr val="C00000"/>
                </a:solidFill>
              </a:rPr>
              <a:t>December 19, 2015</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33400" y="1371600"/>
            <a:ext cx="10698480" cy="5257800"/>
          </a:xfrm>
        </p:spPr>
        <p:txBody>
          <a:bodyPr>
            <a:normAutofit fontScale="85000" lnSpcReduction="20000"/>
          </a:bodyPr>
          <a:lstStyle/>
          <a:p>
            <a:pPr marL="63500" indent="0">
              <a:buNone/>
            </a:pPr>
            <a:r>
              <a:rPr lang="en-US" sz="1800" dirty="0" smtClean="0">
                <a:cs typeface="Aharoni" pitchFamily="2" charset="-79"/>
              </a:rPr>
              <a:t>Successfully completed December 19 2015 SMT minor </a:t>
            </a:r>
            <a:r>
              <a:rPr lang="en-US" sz="1800" dirty="0">
                <a:cs typeface="Aharoni" pitchFamily="2" charset="-79"/>
              </a:rPr>
              <a:t>r</a:t>
            </a:r>
            <a:r>
              <a:rPr lang="en-US" sz="1800" dirty="0" smtClean="0">
                <a:cs typeface="Aharoni" pitchFamily="2" charset="-79"/>
              </a:rPr>
              <a:t>elease which included the following:</a:t>
            </a:r>
          </a:p>
          <a:p>
            <a:pPr marL="63500" indent="0">
              <a:buNone/>
            </a:pPr>
            <a:r>
              <a:rPr lang="en-US" sz="1800" dirty="0" smtClean="0">
                <a:cs typeface="Aharoni" pitchFamily="2" charset="-79"/>
              </a:rPr>
              <a:t> </a:t>
            </a:r>
            <a:endParaRPr lang="en-US" dirty="0"/>
          </a:p>
          <a:p>
            <a:r>
              <a:rPr lang="en-US" sz="1800" dirty="0"/>
              <a:t>Third Party scheduled report </a:t>
            </a:r>
            <a:r>
              <a:rPr lang="en-US" sz="1800" dirty="0" smtClean="0"/>
              <a:t>expiration </a:t>
            </a:r>
            <a:r>
              <a:rPr lang="en-US" sz="1800" dirty="0"/>
              <a:t>alignment with </a:t>
            </a:r>
            <a:r>
              <a:rPr lang="en-US" sz="1800" dirty="0" smtClean="0"/>
              <a:t>customer energy data agreement</a:t>
            </a:r>
          </a:p>
          <a:p>
            <a:pPr lvl="1"/>
            <a:r>
              <a:rPr lang="en-US" sz="1800" dirty="0" smtClean="0"/>
              <a:t>In October 2015 SMT corrected the defect that energy data agreements could not be extended / renewed further out than a total of one year.  Prior to this defect fix energy data agreements had to be requested again after one year.</a:t>
            </a:r>
          </a:p>
          <a:p>
            <a:pPr lvl="1"/>
            <a:r>
              <a:rPr lang="en-US" sz="1800" dirty="0" smtClean="0"/>
              <a:t>Prior to this fix Third Party Scheduled Reports for receipt of customer usage data contained an end date that expired all scheduled reports within the previous one year limit</a:t>
            </a:r>
          </a:p>
          <a:p>
            <a:pPr lvl="1"/>
            <a:r>
              <a:rPr lang="en-US" sz="1800" dirty="0" smtClean="0"/>
              <a:t>Previously every single report would have had to be individually re-scheduled one by one </a:t>
            </a:r>
          </a:p>
          <a:p>
            <a:pPr lvl="1"/>
            <a:r>
              <a:rPr lang="en-US" sz="1800" dirty="0" smtClean="0"/>
              <a:t>Now, </a:t>
            </a:r>
            <a:r>
              <a:rPr lang="en-US" sz="1800" dirty="0"/>
              <a:t>s</a:t>
            </a:r>
            <a:r>
              <a:rPr lang="en-US" sz="1800" dirty="0" smtClean="0"/>
              <a:t>cheduled reports automatically align themselves with the end date of the agreement </a:t>
            </a:r>
          </a:p>
          <a:p>
            <a:pPr marL="0" indent="0">
              <a:buNone/>
            </a:pPr>
            <a:endParaRPr lang="en-US" sz="1800" dirty="0"/>
          </a:p>
          <a:p>
            <a:r>
              <a:rPr lang="en-US" sz="1800" dirty="0" smtClean="0"/>
              <a:t>Invalid </a:t>
            </a:r>
            <a:r>
              <a:rPr lang="en-US" sz="1800" dirty="0"/>
              <a:t>Request </a:t>
            </a:r>
            <a:endParaRPr lang="en-US" sz="1800" dirty="0" smtClean="0"/>
          </a:p>
          <a:p>
            <a:pPr lvl="1"/>
            <a:r>
              <a:rPr lang="en-US" sz="1800" dirty="0" smtClean="0"/>
              <a:t>SMT users can receive an Invalid Request message for pressing keys while waiting for the landing page to load after entering log in credentials</a:t>
            </a:r>
          </a:p>
          <a:p>
            <a:pPr lvl="1"/>
            <a:r>
              <a:rPr lang="en-US" sz="1800" dirty="0" smtClean="0"/>
              <a:t>The message “It may take a few moments to authenticate your information and obtain your usage data” is now displayed after a user enters their log in credentials while they are waiting on the SMT </a:t>
            </a:r>
            <a:r>
              <a:rPr lang="en-US" sz="1800" dirty="0"/>
              <a:t>landing page </a:t>
            </a:r>
            <a:r>
              <a:rPr lang="en-US" sz="1800" dirty="0" smtClean="0"/>
              <a:t>to be displayed </a:t>
            </a:r>
            <a:endParaRPr lang="en-US" sz="1800" dirty="0"/>
          </a:p>
          <a:p>
            <a:pPr marL="0" indent="0">
              <a:buNone/>
            </a:pPr>
            <a:r>
              <a:rPr lang="en-US" sz="1800" dirty="0" smtClean="0"/>
              <a:t> </a:t>
            </a:r>
            <a:endParaRPr lang="en-US" sz="1800" dirty="0"/>
          </a:p>
          <a:p>
            <a:r>
              <a:rPr lang="en-US" sz="1800" dirty="0"/>
              <a:t>ROR validation simplification with friendly company name inputs from </a:t>
            </a:r>
            <a:r>
              <a:rPr lang="en-US" sz="1800" dirty="0" smtClean="0"/>
              <a:t>ERCOT – </a:t>
            </a:r>
          </a:p>
          <a:p>
            <a:pPr lvl="1"/>
            <a:r>
              <a:rPr lang="en-US" sz="1800" dirty="0" smtClean="0"/>
              <a:t>SMT has received multiple help desk calls from customers trying to register but they cannot find their ROR  in the drop search box down list</a:t>
            </a:r>
          </a:p>
          <a:p>
            <a:pPr lvl="1"/>
            <a:r>
              <a:rPr lang="en-US" sz="1800" dirty="0" smtClean="0"/>
              <a:t>SMT utilizes the ERCOT certified REP listing table and sometimes the legal name in that list does not match the brand name recognized by the customer</a:t>
            </a:r>
            <a:endParaRPr lang="en-US" sz="1800" dirty="0"/>
          </a:p>
          <a:p>
            <a:pPr lvl="1"/>
            <a:r>
              <a:rPr lang="en-US" sz="1800" dirty="0" smtClean="0"/>
              <a:t>SMT has now added the ERCOT REP “friendly” / switch name table to the SMT customer ROR search function</a:t>
            </a:r>
          </a:p>
          <a:p>
            <a:pPr lvl="1"/>
            <a:r>
              <a:rPr lang="en-US" sz="1800" dirty="0" smtClean="0"/>
              <a:t>The customer now can either select the legal name or brand name and both will allow the registration process to continue</a:t>
            </a:r>
          </a:p>
          <a:p>
            <a:pPr marL="0" indent="0">
              <a:buNone/>
            </a:pPr>
            <a:endParaRPr lang="en-US" sz="1800" dirty="0"/>
          </a:p>
        </p:txBody>
      </p:sp>
    </p:spTree>
    <p:extLst>
      <p:ext uri="{BB962C8B-B14F-4D97-AF65-F5344CB8AC3E}">
        <p14:creationId xmlns:p14="http://schemas.microsoft.com/office/powerpoint/2010/main" val="2092721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a:solidFill>
                  <a:srgbClr val="C00000"/>
                </a:solidFill>
              </a:rPr>
              <a:t>December 19, 2015</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4</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r>
              <a:rPr lang="en-US" sz="1800" dirty="0" smtClean="0"/>
              <a:t>Residential export </a:t>
            </a:r>
            <a:r>
              <a:rPr lang="en-US" sz="1800" dirty="0"/>
              <a:t>r</a:t>
            </a:r>
            <a:r>
              <a:rPr lang="en-US" sz="1800" dirty="0" smtClean="0"/>
              <a:t>eport button incorrectly named</a:t>
            </a:r>
          </a:p>
          <a:p>
            <a:pPr lvl="1"/>
            <a:r>
              <a:rPr lang="en-US" sz="1800" dirty="0" smtClean="0"/>
              <a:t>Previously the Residential export report button for receiving usage reports was named Export Report in Excel</a:t>
            </a:r>
          </a:p>
          <a:p>
            <a:pPr lvl="1"/>
            <a:r>
              <a:rPr lang="en-US" sz="1800" dirty="0" smtClean="0"/>
              <a:t>The reports are actually exported in CSV format</a:t>
            </a:r>
          </a:p>
          <a:p>
            <a:pPr lvl="1"/>
            <a:r>
              <a:rPr lang="en-US" sz="1800" dirty="0" smtClean="0"/>
              <a:t>All other export report buttons are named correctly Export Report in CSV</a:t>
            </a:r>
          </a:p>
          <a:p>
            <a:pPr lvl="1"/>
            <a:r>
              <a:rPr lang="en-US" sz="1800" dirty="0" smtClean="0"/>
              <a:t>The Residential export report button has been renamed correctly to Export Report in CSV</a:t>
            </a:r>
          </a:p>
          <a:p>
            <a:pPr marL="346075" lvl="1" indent="0">
              <a:buNone/>
            </a:pPr>
            <a:endParaRPr lang="en-US" sz="1800" dirty="0" smtClean="0"/>
          </a:p>
          <a:p>
            <a:pPr marL="0" indent="0">
              <a:buNone/>
            </a:pPr>
            <a:r>
              <a:rPr lang="en-US" sz="1800" dirty="0"/>
              <a:t>The Release </a:t>
            </a:r>
            <a:r>
              <a:rPr lang="en-US" sz="1800" dirty="0" smtClean="0"/>
              <a:t>was </a:t>
            </a:r>
            <a:r>
              <a:rPr lang="en-US" sz="1800" dirty="0"/>
              <a:t>implemented </a:t>
            </a:r>
            <a:r>
              <a:rPr lang="en-US" sz="1800" dirty="0" smtClean="0"/>
              <a:t>on December </a:t>
            </a:r>
            <a:r>
              <a:rPr lang="en-US" sz="1800" dirty="0"/>
              <a:t>19 and </a:t>
            </a:r>
            <a:r>
              <a:rPr lang="en-US" sz="1800" dirty="0" smtClean="0"/>
              <a:t>required an </a:t>
            </a:r>
            <a:r>
              <a:rPr lang="en-US" sz="1800" dirty="0"/>
              <a:t>outage of the portal website, HAN and ODR from Saturday December 19, 2015 9:00 P.M. CST until Sunday December 20, 2015 9:00 A.M. CST</a:t>
            </a:r>
          </a:p>
          <a:p>
            <a:pPr marL="0" indent="0">
              <a:buNone/>
            </a:pPr>
            <a:endParaRPr lang="en-US" sz="1800" dirty="0"/>
          </a:p>
          <a:p>
            <a:pPr marL="0" indent="0">
              <a:buNone/>
            </a:pPr>
            <a:r>
              <a:rPr lang="en-US" sz="1800" dirty="0"/>
              <a:t>LSE file delivery and the FTPS folders </a:t>
            </a:r>
            <a:r>
              <a:rPr lang="en-US" sz="1800" dirty="0" smtClean="0"/>
              <a:t>were not affected</a:t>
            </a:r>
            <a:r>
              <a:rPr lang="en-US" sz="1800" dirty="0"/>
              <a:t>.</a:t>
            </a:r>
          </a:p>
          <a:p>
            <a:pPr marL="0" indent="0">
              <a:buNone/>
            </a:pPr>
            <a:endParaRPr lang="en-US" sz="1800" dirty="0"/>
          </a:p>
          <a:p>
            <a:pPr marL="0" indent="0">
              <a:buNone/>
            </a:pPr>
            <a:r>
              <a:rPr lang="en-US" sz="1800" dirty="0"/>
              <a:t>30 </a:t>
            </a:r>
            <a:r>
              <a:rPr lang="en-US" sz="1800" dirty="0" smtClean="0"/>
              <a:t>day,10 day, 3 day and 1 day </a:t>
            </a:r>
            <a:r>
              <a:rPr lang="en-US" sz="1800" dirty="0"/>
              <a:t>Market Notices </a:t>
            </a:r>
            <a:r>
              <a:rPr lang="en-US" sz="1800" dirty="0" smtClean="0"/>
              <a:t>were sent.</a:t>
            </a:r>
            <a:endParaRPr lang="en-US" sz="1800" dirty="0"/>
          </a:p>
          <a:p>
            <a:pPr lvl="1"/>
            <a:endParaRPr lang="en-US" sz="1800" dirty="0" smtClean="0"/>
          </a:p>
          <a:p>
            <a:endParaRPr lang="en-US" sz="1800" dirty="0" smtClean="0"/>
          </a:p>
        </p:txBody>
      </p:sp>
    </p:spTree>
    <p:extLst>
      <p:ext uri="{BB962C8B-B14F-4D97-AF65-F5344CB8AC3E}">
        <p14:creationId xmlns:p14="http://schemas.microsoft.com/office/powerpoint/2010/main" val="183028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a:solidFill>
                  <a:srgbClr val="C00000"/>
                </a:solidFill>
              </a:rPr>
              <a:t>February 27, 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33400" y="1371600"/>
            <a:ext cx="10698480" cy="4876800"/>
          </a:xfrm>
        </p:spPr>
        <p:txBody>
          <a:bodyPr>
            <a:normAutofit fontScale="85000" lnSpcReduction="20000"/>
          </a:bodyPr>
          <a:lstStyle/>
          <a:p>
            <a:pPr marL="63500" indent="0">
              <a:buNone/>
            </a:pPr>
            <a:r>
              <a:rPr lang="en-US" sz="1800" dirty="0" smtClean="0">
                <a:cs typeface="Aharoni" pitchFamily="2" charset="-79"/>
              </a:rPr>
              <a:t>Planned Release for February </a:t>
            </a:r>
            <a:r>
              <a:rPr lang="en-US" sz="1800" dirty="0">
                <a:cs typeface="Aharoni" pitchFamily="2" charset="-79"/>
              </a:rPr>
              <a:t>2</a:t>
            </a:r>
            <a:r>
              <a:rPr lang="en-US" sz="1800" dirty="0" smtClean="0">
                <a:cs typeface="Aharoni" pitchFamily="2" charset="-79"/>
              </a:rPr>
              <a:t>7 2016 SMT to include the following:</a:t>
            </a:r>
          </a:p>
          <a:p>
            <a:pPr marL="63500" indent="0">
              <a:buNone/>
            </a:pPr>
            <a:endParaRPr lang="en-US" sz="1800" dirty="0" smtClean="0"/>
          </a:p>
          <a:p>
            <a:r>
              <a:rPr lang="en-US" sz="1800" dirty="0" smtClean="0"/>
              <a:t>Allow user entered date ranges to be maintained while the user toggles between the daily usage view and the interval read view on the SMT website – </a:t>
            </a:r>
            <a:r>
              <a:rPr lang="en-US" sz="1800" dirty="0" smtClean="0">
                <a:solidFill>
                  <a:srgbClr val="FF0000"/>
                </a:solidFill>
              </a:rPr>
              <a:t>Required more time and was moved from the December release to this </a:t>
            </a:r>
            <a:r>
              <a:rPr lang="en-US" sz="1800" dirty="0">
                <a:solidFill>
                  <a:srgbClr val="FF0000"/>
                </a:solidFill>
              </a:rPr>
              <a:t>r</a:t>
            </a:r>
            <a:r>
              <a:rPr lang="en-US" sz="1800" dirty="0" smtClean="0">
                <a:solidFill>
                  <a:srgbClr val="FF0000"/>
                </a:solidFill>
              </a:rPr>
              <a:t>elease  </a:t>
            </a:r>
          </a:p>
          <a:p>
            <a:pPr lvl="1"/>
            <a:r>
              <a:rPr lang="en-US" sz="1800" dirty="0" smtClean="0"/>
              <a:t>This is AMWG CR 2013 014 that was supposed to be delivered with the Third Party release in 2014</a:t>
            </a:r>
          </a:p>
          <a:p>
            <a:pPr lvl="1"/>
            <a:r>
              <a:rPr lang="en-US" sz="1800" dirty="0" smtClean="0"/>
              <a:t>Currently for viewing usage the SMT website utilizes the default of most recent day that data exists in SMT for both the daily usage view and the interval reads view</a:t>
            </a:r>
          </a:p>
          <a:p>
            <a:pPr lvl="1"/>
            <a:r>
              <a:rPr lang="en-US" sz="1800" dirty="0" smtClean="0"/>
              <a:t>If a user modifies the date range in a usage view and then moves to another view that modified date range is lost and the default of most recent day data is reinserted </a:t>
            </a:r>
          </a:p>
          <a:p>
            <a:pPr lvl="1"/>
            <a:r>
              <a:rPr lang="en-US" sz="1800" dirty="0" smtClean="0"/>
              <a:t>SMT will now maintain user entered modified date ranges across usage views on the website</a:t>
            </a:r>
          </a:p>
          <a:p>
            <a:pPr marL="346075" lvl="1" indent="0">
              <a:buNone/>
            </a:pPr>
            <a:endParaRPr lang="en-US" sz="1800" dirty="0" smtClean="0"/>
          </a:p>
          <a:p>
            <a:r>
              <a:rPr lang="en-US" sz="1800" dirty="0" smtClean="0"/>
              <a:t>Allow a user to open SMT in multiple tabs in the same browser without having to re-enter login credentials (Browser </a:t>
            </a:r>
            <a:r>
              <a:rPr lang="en-US" sz="1800" dirty="0"/>
              <a:t>experience session </a:t>
            </a:r>
            <a:r>
              <a:rPr lang="en-US" sz="1800" dirty="0" smtClean="0"/>
              <a:t>management best practice) </a:t>
            </a:r>
            <a:r>
              <a:rPr lang="en-US" sz="1800" dirty="0"/>
              <a:t>- </a:t>
            </a:r>
            <a:r>
              <a:rPr lang="en-US" sz="1800" dirty="0" smtClean="0">
                <a:solidFill>
                  <a:srgbClr val="FF0000"/>
                </a:solidFill>
              </a:rPr>
              <a:t>Required </a:t>
            </a:r>
            <a:r>
              <a:rPr lang="en-US" sz="1800" dirty="0">
                <a:solidFill>
                  <a:srgbClr val="FF0000"/>
                </a:solidFill>
              </a:rPr>
              <a:t>more time and </a:t>
            </a:r>
            <a:r>
              <a:rPr lang="en-US" sz="1800" dirty="0" smtClean="0">
                <a:solidFill>
                  <a:srgbClr val="FF0000"/>
                </a:solidFill>
              </a:rPr>
              <a:t>was moved from the December release to this release</a:t>
            </a:r>
            <a:endParaRPr lang="en-US" sz="1800" dirty="0"/>
          </a:p>
          <a:p>
            <a:pPr lvl="1"/>
            <a:r>
              <a:rPr lang="en-US" sz="1800" dirty="0"/>
              <a:t>Currently when a user is logged into SMT and opens another tab in the same browser to utilize a second session of SMT they must re-enter their log in credentials again into the new tab</a:t>
            </a:r>
          </a:p>
          <a:p>
            <a:pPr lvl="1"/>
            <a:r>
              <a:rPr lang="en-US" sz="1800" dirty="0"/>
              <a:t>Per better industry practice when a user is already logged into a website and they open another tab for that same website they should not have to log in again</a:t>
            </a:r>
          </a:p>
          <a:p>
            <a:pPr lvl="1"/>
            <a:r>
              <a:rPr lang="en-US" sz="1800" dirty="0"/>
              <a:t>SMT will be corrected so that if a user is already logged into SMT and they open a tab in the same browser for a second SMT session they will not have to enter login credentials.  The user will be taken directly to the SMT landing page.</a:t>
            </a:r>
          </a:p>
          <a:p>
            <a:pPr lvl="1"/>
            <a:endParaRPr lang="en-US" sz="1800" dirty="0"/>
          </a:p>
        </p:txBody>
      </p:sp>
    </p:spTree>
    <p:extLst>
      <p:ext uri="{BB962C8B-B14F-4D97-AF65-F5344CB8AC3E}">
        <p14:creationId xmlns:p14="http://schemas.microsoft.com/office/powerpoint/2010/main" val="5168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a:solidFill>
                  <a:srgbClr val="C00000"/>
                </a:solidFill>
              </a:rPr>
              <a:t>February 27, 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6</a:t>
            </a:fld>
            <a:endParaRPr lang="en-US"/>
          </a:p>
        </p:txBody>
      </p:sp>
      <p:sp>
        <p:nvSpPr>
          <p:cNvPr id="6" name="Content Placeholder 12"/>
          <p:cNvSpPr>
            <a:spLocks noGrp="1"/>
          </p:cNvSpPr>
          <p:nvPr>
            <p:ph idx="1"/>
          </p:nvPr>
        </p:nvSpPr>
        <p:spPr>
          <a:xfrm>
            <a:off x="594360" y="1066800"/>
            <a:ext cx="10698480" cy="4876800"/>
          </a:xfrm>
        </p:spPr>
        <p:txBody>
          <a:bodyPr>
            <a:noAutofit/>
          </a:bodyPr>
          <a:lstStyle/>
          <a:p>
            <a:pPr marL="63500" indent="0">
              <a:buNone/>
            </a:pPr>
            <a:r>
              <a:rPr lang="en-US" sz="1500" dirty="0" smtClean="0">
                <a:cs typeface="Aharoni" pitchFamily="2" charset="-79"/>
              </a:rPr>
              <a:t>Planned Release for February </a:t>
            </a:r>
            <a:r>
              <a:rPr lang="en-US" sz="1500" dirty="0">
                <a:cs typeface="Aharoni" pitchFamily="2" charset="-79"/>
              </a:rPr>
              <a:t>2</a:t>
            </a:r>
            <a:r>
              <a:rPr lang="en-US" sz="1500" dirty="0" smtClean="0">
                <a:cs typeface="Aharoni" pitchFamily="2" charset="-79"/>
              </a:rPr>
              <a:t>7 2016 SMT to include the following:</a:t>
            </a:r>
          </a:p>
          <a:p>
            <a:pPr marL="63500" indent="0">
              <a:buNone/>
            </a:pPr>
            <a:endParaRPr lang="en-US" sz="1500" dirty="0" smtClean="0"/>
          </a:p>
          <a:p>
            <a:r>
              <a:rPr lang="en-US" sz="1500" dirty="0"/>
              <a:t>Implement </a:t>
            </a:r>
            <a:r>
              <a:rPr lang="en-US" sz="1500" dirty="0" smtClean="0"/>
              <a:t>FTPS and API </a:t>
            </a:r>
            <a:r>
              <a:rPr lang="en-US" sz="1500" dirty="0"/>
              <a:t>SSL certificate expiration alerts for REPs and Third </a:t>
            </a:r>
            <a:r>
              <a:rPr lang="en-US" sz="1500" dirty="0" smtClean="0"/>
              <a:t>Parties</a:t>
            </a:r>
          </a:p>
          <a:p>
            <a:pPr lvl="1"/>
            <a:r>
              <a:rPr lang="en-US" sz="1500" dirty="0" smtClean="0"/>
              <a:t>REPs and Third Party’s utilize SSL certificates to integrate with SMT FTPS and API</a:t>
            </a:r>
          </a:p>
          <a:p>
            <a:pPr lvl="1"/>
            <a:r>
              <a:rPr lang="en-US" sz="1500" dirty="0" smtClean="0"/>
              <a:t>These certificates periodically expire and must be renewed by REPs and Third Party’s</a:t>
            </a:r>
          </a:p>
          <a:p>
            <a:pPr lvl="1"/>
            <a:r>
              <a:rPr lang="en-US" sz="1500" dirty="0" smtClean="0"/>
              <a:t>SMT will implement sending email reminders concerning FTPS and API SSL certificate expirations to REPs and Third Parties</a:t>
            </a:r>
          </a:p>
          <a:p>
            <a:pPr lvl="1"/>
            <a:r>
              <a:rPr lang="en-US" sz="1500" dirty="0" smtClean="0"/>
              <a:t>These email reminders will begin 60 days prior to expiration and continue weekly until expiration date or the certificate is renewed </a:t>
            </a:r>
          </a:p>
          <a:p>
            <a:pPr lvl="1"/>
            <a:r>
              <a:rPr lang="en-US" sz="1500" dirty="0" smtClean="0"/>
              <a:t>SMIT will also send an internal email to the maintenance support team in order to prepare them to support implementation of the new certificates</a:t>
            </a:r>
          </a:p>
          <a:p>
            <a:pPr marL="346075" lvl="1" indent="0">
              <a:buNone/>
            </a:pPr>
            <a:endParaRPr lang="en-US" sz="1500" dirty="0" smtClean="0"/>
          </a:p>
          <a:p>
            <a:r>
              <a:rPr lang="en-US" sz="1500" dirty="0" smtClean="0"/>
              <a:t>Enhance the </a:t>
            </a:r>
            <a:r>
              <a:rPr lang="en-US" sz="1500" dirty="0"/>
              <a:t>SMT GUI usability </a:t>
            </a:r>
            <a:r>
              <a:rPr lang="en-US" sz="1500" dirty="0" smtClean="0"/>
              <a:t>so that the ad </a:t>
            </a:r>
            <a:r>
              <a:rPr lang="en-US" sz="1500" dirty="0"/>
              <a:t>hoc </a:t>
            </a:r>
            <a:r>
              <a:rPr lang="en-US" sz="1500" dirty="0" smtClean="0"/>
              <a:t>report status information is more accurate</a:t>
            </a:r>
          </a:p>
          <a:p>
            <a:pPr lvl="1"/>
            <a:r>
              <a:rPr lang="en-US" sz="1500" dirty="0" smtClean="0"/>
              <a:t>Currently when an ad hoc report status is presented as complete the corresponding detail information states “Your report has been sent to your email”.  </a:t>
            </a:r>
            <a:endParaRPr lang="en-US" sz="1500" dirty="0"/>
          </a:p>
          <a:p>
            <a:pPr lvl="1"/>
            <a:r>
              <a:rPr lang="en-US" sz="1500" dirty="0" smtClean="0"/>
              <a:t>There can be various types of delays from the time the report states complete and it is actually received into the email box of the user.  This lag can cause help desk calls.</a:t>
            </a:r>
          </a:p>
          <a:p>
            <a:pPr lvl="1"/>
            <a:r>
              <a:rPr lang="en-US" sz="1500" dirty="0" smtClean="0"/>
              <a:t>The corresponding detail information for the complete status will be modified to state “Your report has been generated”.  </a:t>
            </a:r>
          </a:p>
          <a:p>
            <a:pPr lvl="1"/>
            <a:r>
              <a:rPr lang="en-US" sz="1500" dirty="0" smtClean="0"/>
              <a:t>In addition, there will be an overall header at the top of the ad hoc report screen stating “When the status changes to “completed” the report is generated at SMT and SMT typically sends it to your email within a few minutes.  If you do not receive the report within 24 hours, please check your e-mail spam filters and then call the SMT Help Desk.</a:t>
            </a:r>
          </a:p>
          <a:p>
            <a:pPr lvl="1"/>
            <a:endParaRPr lang="en-US" sz="1800" dirty="0"/>
          </a:p>
        </p:txBody>
      </p:sp>
    </p:spTree>
    <p:extLst>
      <p:ext uri="{BB962C8B-B14F-4D97-AF65-F5344CB8AC3E}">
        <p14:creationId xmlns:p14="http://schemas.microsoft.com/office/powerpoint/2010/main" val="95398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a:solidFill>
                  <a:srgbClr val="C00000"/>
                </a:solidFill>
              </a:rPr>
              <a:t>February 27, 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533400" y="1371600"/>
            <a:ext cx="10698480" cy="4876800"/>
          </a:xfrm>
        </p:spPr>
        <p:txBody>
          <a:bodyPr>
            <a:normAutofit lnSpcReduction="10000"/>
          </a:bodyPr>
          <a:lstStyle/>
          <a:p>
            <a:pPr marL="63500" indent="0">
              <a:buNone/>
            </a:pPr>
            <a:r>
              <a:rPr lang="en-US" sz="1800" dirty="0" smtClean="0">
                <a:cs typeface="Aharoni" pitchFamily="2" charset="-79"/>
              </a:rPr>
              <a:t>Planned Release for February </a:t>
            </a:r>
            <a:r>
              <a:rPr lang="en-US" sz="1800" dirty="0">
                <a:cs typeface="Aharoni" pitchFamily="2" charset="-79"/>
              </a:rPr>
              <a:t>2</a:t>
            </a:r>
            <a:r>
              <a:rPr lang="en-US" sz="1800" dirty="0" smtClean="0">
                <a:cs typeface="Aharoni" pitchFamily="2" charset="-79"/>
              </a:rPr>
              <a:t>7 2016 SMT to include the following:</a:t>
            </a:r>
          </a:p>
          <a:p>
            <a:pPr marL="63500" indent="0">
              <a:buNone/>
            </a:pPr>
            <a:endParaRPr lang="en-US" sz="1800" dirty="0" smtClean="0"/>
          </a:p>
          <a:p>
            <a:r>
              <a:rPr lang="en-US" sz="1800" dirty="0" smtClean="0"/>
              <a:t>Correct the error message on the SMT website Ad </a:t>
            </a:r>
            <a:r>
              <a:rPr lang="en-US" sz="1800" dirty="0"/>
              <a:t>Hoc Monthly </a:t>
            </a:r>
            <a:r>
              <a:rPr lang="en-US" sz="1800" dirty="0" smtClean="0"/>
              <a:t>reporting page</a:t>
            </a:r>
          </a:p>
          <a:p>
            <a:pPr lvl="1"/>
            <a:r>
              <a:rPr lang="en-US" sz="1800" dirty="0" smtClean="0"/>
              <a:t>Currently for the SMT ad hoc monthly reporting the error message displayed for an incorrectly requested date range is “ERROR! A Smart Meter Texas website </a:t>
            </a:r>
            <a:r>
              <a:rPr lang="en-US" sz="1800" dirty="0"/>
              <a:t>e</a:t>
            </a:r>
            <a:r>
              <a:rPr lang="en-US" sz="1800" dirty="0" smtClean="0"/>
              <a:t>rror </a:t>
            </a:r>
            <a:r>
              <a:rPr lang="en-US" sz="1800" dirty="0"/>
              <a:t>h</a:t>
            </a:r>
            <a:r>
              <a:rPr lang="en-US" sz="1800" dirty="0" smtClean="0"/>
              <a:t>as occurred.  Please try again later”</a:t>
            </a:r>
          </a:p>
          <a:p>
            <a:pPr lvl="1"/>
            <a:r>
              <a:rPr lang="en-US" sz="1800" dirty="0" smtClean="0"/>
              <a:t>This message will be corrected and enhanced to state “You are requesting a date range longer than the allowed latest 12 months”</a:t>
            </a:r>
          </a:p>
          <a:p>
            <a:pPr marL="346075" lvl="1" indent="0">
              <a:buNone/>
            </a:pPr>
            <a:endParaRPr lang="en-US" sz="1800" dirty="0" smtClean="0"/>
          </a:p>
          <a:p>
            <a:pPr marL="0" indent="0">
              <a:buNone/>
            </a:pPr>
            <a:r>
              <a:rPr lang="en-US" sz="1800" dirty="0"/>
              <a:t>The Release </a:t>
            </a:r>
            <a:r>
              <a:rPr lang="en-US" sz="1800" dirty="0" smtClean="0"/>
              <a:t>is planned for implementation </a:t>
            </a:r>
            <a:r>
              <a:rPr lang="en-US" sz="1800" dirty="0"/>
              <a:t>on </a:t>
            </a:r>
            <a:r>
              <a:rPr lang="en-US" sz="1800" dirty="0" smtClean="0"/>
              <a:t>February 27, 2016 and will require </a:t>
            </a:r>
            <a:r>
              <a:rPr lang="en-US" sz="1800" dirty="0"/>
              <a:t>an outage of the portal website, HAN and ODR from Saturday </a:t>
            </a:r>
            <a:r>
              <a:rPr lang="en-US" sz="1800" dirty="0" smtClean="0"/>
              <a:t>February 27, 2016 </a:t>
            </a:r>
            <a:r>
              <a:rPr lang="en-US" sz="1800" dirty="0"/>
              <a:t>9:00 P.M. CST until Sunday </a:t>
            </a:r>
            <a:r>
              <a:rPr lang="en-US" sz="1800" dirty="0" smtClean="0"/>
              <a:t>February 28, 2016 </a:t>
            </a:r>
            <a:r>
              <a:rPr lang="en-US" sz="1800" dirty="0"/>
              <a:t>9:00 A.M. CST</a:t>
            </a:r>
          </a:p>
          <a:p>
            <a:pPr marL="0" indent="0">
              <a:buNone/>
            </a:pPr>
            <a:endParaRPr lang="en-US" sz="1800" dirty="0"/>
          </a:p>
          <a:p>
            <a:pPr marL="0" indent="0">
              <a:buNone/>
            </a:pPr>
            <a:r>
              <a:rPr lang="en-US" sz="1800" dirty="0"/>
              <a:t>LSE file delivery and the FTPS folders </a:t>
            </a:r>
            <a:r>
              <a:rPr lang="en-US" sz="1800" dirty="0" smtClean="0"/>
              <a:t>will not be affected</a:t>
            </a:r>
            <a:r>
              <a:rPr lang="en-US" sz="1800" dirty="0"/>
              <a:t>.</a:t>
            </a:r>
          </a:p>
          <a:p>
            <a:pPr marL="0" indent="0">
              <a:buNone/>
            </a:pPr>
            <a:endParaRPr lang="en-US" sz="1800" dirty="0"/>
          </a:p>
          <a:p>
            <a:pPr marL="0" indent="0">
              <a:buNone/>
            </a:pPr>
            <a:r>
              <a:rPr lang="en-US" sz="1800" dirty="0"/>
              <a:t>30 </a:t>
            </a:r>
            <a:r>
              <a:rPr lang="en-US" sz="1800" dirty="0" smtClean="0"/>
              <a:t>day (1/27/16),10 day (2/17/16), </a:t>
            </a:r>
            <a:r>
              <a:rPr lang="en-US" sz="1800" dirty="0"/>
              <a:t>3 </a:t>
            </a:r>
            <a:r>
              <a:rPr lang="en-US" sz="1800" dirty="0" smtClean="0"/>
              <a:t>day (2/24/16) </a:t>
            </a:r>
            <a:r>
              <a:rPr lang="en-US" sz="1800" dirty="0"/>
              <a:t>and 1 </a:t>
            </a:r>
            <a:r>
              <a:rPr lang="en-US" sz="1800" dirty="0" smtClean="0"/>
              <a:t>day (2/26/16) </a:t>
            </a:r>
            <a:r>
              <a:rPr lang="en-US" sz="1800" dirty="0"/>
              <a:t>Market Notices </a:t>
            </a:r>
            <a:r>
              <a:rPr lang="en-US" sz="1800" dirty="0" smtClean="0"/>
              <a:t>are planned.</a:t>
            </a:r>
            <a:endParaRPr lang="en-US" sz="1800" dirty="0"/>
          </a:p>
          <a:p>
            <a:pPr lvl="1"/>
            <a:endParaRPr lang="en-US" sz="1800" dirty="0"/>
          </a:p>
        </p:txBody>
      </p:sp>
    </p:spTree>
    <p:extLst>
      <p:ext uri="{BB962C8B-B14F-4D97-AF65-F5344CB8AC3E}">
        <p14:creationId xmlns:p14="http://schemas.microsoft.com/office/powerpoint/2010/main" val="379381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905000"/>
            <a:ext cx="9753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SMT customer count by ROR information available upon request</a:t>
            </a:r>
          </a:p>
          <a:p>
            <a:pPr marL="285750" indent="-285750">
              <a:buFont typeface="Arial" panose="020B0604020202020204" pitchFamily="34" charset="0"/>
              <a:buChar char="•"/>
            </a:pPr>
            <a:r>
              <a:rPr lang="en-US" sz="2800" dirty="0" smtClean="0"/>
              <a:t>REPs may contact Andrea Oflaherty to receive data on the number of customer they have that have accounts on SMT</a:t>
            </a:r>
          </a:p>
          <a:p>
            <a:pPr marL="285750" indent="-285750">
              <a:buFont typeface="Arial" panose="020B0604020202020204" pitchFamily="34" charset="0"/>
              <a:buChar char="•"/>
            </a:pPr>
            <a:r>
              <a:rPr lang="en-US" sz="2800" dirty="0" smtClean="0"/>
              <a:t>Andrea may be contacted at </a:t>
            </a:r>
            <a:r>
              <a:rPr lang="en-US" sz="2800" dirty="0" smtClean="0">
                <a:hlinkClick r:id="rId2"/>
              </a:rPr>
              <a:t>Andrea.oflaherty@solutionscubegroup.com</a:t>
            </a:r>
            <a:r>
              <a:rPr lang="en-US" sz="2800" dirty="0" smtClean="0"/>
              <a:t> or 214-663-2543</a:t>
            </a:r>
            <a:endParaRPr lang="en-US" sz="2800" dirty="0"/>
          </a:p>
        </p:txBody>
      </p:sp>
      <p:sp>
        <p:nvSpPr>
          <p:cNvPr id="6" name="Title 2"/>
          <p:cNvSpPr txBox="1">
            <a:spLocks/>
          </p:cNvSpPr>
          <p:nvPr/>
        </p:nvSpPr>
        <p:spPr bwMode="auto">
          <a:xfrm>
            <a:off x="685800" y="-304800"/>
            <a:ext cx="1069848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a:lstStyle>
          <a:p>
            <a:pPr algn="ctr"/>
            <a:r>
              <a:rPr lang="en-US" sz="2600" kern="0" dirty="0" smtClean="0">
                <a:solidFill>
                  <a:srgbClr val="C00000"/>
                </a:solidFill>
              </a:rPr>
              <a:t>SMT Customer Accounts by ROR</a:t>
            </a:r>
            <a:endParaRPr lang="en-US" sz="2600" kern="0" dirty="0"/>
          </a:p>
        </p:txBody>
      </p:sp>
    </p:spTree>
    <p:extLst>
      <p:ext uri="{BB962C8B-B14F-4D97-AF65-F5344CB8AC3E}">
        <p14:creationId xmlns:p14="http://schemas.microsoft.com/office/powerpoint/2010/main" val="1594000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December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32614</TotalTime>
  <Words>2972</Words>
  <Application>Microsoft Office PowerPoint</Application>
  <PresentationFormat>Custom</PresentationFormat>
  <Paragraphs>381</Paragraphs>
  <Slides>17</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S&amp;C-2010</vt:lpstr>
      <vt:lpstr>Custom Design</vt:lpstr>
      <vt:lpstr>7_S&amp;C-2010</vt:lpstr>
      <vt:lpstr>Document</vt:lpstr>
      <vt:lpstr>SMT Update To AMWG </vt:lpstr>
      <vt:lpstr>Update on SMT Minor Releases to Correct Deficiencies and Usability Defects </vt:lpstr>
      <vt:lpstr>December 19, 2015 SMT Minor Release to Correct Deficiencies and Usability Defects </vt:lpstr>
      <vt:lpstr>December 19, 2015 SMT Minor Release to Correct Deficiencies and Usability Defects </vt:lpstr>
      <vt:lpstr>February 27, 2016 SMT Minor Release to Correct Deficiencies and Usability Defects </vt:lpstr>
      <vt:lpstr>February 27, 2016 SMT Minor Release to Correct Deficiencies and Usability Defects </vt:lpstr>
      <vt:lpstr>February 27, 2016 SMT Minor Release to Correct Deficiencies and Usability Defects </vt:lpstr>
      <vt:lpstr>PowerPoint Presentation</vt:lpstr>
      <vt:lpstr>Q&amp;A Monthly SMT Reports to AMWG Data Through December 2015</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877</cp:revision>
  <cp:lastPrinted>2015-07-20T13:29:16Z</cp:lastPrinted>
  <dcterms:modified xsi:type="dcterms:W3CDTF">2016-01-12T19:42:07Z</dcterms:modified>
</cp:coreProperties>
</file>