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59" r:id="rId4"/>
    <p:sldId id="258" r:id="rId5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9" autoAdjust="0"/>
  </p:normalViewPr>
  <p:slideViewPr>
    <p:cSldViewPr>
      <p:cViewPr varScale="1">
        <p:scale>
          <a:sx n="115" d="100"/>
          <a:sy n="115" d="100"/>
        </p:scale>
        <p:origin x="14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13000">
              <a:schemeClr val="accent3">
                <a:alpha val="27000"/>
                <a:lumMod val="29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88B9F-BEE4-4E77-A75E-4E72A9FB54A4}" type="datetimeFigureOut">
              <a:rPr lang="en-US" smtClean="0"/>
              <a:pPr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dirty="0" smtClean="0"/>
              <a:t>COMMUNICATIONS AND SETTLEMENTS WORKING GROUP (CSWG) </a:t>
            </a:r>
            <a:endParaRPr lang="en-US" altLang="en-US" b="1" dirty="0" smtClean="0"/>
          </a:p>
        </p:txBody>
      </p:sp>
      <p:sp>
        <p:nvSpPr>
          <p:cNvPr id="6147" name="Content Placeholder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US" altLang="en-US" b="1" dirty="0" smtClean="0">
                <a:solidFill>
                  <a:srgbClr val="FFFF00"/>
                </a:solidFill>
              </a:rPr>
              <a:t>January 2016 Update to COPS</a:t>
            </a:r>
            <a:endParaRPr lang="en-US" altLang="en-US" sz="3200" b="1" dirty="0" smtClean="0">
              <a:solidFill>
                <a:srgbClr val="FFFF00"/>
              </a:solidFill>
            </a:endParaRPr>
          </a:p>
          <a:p>
            <a:pPr marL="571500" indent="-457200">
              <a:buFont typeface="+mj-lt"/>
              <a:buAutoNum type="arabicPeriod"/>
              <a:defRPr/>
            </a:pPr>
            <a:endParaRPr lang="en-US" b="0" dirty="0" smtClean="0"/>
          </a:p>
          <a:p>
            <a:pPr>
              <a:defRPr/>
            </a:pPr>
            <a:endParaRPr lang="en-US" altLang="en-US" sz="2400" b="0" dirty="0" smtClean="0"/>
          </a:p>
          <a:p>
            <a:pPr>
              <a:buFont typeface="Wingdings" pitchFamily="2" charset="2"/>
              <a:buChar char="§"/>
              <a:defRPr/>
            </a:pPr>
            <a:endParaRPr lang="en-US" altLang="en-US" sz="1800" dirty="0" smtClean="0"/>
          </a:p>
          <a:p>
            <a:pPr>
              <a:buFont typeface="Wingdings" pitchFamily="2" charset="2"/>
              <a:buChar char="§"/>
              <a:defRPr/>
            </a:pPr>
            <a:endParaRPr lang="en-US" altLang="en-US" sz="2400" b="0" dirty="0" smtClean="0"/>
          </a:p>
          <a:p>
            <a:pPr lvl="2">
              <a:defRPr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Settlement Highlights</a:t>
            </a:r>
            <a:br>
              <a:rPr lang="en-US" sz="2400" b="1" dirty="0" smtClean="0"/>
            </a:b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7696200" cy="5105399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2 New Reliability Deployment Charge Types</a:t>
            </a:r>
          </a:p>
          <a:p>
            <a:pPr lvl="1"/>
            <a:r>
              <a:rPr lang="en-US" sz="1600" b="1" dirty="0" smtClean="0"/>
              <a:t>RTRDASIAMT</a:t>
            </a:r>
          </a:p>
          <a:p>
            <a:pPr lvl="1"/>
            <a:r>
              <a:rPr lang="en-US" sz="1600" b="1" dirty="0" smtClean="0"/>
              <a:t>RTRDRUCRSVAMT</a:t>
            </a:r>
            <a:endParaRPr lang="en-US" sz="2000" b="1" dirty="0" smtClean="0"/>
          </a:p>
          <a:p>
            <a:r>
              <a:rPr lang="en-US" sz="2000" b="1" dirty="0" smtClean="0"/>
              <a:t>Changes to ORDC and AS Failure calculations</a:t>
            </a:r>
          </a:p>
          <a:p>
            <a:r>
              <a:rPr lang="en-US" sz="2000" b="1" dirty="0" smtClean="0"/>
              <a:t>June RT price changes</a:t>
            </a:r>
          </a:p>
          <a:p>
            <a:r>
              <a:rPr lang="en-US" sz="2000" b="1" dirty="0" smtClean="0"/>
              <a:t>Administration Fee Increase</a:t>
            </a:r>
          </a:p>
          <a:p>
            <a:r>
              <a:rPr lang="en-US" sz="2000" b="1" dirty="0" smtClean="0"/>
              <a:t>NPRR702 – Flexible Prepay Account</a:t>
            </a:r>
          </a:p>
          <a:p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Additional vetting:</a:t>
            </a:r>
            <a:endParaRPr lang="en-US" sz="2000" b="1" dirty="0"/>
          </a:p>
          <a:p>
            <a:r>
              <a:rPr lang="en-US" sz="2000" b="1" dirty="0" smtClean="0"/>
              <a:t>NPRR719 </a:t>
            </a:r>
            <a:r>
              <a:rPr lang="en-US" sz="2000" b="1" dirty="0"/>
              <a:t>and COMGRR040 – DG Trigger/Threshold </a:t>
            </a:r>
            <a:r>
              <a:rPr lang="en-US" sz="2000" b="1" dirty="0" smtClean="0"/>
              <a:t>Removal</a:t>
            </a:r>
          </a:p>
          <a:p>
            <a:r>
              <a:rPr lang="en-US" sz="2000" b="1" dirty="0" smtClean="0"/>
              <a:t>NPRR720 </a:t>
            </a:r>
            <a:r>
              <a:rPr lang="en-US" sz="2000" b="1" dirty="0"/>
              <a:t>and COMGRR039 –</a:t>
            </a:r>
            <a:r>
              <a:rPr lang="en-US" sz="2000" b="1" dirty="0" smtClean="0"/>
              <a:t> </a:t>
            </a:r>
            <a:r>
              <a:rPr lang="en-US" sz="2000" b="1" dirty="0"/>
              <a:t>ERCOT reporting Nodal Protocol 8.2 – Settlement </a:t>
            </a:r>
            <a:r>
              <a:rPr lang="en-US" sz="2000" b="1" dirty="0" smtClean="0"/>
              <a:t>Stability</a:t>
            </a:r>
          </a:p>
          <a:p>
            <a:endParaRPr lang="en-US" sz="2000" b="1" dirty="0" smtClean="0"/>
          </a:p>
          <a:p>
            <a:endParaRPr lang="en-US" sz="2000" b="1" dirty="0">
              <a:solidFill>
                <a:srgbClr val="FFFF00"/>
              </a:solidFill>
            </a:endParaRPr>
          </a:p>
          <a:p>
            <a:pPr>
              <a:buNone/>
            </a:pPr>
            <a:endParaRPr 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94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In Progress 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219201"/>
            <a:ext cx="8001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rgbClr val="FF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Working </a:t>
            </a:r>
            <a:r>
              <a:rPr lang="en-US" sz="2000" b="1" dirty="0"/>
              <a:t>with ERCOT staff to review </a:t>
            </a:r>
            <a:r>
              <a:rPr lang="en-US" sz="2000" b="1" dirty="0" smtClean="0"/>
              <a:t>Market Communications and Notifications to </a:t>
            </a:r>
            <a:r>
              <a:rPr lang="en-US" sz="2000" b="1" dirty="0"/>
              <a:t>identify process improvements </a:t>
            </a:r>
            <a:r>
              <a:rPr lang="en-US" sz="2000" b="1" dirty="0" smtClean="0"/>
              <a:t>(currently editing </a:t>
            </a:r>
            <a:r>
              <a:rPr lang="en-US" sz="2000" b="1" dirty="0"/>
              <a:t>COMG Sec. </a:t>
            </a:r>
            <a:r>
              <a:rPr lang="en-US" sz="2000" b="1" dirty="0" smtClean="0"/>
              <a:t>5)</a:t>
            </a:r>
          </a:p>
          <a:p>
            <a:endParaRPr lang="en-US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SLA Requirements</a:t>
            </a:r>
            <a:r>
              <a:rPr lang="en-US" sz="2000" b="1" dirty="0"/>
              <a:t> </a:t>
            </a:r>
            <a:r>
              <a:rPr lang="en-US" sz="2000" b="1" dirty="0" smtClean="0"/>
              <a:t>for Data Transparency (final approval)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NPRR742 </a:t>
            </a:r>
            <a:r>
              <a:rPr lang="en-US" sz="2000" b="1" dirty="0" smtClean="0"/>
              <a:t>– </a:t>
            </a:r>
            <a:r>
              <a:rPr lang="en-US" sz="2000" b="1" dirty="0" smtClean="0"/>
              <a:t>Balancing Account Data Cuts</a:t>
            </a:r>
          </a:p>
          <a:p>
            <a:endParaRPr lang="en-US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Leadership </a:t>
            </a:r>
            <a:r>
              <a:rPr lang="en-US" sz="2000" b="1" dirty="0" smtClean="0"/>
              <a:t>– Receiving no further nominations, propose current team continues to serve for 2016</a:t>
            </a:r>
          </a:p>
          <a:p>
            <a:pPr lvl="1"/>
            <a:endParaRPr lang="en-US" sz="2000" b="1" dirty="0" smtClean="0"/>
          </a:p>
          <a:p>
            <a:pPr lvl="1"/>
            <a:r>
              <a:rPr lang="en-US" sz="2000" b="1" dirty="0" smtClean="0"/>
              <a:t>	Chair:  Heather Boisseau – LCRA</a:t>
            </a:r>
          </a:p>
          <a:p>
            <a:pPr lvl="1"/>
            <a:r>
              <a:rPr lang="en-US" sz="2000" b="1" dirty="0" smtClean="0"/>
              <a:t>	Vice-Chair:  Eli Worley </a:t>
            </a:r>
            <a:r>
              <a:rPr lang="en-US" sz="2000" b="1" dirty="0"/>
              <a:t>–</a:t>
            </a:r>
            <a:r>
              <a:rPr lang="en-US" sz="2000" b="1" dirty="0" smtClean="0"/>
              <a:t> Tenaska</a:t>
            </a:r>
          </a:p>
          <a:p>
            <a:pPr lvl="1"/>
            <a:r>
              <a:rPr lang="en-US" sz="2000" b="1" dirty="0"/>
              <a:t>	</a:t>
            </a:r>
            <a:endParaRPr lang="en-US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rgbClr val="FF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 marL="514350" indent="-514350" algn="ctr">
              <a:buNone/>
              <a:defRPr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cs typeface="Aparajita" pitchFamily="34" charset="0"/>
              </a:rPr>
              <a:t>Next CSWG Meeting</a:t>
            </a:r>
          </a:p>
          <a:p>
            <a:pPr>
              <a:buNone/>
            </a:pPr>
            <a:r>
              <a:rPr lang="en-US" dirty="0" smtClean="0">
                <a:cs typeface="Aparajita" pitchFamily="34" charset="0"/>
              </a:rPr>
              <a:t>		Monday, February 15th, 2015  </a:t>
            </a:r>
          </a:p>
          <a:p>
            <a:pPr>
              <a:buNone/>
            </a:pPr>
            <a:r>
              <a:rPr lang="en-US" dirty="0" smtClean="0">
                <a:cs typeface="Aparajita" pitchFamily="34" charset="0"/>
              </a:rPr>
              <a:t>		ERCOT Met Center, Room 168 at 9:30am</a:t>
            </a:r>
          </a:p>
          <a:p>
            <a:pPr>
              <a:buNone/>
            </a:pPr>
            <a:r>
              <a:rPr lang="en-US" dirty="0" smtClean="0">
                <a:cs typeface="Aparajita" pitchFamily="34" charset="0"/>
              </a:rPr>
              <a:t>		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cs typeface="Aparajita" pitchFamily="34" charset="0"/>
              </a:rPr>
              <a:t>				</a:t>
            </a:r>
          </a:p>
          <a:p>
            <a:pPr>
              <a:buNone/>
            </a:pPr>
            <a:r>
              <a:rPr lang="en-US" sz="2600" dirty="0" smtClean="0">
                <a:cs typeface="Aparajita" pitchFamily="34" charset="0"/>
              </a:rPr>
              <a:t>					</a:t>
            </a:r>
            <a:endParaRPr lang="en-US" sz="11300" dirty="0" smtClean="0">
              <a:latin typeface="Bodoni MT Condensed" pitchFamily="18" charset="0"/>
              <a:cs typeface="Aparajita" pitchFamily="34" charset="0"/>
            </a:endParaRPr>
          </a:p>
          <a:p>
            <a:pPr marL="514350" indent="-514350" algn="ctr">
              <a:buNone/>
              <a:defRPr/>
            </a:pPr>
            <a:r>
              <a:rPr lang="en-US" dirty="0" smtClean="0"/>
              <a:t> </a:t>
            </a:r>
          </a:p>
          <a:p>
            <a:pPr marL="514350" indent="-514350" algn="ctr">
              <a:buNone/>
              <a:defRPr/>
            </a:pPr>
            <a:endParaRPr lang="en-US" dirty="0" smtClean="0"/>
          </a:p>
          <a:p>
            <a:pPr marL="514350" indent="-514350" algn="ctr">
              <a:buNone/>
              <a:defRPr/>
            </a:pPr>
            <a:r>
              <a:rPr lang="en-US" dirty="0" smtClean="0"/>
              <a:t> </a:t>
            </a:r>
            <a:endParaRPr lang="en-US" b="1" dirty="0" smtClean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hboissea\Pictures\Animals___Cats_curious_Cat_043848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599" y="3310136"/>
            <a:ext cx="3623733" cy="203835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334000" y="4114800"/>
            <a:ext cx="505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12227</TotalTime>
  <Words>122</Words>
  <Application>Microsoft Office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Aparajita</vt:lpstr>
      <vt:lpstr>Arial</vt:lpstr>
      <vt:lpstr>Bodoni MT Condensed</vt:lpstr>
      <vt:lpstr>Calibri</vt:lpstr>
      <vt:lpstr>Wingdings</vt:lpstr>
      <vt:lpstr>Office Theme</vt:lpstr>
      <vt:lpstr>COMMUNICATIONS AND SETTLEMENTS WORKING GROUP (CSWG) </vt:lpstr>
      <vt:lpstr>Settlement Highlights </vt:lpstr>
      <vt:lpstr>In Progress 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AND SETTLEMENTS WORKING GROUP (CSWG)</dc:title>
  <dc:creator>heatherjo</dc:creator>
  <cp:lastModifiedBy>Heather Boisseau</cp:lastModifiedBy>
  <cp:revision>284</cp:revision>
  <cp:lastPrinted>2015-04-06T15:20:49Z</cp:lastPrinted>
  <dcterms:created xsi:type="dcterms:W3CDTF">2015-03-22T16:17:53Z</dcterms:created>
  <dcterms:modified xsi:type="dcterms:W3CDTF">2016-01-12T19:21:10Z</dcterms:modified>
</cp:coreProperties>
</file>