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1"/>
  </p:notesMasterIdLst>
  <p:handoutMasterIdLst>
    <p:handoutMasterId r:id="rId12"/>
  </p:handoutMasterIdLst>
  <p:sldIdLst>
    <p:sldId id="258" r:id="rId5"/>
    <p:sldId id="282" r:id="rId6"/>
    <p:sldId id="283" r:id="rId7"/>
    <p:sldId id="284" r:id="rId8"/>
    <p:sldId id="285" r:id="rId9"/>
    <p:sldId id="273" r:id="rId10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378" y="-264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72980/Disclosure_Reports_draft_082615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January 13,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MISUG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–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Reports to be automated</a:t>
            </a:r>
          </a:p>
          <a:p>
            <a:pPr lvl="1"/>
            <a:r>
              <a:rPr lang="en-US" dirty="0" smtClean="0"/>
              <a:t>Continued efforts based on instructions from TAC to streamline Market Reports</a:t>
            </a:r>
          </a:p>
          <a:p>
            <a:pPr lvl="1"/>
            <a:r>
              <a:rPr lang="en-US" dirty="0" smtClean="0"/>
              <a:t>Eliminate unnecessary labor</a:t>
            </a:r>
          </a:p>
          <a:p>
            <a:pPr lvl="1"/>
            <a:r>
              <a:rPr lang="en-US" dirty="0" smtClean="0"/>
              <a:t>Identified </a:t>
            </a:r>
            <a:r>
              <a:rPr lang="en-US" dirty="0" smtClean="0"/>
              <a:t>reports to be automated in 2015</a:t>
            </a:r>
          </a:p>
          <a:p>
            <a:r>
              <a:rPr lang="en-US" dirty="0"/>
              <a:t>SCR </a:t>
            </a:r>
            <a:r>
              <a:rPr lang="en-US" dirty="0" smtClean="0"/>
              <a:t>775</a:t>
            </a:r>
          </a:p>
          <a:p>
            <a:pPr lvl="1"/>
            <a:r>
              <a:rPr lang="en-US" dirty="0" smtClean="0"/>
              <a:t>Worked with DSWG and ERCOT to deliver dashboards for indicative LMP data (Look-Ahead SCED)</a:t>
            </a:r>
            <a:endParaRPr lang="en-US" dirty="0"/>
          </a:p>
          <a:p>
            <a:r>
              <a:rPr lang="en-US" dirty="0"/>
              <a:t>NOGRR </a:t>
            </a:r>
            <a:r>
              <a:rPr lang="en-US" dirty="0" smtClean="0"/>
              <a:t>084</a:t>
            </a:r>
          </a:p>
          <a:p>
            <a:pPr lvl="1"/>
            <a:r>
              <a:rPr lang="en-US" dirty="0" smtClean="0"/>
              <a:t>Continuing effort to deliver data contained in the Daily Grid Operations Report (pre-Nodal)</a:t>
            </a:r>
          </a:p>
          <a:p>
            <a:r>
              <a:rPr lang="en-US" dirty="0"/>
              <a:t>Disclosure Data User Guide</a:t>
            </a:r>
          </a:p>
          <a:p>
            <a:pPr lvl="1"/>
            <a:r>
              <a:rPr lang="en-US" dirty="0"/>
              <a:t>Worked with ERCOT to develop a user guide for the 60-day and 48-hr Disclosure Data</a:t>
            </a:r>
          </a:p>
          <a:p>
            <a:pPr lvl="1"/>
            <a:r>
              <a:rPr lang="en-US" dirty="0"/>
              <a:t>Draft is available for review:</a:t>
            </a:r>
          </a:p>
          <a:p>
            <a:pPr lvl="2"/>
            <a:r>
              <a:rPr lang="en-US" dirty="0">
                <a:hlinkClick r:id="rId2"/>
              </a:rPr>
              <a:t>http://www.ercot.com/content/wcm/key_documents_lists/72980/Disclosure_Reports_draft_082615.xlsx</a:t>
            </a:r>
            <a:endParaRPr lang="en-US" dirty="0"/>
          </a:p>
          <a:p>
            <a:pPr lvl="2"/>
            <a:r>
              <a:rPr lang="en-US" dirty="0"/>
              <a:t>Report names and numbers</a:t>
            </a:r>
          </a:p>
          <a:p>
            <a:pPr lvl="2"/>
            <a:r>
              <a:rPr lang="en-US" dirty="0"/>
              <a:t>Files contained in reports</a:t>
            </a:r>
          </a:p>
          <a:p>
            <a:pPr lvl="2"/>
            <a:r>
              <a:rPr lang="en-US" dirty="0"/>
              <a:t>Column definitions</a:t>
            </a:r>
          </a:p>
          <a:p>
            <a:pPr lvl="2"/>
            <a:r>
              <a:rPr lang="en-US" dirty="0"/>
              <a:t>Brief description of data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7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– 2015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EWS Modification Workshops</a:t>
            </a:r>
          </a:p>
          <a:p>
            <a:pPr lvl="1"/>
            <a:r>
              <a:rPr lang="en-US" dirty="0" smtClean="0"/>
              <a:t>Workshop </a:t>
            </a:r>
            <a:r>
              <a:rPr lang="en-US" dirty="0"/>
              <a:t>II (2015)</a:t>
            </a:r>
          </a:p>
          <a:p>
            <a:pPr lvl="2"/>
            <a:r>
              <a:rPr lang="en-US" dirty="0"/>
              <a:t>Reviewed proposed solutions and demos</a:t>
            </a:r>
          </a:p>
          <a:p>
            <a:pPr lvl="1"/>
            <a:r>
              <a:rPr lang="en-US" dirty="0"/>
              <a:t>Workshop III  (2015)</a:t>
            </a:r>
          </a:p>
          <a:p>
            <a:pPr lvl="2"/>
            <a:r>
              <a:rPr lang="en-US" dirty="0"/>
              <a:t>Reviewed survey results</a:t>
            </a:r>
          </a:p>
          <a:p>
            <a:pPr lvl="2"/>
            <a:r>
              <a:rPr lang="en-US" dirty="0"/>
              <a:t>Discussed high interest solutions</a:t>
            </a:r>
          </a:p>
          <a:p>
            <a:pPr lvl="3"/>
            <a:r>
              <a:rPr lang="en-US" dirty="0"/>
              <a:t>Subscriptions service</a:t>
            </a:r>
          </a:p>
          <a:p>
            <a:pPr lvl="3"/>
            <a:r>
              <a:rPr lang="en-US" dirty="0"/>
              <a:t>Notifications of report availability</a:t>
            </a:r>
          </a:p>
          <a:p>
            <a:pPr lvl="3"/>
            <a:r>
              <a:rPr lang="en-US" dirty="0"/>
              <a:t>Improved API</a:t>
            </a:r>
          </a:p>
          <a:p>
            <a:pPr lvl="2"/>
            <a:r>
              <a:rPr lang="en-US" dirty="0"/>
              <a:t>Demo of web-sockets</a:t>
            </a:r>
            <a:endParaRPr lang="en-US" b="1" dirty="0"/>
          </a:p>
          <a:p>
            <a:pPr lvl="1"/>
            <a:r>
              <a:rPr lang="en-US" dirty="0"/>
              <a:t>Next </a:t>
            </a:r>
            <a:r>
              <a:rPr lang="en-US" dirty="0" smtClean="0"/>
              <a:t>steps</a:t>
            </a:r>
            <a:endParaRPr lang="en-US" dirty="0"/>
          </a:p>
          <a:p>
            <a:pPr lvl="2"/>
            <a:r>
              <a:rPr lang="en-US" dirty="0"/>
              <a:t>Identify process to make EWS Modification a “real” project</a:t>
            </a:r>
          </a:p>
          <a:p>
            <a:pPr lvl="2"/>
            <a:r>
              <a:rPr lang="en-US" dirty="0"/>
              <a:t>Socialize with Market </a:t>
            </a:r>
            <a:r>
              <a:rPr lang="en-US" dirty="0" smtClean="0"/>
              <a:t>Participants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0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– 2015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Items List</a:t>
            </a:r>
          </a:p>
          <a:p>
            <a:pPr lvl="1"/>
            <a:r>
              <a:rPr lang="en-US" dirty="0" smtClean="0"/>
              <a:t>Reassessed items left parked on the old Open Items List</a:t>
            </a:r>
          </a:p>
          <a:p>
            <a:pPr lvl="1"/>
            <a:r>
              <a:rPr lang="en-US" dirty="0" smtClean="0"/>
              <a:t>Items to be brought forward by Active Power</a:t>
            </a:r>
          </a:p>
          <a:p>
            <a:pPr lvl="2"/>
            <a:r>
              <a:rPr lang="en-US" dirty="0" smtClean="0"/>
              <a:t>List of Marginal Units</a:t>
            </a:r>
          </a:p>
          <a:p>
            <a:pPr lvl="2"/>
            <a:r>
              <a:rPr lang="en-US" dirty="0" smtClean="0"/>
              <a:t>Historical data from AS Capacity Monitor</a:t>
            </a:r>
          </a:p>
          <a:p>
            <a:pPr lvl="2"/>
            <a:r>
              <a:rPr lang="en-US" dirty="0" smtClean="0"/>
              <a:t>Historical DC Tie schedules</a:t>
            </a:r>
          </a:p>
          <a:p>
            <a:pPr lvl="1"/>
            <a:r>
              <a:rPr lang="en-US" dirty="0"/>
              <a:t>Zero-Null in 60-day SCED GRD data</a:t>
            </a:r>
          </a:p>
          <a:p>
            <a:pPr lvl="2"/>
            <a:r>
              <a:rPr lang="en-US" dirty="0"/>
              <a:t>Requested change to this report to more accurately represent nulls in the Energy Offer Curve Data </a:t>
            </a:r>
            <a:endParaRPr lang="en-US" dirty="0" smtClean="0"/>
          </a:p>
          <a:p>
            <a:pPr lvl="1"/>
            <a:r>
              <a:rPr lang="en-US" dirty="0" smtClean="0"/>
              <a:t>Load Forecast Distribution Factors report </a:t>
            </a:r>
            <a:r>
              <a:rPr lang="en-US" dirty="0"/>
              <a:t>publishing frequency</a:t>
            </a:r>
            <a:endParaRPr lang="en-US" dirty="0" smtClean="0"/>
          </a:p>
          <a:p>
            <a:pPr lvl="2"/>
            <a:r>
              <a:rPr lang="en-US" dirty="0" smtClean="0"/>
              <a:t>Provided input to reduce the unnecessary publishing of 1MM+ lines of data every hour</a:t>
            </a:r>
          </a:p>
          <a:p>
            <a:pPr lvl="1"/>
            <a:r>
              <a:rPr lang="en-US" dirty="0" smtClean="0"/>
              <a:t>PRDE report publishing frequency</a:t>
            </a:r>
          </a:p>
          <a:p>
            <a:pPr lvl="2"/>
            <a:r>
              <a:rPr lang="en-US" dirty="0" smtClean="0"/>
              <a:t>Provided input in support of no change to the publication schedule for the PRDE reports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2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– 2015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MISUG </a:t>
            </a:r>
            <a:r>
              <a:rPr lang="en-US" dirty="0"/>
              <a:t>name </a:t>
            </a:r>
            <a:r>
              <a:rPr lang="en-US" dirty="0" smtClean="0"/>
              <a:t>change</a:t>
            </a:r>
          </a:p>
          <a:p>
            <a:pPr lvl="1"/>
            <a:r>
              <a:rPr lang="en-US" dirty="0" smtClean="0"/>
              <a:t>Requested that MIS User Group be reformed as Market Data Working Group (MDWG)</a:t>
            </a:r>
          </a:p>
          <a:p>
            <a:pPr lvl="1"/>
            <a:r>
              <a:rPr lang="en-US" sz="2100" dirty="0"/>
              <a:t>Proposed scope</a:t>
            </a:r>
          </a:p>
          <a:p>
            <a:pPr lvl="2"/>
            <a:r>
              <a:rPr lang="en-US" sz="1900" dirty="0"/>
              <a:t>The Market Data Working Group (MDWG) reporting to Commercial Operating Subcommittee (COPS) provides a forum for discussion, input and comment on issues related to ERCOT market data, including data output, data access, data accuracy, and data classification.</a:t>
            </a:r>
          </a:p>
          <a:p>
            <a:pPr lvl="1"/>
            <a:r>
              <a:rPr lang="en-US" altLang="en-US" sz="2100" dirty="0"/>
              <a:t>Scope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Output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Access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Accuracy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Classification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100" dirty="0"/>
              <a:t>Audience: </a:t>
            </a:r>
            <a:r>
              <a:rPr lang="en-US" altLang="en-US" sz="2100" dirty="0"/>
              <a:t>All Market Participants who would access ERCOT market </a:t>
            </a:r>
            <a:r>
              <a:rPr lang="en-US" altLang="en-US" sz="2100" dirty="0" smtClean="0"/>
              <a:t>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1/12/2016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63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2016 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2016 Proposed schedule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Tuesdays</a:t>
            </a:r>
          </a:p>
          <a:p>
            <a:pPr lvl="1"/>
            <a:r>
              <a:rPr lang="en-US" dirty="0" smtClean="0"/>
              <a:t>Nov/Dec meeting: Monday, 12/12/2016</a:t>
            </a:r>
          </a:p>
          <a:p>
            <a:r>
              <a:rPr lang="en-US" dirty="0" smtClean="0"/>
              <a:t>9:30 AM – Noon</a:t>
            </a:r>
          </a:p>
          <a:p>
            <a:r>
              <a:rPr lang="en-US" dirty="0" smtClean="0"/>
              <a:t>Quarterly On-Site</a:t>
            </a:r>
          </a:p>
          <a:p>
            <a:pPr lvl="1"/>
            <a:r>
              <a:rPr lang="en-US" dirty="0" smtClean="0"/>
              <a:t>Jan, Apr, Jul, Oct and Dec</a:t>
            </a:r>
          </a:p>
          <a:p>
            <a:r>
              <a:rPr lang="en-US" dirty="0" smtClean="0"/>
              <a:t>WebEx Only</a:t>
            </a:r>
          </a:p>
          <a:p>
            <a:pPr lvl="1"/>
            <a:r>
              <a:rPr lang="en-US" dirty="0" smtClean="0"/>
              <a:t>Feb, Mar, May, Jun, Aug, Sept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E0AB946-8795-420C-AED1-0465333D42BF}" type="datetime1">
              <a:rPr lang="en-US" smtClean="0"/>
              <a:t>1/12/2016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9869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06FDB-A00F-4E50-B10F-7F91EE97870B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c34af464-7aa1-4edd-9be4-83dffc1cb926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14342</TotalTime>
  <Words>419</Words>
  <Application>Microsoft Office PowerPoint</Application>
  <PresentationFormat>On-screen Show (4:3)</PresentationFormat>
  <Paragraphs>72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Custom Design</vt:lpstr>
      <vt:lpstr>MISUG Update to COPS</vt:lpstr>
      <vt:lpstr>Accomplishments – 2015</vt:lpstr>
      <vt:lpstr>Accomplishments – 2015 (con’t)</vt:lpstr>
      <vt:lpstr>Accomplishments – 2015 (con’t)</vt:lpstr>
      <vt:lpstr>Accomplishments – 2015 (con’t)</vt:lpstr>
      <vt:lpstr>Proposed 2016 Meeting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876</cp:revision>
  <cp:lastPrinted>2015-04-13T14:50:48Z</cp:lastPrinted>
  <dcterms:created xsi:type="dcterms:W3CDTF">2005-04-21T14:28:35Z</dcterms:created>
  <dcterms:modified xsi:type="dcterms:W3CDTF">2016-01-12T18:19:02Z</dcterms:modified>
</cp:coreProperties>
</file>