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notesSlides/notesSlide7.xml" ContentType="application/vnd.openxmlformats-officedocument.presentationml.notesSlide+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2.xml" ContentType="application/vnd.openxmlformats-officedocument.presentationml.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13.xml" ContentType="application/vnd.openxmlformats-officedocument.presentationml.comments+xml"/>
  <Override PartName="/ppt/notesSlides/notesSlide8.xml" ContentType="application/vnd.openxmlformats-officedocument.presentationml.notesSlide+xml"/>
  <Override PartName="/ppt/comments/comment14.xml" ContentType="application/vnd.openxmlformats-officedocument.presentationml.comments+xml"/>
  <Override PartName="/ppt/notesSlides/notesSlide9.xml" ContentType="application/vnd.openxmlformats-officedocument.presentationml.notesSlide+xml"/>
  <Override PartName="/ppt/comments/comment15.xml" ContentType="application/vnd.openxmlformats-officedocument.presentationml.comments+xml"/>
  <Override PartName="/ppt/comments/comment1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26"/>
  </p:notesMasterIdLst>
  <p:sldIdLst>
    <p:sldId id="258" r:id="rId3"/>
    <p:sldId id="278" r:id="rId4"/>
    <p:sldId id="303" r:id="rId5"/>
    <p:sldId id="291" r:id="rId6"/>
    <p:sldId id="293" r:id="rId7"/>
    <p:sldId id="294" r:id="rId8"/>
    <p:sldId id="295" r:id="rId9"/>
    <p:sldId id="292" r:id="rId10"/>
    <p:sldId id="283" r:id="rId11"/>
    <p:sldId id="304" r:id="rId12"/>
    <p:sldId id="279" r:id="rId13"/>
    <p:sldId id="284" r:id="rId14"/>
    <p:sldId id="285" r:id="rId15"/>
    <p:sldId id="286" r:id="rId16"/>
    <p:sldId id="287" r:id="rId17"/>
    <p:sldId id="297" r:id="rId18"/>
    <p:sldId id="298" r:id="rId19"/>
    <p:sldId id="299" r:id="rId20"/>
    <p:sldId id="300" r:id="rId21"/>
    <p:sldId id="301" r:id="rId22"/>
    <p:sldId id="306" r:id="rId23"/>
    <p:sldId id="302" r:id="rId24"/>
    <p:sldId id="305"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ttlewell, Bill" initials="WJK" lastIdx="4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A7EBB"/>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98" autoAdjust="0"/>
    <p:restoredTop sz="93225" autoAdjust="0"/>
  </p:normalViewPr>
  <p:slideViewPr>
    <p:cSldViewPr>
      <p:cViewPr>
        <p:scale>
          <a:sx n="95" d="100"/>
          <a:sy n="95" d="100"/>
        </p:scale>
        <p:origin x="864" y="720"/>
      </p:cViewPr>
      <p:guideLst>
        <p:guide orient="horz" pos="2160"/>
        <p:guide pos="2880"/>
      </p:guideLst>
    </p:cSldViewPr>
  </p:slideViewPr>
  <p:notesTextViewPr>
    <p:cViewPr>
      <p:scale>
        <a:sx n="1" d="1"/>
        <a:sy n="1" d="1"/>
      </p:scale>
      <p:origin x="0" y="0"/>
    </p:cViewPr>
  </p:notesTextViewPr>
  <p:sorterViewPr>
    <p:cViewPr>
      <p:scale>
        <a:sx n="190" d="100"/>
        <a:sy n="190" d="100"/>
      </p:scale>
      <p:origin x="0" y="-107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Profile Usage </a:t>
            </a:r>
            <a:r>
              <a:rPr lang="en-US" dirty="0" smtClean="0"/>
              <a:t>vs. Actual </a:t>
            </a:r>
            <a:r>
              <a:rPr lang="en-US" dirty="0" smtClean="0"/>
              <a:t>Usage</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0"/>
    </c:view3D>
    <c:floor>
      <c:thickness val="0"/>
      <c:spPr>
        <a:noFill/>
        <a:ln w="9525" cap="flat" cmpd="sng" algn="ctr">
          <a:solidFill>
            <a:schemeClr val="tx1">
              <a:lumMod val="15000"/>
              <a:lumOff val="85000"/>
            </a:schemeClr>
          </a:solidFill>
          <a:round/>
        </a:ln>
        <a:effectLst/>
        <a:sp3d contourW="9525">
          <a:contourClr>
            <a:schemeClr val="tx1">
              <a:lumMod val="15000"/>
              <a:lumOff val="85000"/>
            </a:schemeClr>
          </a:contourClr>
        </a:sp3d>
      </c:spPr>
    </c:floor>
    <c:sideWall>
      <c:thickness val="0"/>
      <c:spPr>
        <a:noFill/>
        <a:ln>
          <a:noFill/>
        </a:ln>
        <a:effectLst/>
        <a:sp3d/>
      </c:spPr>
    </c:sideWall>
    <c:backWall>
      <c:thickness val="0"/>
      <c:spPr>
        <a:noFill/>
        <a:ln>
          <a:noFill/>
        </a:ln>
        <a:effectLst/>
        <a:sp3d/>
      </c:spPr>
    </c:backWall>
    <c:plotArea>
      <c:layout/>
      <c:area3DChart>
        <c:grouping val="standard"/>
        <c:varyColors val="0"/>
        <c:ser>
          <c:idx val="0"/>
          <c:order val="0"/>
          <c:tx>
            <c:strRef>
              <c:f>Sheet1!$B$1</c:f>
              <c:strCache>
                <c:ptCount val="1"/>
                <c:pt idx="0">
                  <c:v>RESLODG_NCENT</c:v>
                </c:pt>
              </c:strCache>
            </c:strRef>
          </c:tx>
          <c:spPr>
            <a:solidFill>
              <a:schemeClr val="accent1"/>
            </a:solidFill>
            <a:ln>
              <a:noFill/>
            </a:ln>
            <a:effectLst/>
            <a:sp3d/>
          </c:spPr>
          <c:cat>
            <c:numRef>
              <c:f>Sheet1!$A$2:$A$25</c:f>
              <c:numCache>
                <c:formatCode>0</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Sheet1!$B$2:$B$25</c:f>
              <c:numCache>
                <c:formatCode>General</c:formatCode>
                <c:ptCount val="24"/>
                <c:pt idx="0">
                  <c:v>0.193</c:v>
                </c:pt>
                <c:pt idx="1">
                  <c:v>0.17699999999999999</c:v>
                </c:pt>
                <c:pt idx="2">
                  <c:v>0.16900000000000001</c:v>
                </c:pt>
                <c:pt idx="3">
                  <c:v>0.17299999999999999</c:v>
                </c:pt>
                <c:pt idx="4">
                  <c:v>0.183</c:v>
                </c:pt>
                <c:pt idx="5">
                  <c:v>0.20799999999999999</c:v>
                </c:pt>
                <c:pt idx="6">
                  <c:v>0.29299999999999998</c:v>
                </c:pt>
                <c:pt idx="7">
                  <c:v>0.27700000000000002</c:v>
                </c:pt>
                <c:pt idx="8">
                  <c:v>0.25</c:v>
                </c:pt>
                <c:pt idx="9">
                  <c:v>0.245</c:v>
                </c:pt>
                <c:pt idx="10">
                  <c:v>0.246</c:v>
                </c:pt>
                <c:pt idx="11">
                  <c:v>0.23300000000000001</c:v>
                </c:pt>
                <c:pt idx="12">
                  <c:v>0.224</c:v>
                </c:pt>
                <c:pt idx="13">
                  <c:v>0.219</c:v>
                </c:pt>
                <c:pt idx="14">
                  <c:v>0.219</c:v>
                </c:pt>
                <c:pt idx="15">
                  <c:v>0.221</c:v>
                </c:pt>
                <c:pt idx="16">
                  <c:v>0.24299999999999999</c:v>
                </c:pt>
                <c:pt idx="17">
                  <c:v>0.309</c:v>
                </c:pt>
                <c:pt idx="18">
                  <c:v>0.378</c:v>
                </c:pt>
                <c:pt idx="19">
                  <c:v>0.38200000000000001</c:v>
                </c:pt>
                <c:pt idx="20">
                  <c:v>0.38100000000000001</c:v>
                </c:pt>
                <c:pt idx="21">
                  <c:v>0.35099999999999998</c:v>
                </c:pt>
                <c:pt idx="22">
                  <c:v>0.28799999999999998</c:v>
                </c:pt>
                <c:pt idx="23">
                  <c:v>0.24199999999999999</c:v>
                </c:pt>
              </c:numCache>
            </c:numRef>
          </c:val>
        </c:ser>
        <c:ser>
          <c:idx val="1"/>
          <c:order val="1"/>
          <c:tx>
            <c:strRef>
              <c:f>Sheet1!$C$1</c:f>
              <c:strCache>
                <c:ptCount val="1"/>
                <c:pt idx="0">
                  <c:v>Actual Customer Usage</c:v>
                </c:pt>
              </c:strCache>
            </c:strRef>
          </c:tx>
          <c:spPr>
            <a:solidFill>
              <a:schemeClr val="accent2"/>
            </a:solidFill>
            <a:ln>
              <a:noFill/>
            </a:ln>
            <a:effectLst/>
            <a:sp3d/>
          </c:spPr>
          <c:cat>
            <c:numRef>
              <c:f>Sheet1!$A$2:$A$25</c:f>
              <c:numCache>
                <c:formatCode>0</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Sheet1!$C$2:$C$25</c:f>
              <c:numCache>
                <c:formatCode>General</c:formatCode>
                <c:ptCount val="24"/>
                <c:pt idx="0">
                  <c:v>0.2</c:v>
                </c:pt>
                <c:pt idx="1">
                  <c:v>0.185</c:v>
                </c:pt>
                <c:pt idx="2">
                  <c:v>0.17199999999999999</c:v>
                </c:pt>
                <c:pt idx="3">
                  <c:v>0.17299999999999999</c:v>
                </c:pt>
                <c:pt idx="4">
                  <c:v>0.183</c:v>
                </c:pt>
                <c:pt idx="5">
                  <c:v>0.20799999999999999</c:v>
                </c:pt>
                <c:pt idx="6">
                  <c:v>0.26</c:v>
                </c:pt>
                <c:pt idx="7">
                  <c:v>0.24299999999999999</c:v>
                </c:pt>
                <c:pt idx="8">
                  <c:v>0.25</c:v>
                </c:pt>
                <c:pt idx="9">
                  <c:v>0.245</c:v>
                </c:pt>
                <c:pt idx="10">
                  <c:v>0.246</c:v>
                </c:pt>
                <c:pt idx="11">
                  <c:v>0.23300000000000001</c:v>
                </c:pt>
                <c:pt idx="12">
                  <c:v>0.24299999999999999</c:v>
                </c:pt>
                <c:pt idx="13">
                  <c:v>0.26500000000000001</c:v>
                </c:pt>
                <c:pt idx="14">
                  <c:v>0.28100000000000003</c:v>
                </c:pt>
                <c:pt idx="15">
                  <c:v>0.32</c:v>
                </c:pt>
                <c:pt idx="16">
                  <c:v>0.34</c:v>
                </c:pt>
                <c:pt idx="17">
                  <c:v>0.34499999999999997</c:v>
                </c:pt>
                <c:pt idx="18">
                  <c:v>0.35</c:v>
                </c:pt>
                <c:pt idx="19">
                  <c:v>0.35</c:v>
                </c:pt>
                <c:pt idx="20">
                  <c:v>0.34499999999999997</c:v>
                </c:pt>
                <c:pt idx="21">
                  <c:v>0.34</c:v>
                </c:pt>
                <c:pt idx="22">
                  <c:v>0.32</c:v>
                </c:pt>
                <c:pt idx="23">
                  <c:v>0.28100000000000003</c:v>
                </c:pt>
              </c:numCache>
            </c:numRef>
          </c:val>
        </c:ser>
        <c:dLbls>
          <c:showLegendKey val="0"/>
          <c:showVal val="0"/>
          <c:showCatName val="0"/>
          <c:showSerName val="0"/>
          <c:showPercent val="0"/>
          <c:showBubbleSize val="0"/>
        </c:dLbls>
        <c:axId val="560427136"/>
        <c:axId val="560427528"/>
        <c:axId val="367164528"/>
      </c:area3DChart>
      <c:catAx>
        <c:axId val="560427136"/>
        <c:scaling>
          <c:orientation val="minMax"/>
        </c:scaling>
        <c:delete val="0"/>
        <c:axPos val="b"/>
        <c:numFmt formatCode="0" sourceLinked="1"/>
        <c:majorTickMark val="out"/>
        <c:minorTickMark val="in"/>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0427528"/>
        <c:crosses val="autoZero"/>
        <c:auto val="1"/>
        <c:lblAlgn val="ctr"/>
        <c:lblOffset val="100"/>
        <c:noMultiLvlLbl val="0"/>
      </c:catAx>
      <c:valAx>
        <c:axId val="560427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0427136"/>
        <c:crosses val="autoZero"/>
        <c:crossBetween val="between"/>
      </c:valAx>
      <c:serAx>
        <c:axId val="367164528"/>
        <c:scaling>
          <c:orientation val="minMax"/>
        </c:scaling>
        <c:delete val="1"/>
        <c:axPos val="b"/>
        <c:majorTickMark val="out"/>
        <c:minorTickMark val="none"/>
        <c:tickLblPos val="nextTo"/>
        <c:crossAx val="560427528"/>
        <c:crosses val="autoZero"/>
      </c:ser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Actual usage</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0"/>
    </c:view3D>
    <c:floor>
      <c:thickness val="0"/>
      <c:spPr>
        <a:noFill/>
        <a:ln w="9525" cap="flat" cmpd="sng" algn="ctr">
          <a:solidFill>
            <a:schemeClr val="tx1">
              <a:lumMod val="15000"/>
              <a:lumOff val="85000"/>
            </a:schemeClr>
          </a:solidFill>
          <a:round/>
        </a:ln>
        <a:effectLst/>
        <a:sp3d contourW="9525">
          <a:contourClr>
            <a:schemeClr val="tx1">
              <a:lumMod val="15000"/>
              <a:lumOff val="85000"/>
            </a:schemeClr>
          </a:contourClr>
        </a:sp3d>
      </c:spPr>
    </c:floor>
    <c:sideWall>
      <c:thickness val="0"/>
      <c:spPr>
        <a:noFill/>
        <a:ln>
          <a:noFill/>
        </a:ln>
        <a:effectLst/>
        <a:sp3d/>
      </c:spPr>
    </c:sideWall>
    <c:backWall>
      <c:thickness val="0"/>
      <c:spPr>
        <a:noFill/>
        <a:ln>
          <a:noFill/>
        </a:ln>
        <a:effectLst/>
        <a:sp3d/>
      </c:spPr>
    </c:backWall>
    <c:plotArea>
      <c:layout/>
      <c:area3DChart>
        <c:grouping val="standard"/>
        <c:varyColors val="0"/>
        <c:ser>
          <c:idx val="0"/>
          <c:order val="0"/>
          <c:tx>
            <c:strRef>
              <c:f>Sheet1!$B$1</c:f>
              <c:strCache>
                <c:ptCount val="1"/>
                <c:pt idx="0">
                  <c:v>Actual Customer Usage</c:v>
                </c:pt>
              </c:strCache>
            </c:strRef>
          </c:tx>
          <c:spPr>
            <a:solidFill>
              <a:schemeClr val="accent1"/>
            </a:solidFill>
            <a:ln>
              <a:noFill/>
            </a:ln>
            <a:effectLst/>
            <a:sp3d/>
          </c:spPr>
          <c:cat>
            <c:numRef>
              <c:f>Sheet1!$A$2:$A$25</c:f>
              <c:numCache>
                <c:formatCode>0</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Sheet1!$B$2:$B$25</c:f>
              <c:numCache>
                <c:formatCode>General</c:formatCode>
                <c:ptCount val="24"/>
                <c:pt idx="0">
                  <c:v>0.2</c:v>
                </c:pt>
                <c:pt idx="1">
                  <c:v>0.185</c:v>
                </c:pt>
                <c:pt idx="2">
                  <c:v>0.17199999999999999</c:v>
                </c:pt>
                <c:pt idx="3">
                  <c:v>0.17299999999999999</c:v>
                </c:pt>
                <c:pt idx="4">
                  <c:v>0.183</c:v>
                </c:pt>
                <c:pt idx="5">
                  <c:v>0.20799999999999999</c:v>
                </c:pt>
                <c:pt idx="6">
                  <c:v>0.26</c:v>
                </c:pt>
                <c:pt idx="7">
                  <c:v>0.24299999999999999</c:v>
                </c:pt>
                <c:pt idx="8">
                  <c:v>0.25</c:v>
                </c:pt>
                <c:pt idx="9">
                  <c:v>0.245</c:v>
                </c:pt>
                <c:pt idx="10">
                  <c:v>0.246</c:v>
                </c:pt>
                <c:pt idx="11">
                  <c:v>0.23300000000000001</c:v>
                </c:pt>
                <c:pt idx="12">
                  <c:v>0.24299999999999999</c:v>
                </c:pt>
                <c:pt idx="13">
                  <c:v>0.26500000000000001</c:v>
                </c:pt>
                <c:pt idx="14">
                  <c:v>0.28100000000000003</c:v>
                </c:pt>
                <c:pt idx="15">
                  <c:v>0.32</c:v>
                </c:pt>
                <c:pt idx="16">
                  <c:v>0.34</c:v>
                </c:pt>
                <c:pt idx="17">
                  <c:v>0.34499999999999997</c:v>
                </c:pt>
                <c:pt idx="18">
                  <c:v>0.35</c:v>
                </c:pt>
                <c:pt idx="19">
                  <c:v>0.35</c:v>
                </c:pt>
                <c:pt idx="20">
                  <c:v>0.34499999999999997</c:v>
                </c:pt>
                <c:pt idx="21">
                  <c:v>0.34</c:v>
                </c:pt>
                <c:pt idx="22">
                  <c:v>0.32</c:v>
                </c:pt>
                <c:pt idx="23">
                  <c:v>0.28100000000000003</c:v>
                </c:pt>
              </c:numCache>
            </c:numRef>
          </c:val>
        </c:ser>
        <c:dLbls>
          <c:showLegendKey val="0"/>
          <c:showVal val="0"/>
          <c:showCatName val="0"/>
          <c:showSerName val="0"/>
          <c:showPercent val="0"/>
          <c:showBubbleSize val="0"/>
        </c:dLbls>
        <c:axId val="560428312"/>
        <c:axId val="560428704"/>
        <c:axId val="499964272"/>
      </c:area3DChart>
      <c:catAx>
        <c:axId val="560428312"/>
        <c:scaling>
          <c:orientation val="minMax"/>
        </c:scaling>
        <c:delete val="0"/>
        <c:axPos val="b"/>
        <c:numFmt formatCode="0" sourceLinked="1"/>
        <c:majorTickMark val="out"/>
        <c:minorTickMark val="in"/>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0428704"/>
        <c:crosses val="autoZero"/>
        <c:auto val="1"/>
        <c:lblAlgn val="ctr"/>
        <c:lblOffset val="100"/>
        <c:noMultiLvlLbl val="0"/>
      </c:catAx>
      <c:valAx>
        <c:axId val="560428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0428312"/>
        <c:crosses val="autoZero"/>
        <c:crossBetween val="between"/>
      </c:valAx>
      <c:serAx>
        <c:axId val="499964272"/>
        <c:scaling>
          <c:orientation val="minMax"/>
        </c:scaling>
        <c:delete val="1"/>
        <c:axPos val="b"/>
        <c:majorTickMark val="out"/>
        <c:minorTickMark val="none"/>
        <c:tickLblPos val="nextTo"/>
        <c:crossAx val="560428704"/>
        <c:crosses val="autoZero"/>
      </c:ser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0" dt="2015-12-03T12:16:55.356" idx="17">
    <p:pos x="10" y="10"/>
    <p:text>Renamed as Advanced Metering</p:text>
    <p:extLst>
      <p:ext uri="{C676402C-5697-4E1C-873F-D02D1690AC5C}">
        <p15:threadingInfo xmlns:p15="http://schemas.microsoft.com/office/powerpoint/2012/main" timeZoneBias="36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0" dt="2015-12-03T12:15:43.968" idx="16">
    <p:pos x="10" y="10"/>
    <p:text>Add slide that distinguishes between Advanced Meter and Advanced Meter System.</p:text>
    <p:extLst>
      <p:ext uri="{C676402C-5697-4E1C-873F-D02D1690AC5C}">
        <p15:threadingInfo xmlns:p15="http://schemas.microsoft.com/office/powerpoint/2012/main" timeZoneBias="360"/>
      </p:ext>
    </p:extLst>
  </p:cm>
  <p:cm authorId="0" dt="2015-12-03T12:21:09.284" idx="18">
    <p:pos x="2441" y="832"/>
    <p:text>Hone to Advanced Meter here, since we are just talking about the meter.</p:text>
    <p:extLst>
      <p:ext uri="{C676402C-5697-4E1C-873F-D02D1690AC5C}">
        <p15:threadingInfo xmlns:p15="http://schemas.microsoft.com/office/powerpoint/2012/main" timeZoneBias="360"/>
      </p:ext>
    </p:extLst>
  </p:cm>
  <p:cm authorId="0" dt="2015-12-03T12:23:51.675" idx="21">
    <p:pos x="4460" y="2283"/>
    <p:text>Remote dis/recon if &lt;200A</p:text>
    <p:extLst mod="1">
      <p:ext uri="{C676402C-5697-4E1C-873F-D02D1690AC5C}">
        <p15:threadingInfo xmlns:p15="http://schemas.microsoft.com/office/powerpoint/2012/main" timeZoneBias="360"/>
      </p:ext>
    </p:extLst>
  </p:cm>
  <p:cm authorId="0" dt="2016-01-08T13:09:44.889" idx="41">
    <p:pos x="4460" y="2379"/>
    <p:text>Done</p:text>
    <p:extLst>
      <p:ext uri="{C676402C-5697-4E1C-873F-D02D1690AC5C}">
        <p15:threadingInfo xmlns:p15="http://schemas.microsoft.com/office/powerpoint/2012/main" timeZoneBias="360">
          <p15:parentCm authorId="0" idx="21"/>
        </p15:threadingInfo>
      </p:ext>
    </p:extLst>
  </p:cm>
  <p:cm authorId="0" dt="2016-01-08T12:35:58.583" idx="40">
    <p:pos x="5163" y="2514"/>
    <p:text>For our purposes here, is there really any difference between Automated and remote?</p:text>
    <p:extLst>
      <p:ext uri="{C676402C-5697-4E1C-873F-D02D1690AC5C}">
        <p15:threadingInfo xmlns:p15="http://schemas.microsoft.com/office/powerpoint/2012/main" timeZoneBias="36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0" dt="2015-12-03T12:29:56.996" idx="23">
    <p:pos x="10" y="10"/>
    <p:text>Add slide at end with "additional benefits" with reference to TDSP websites for more detail.  Sheri will send list.</p:text>
    <p:extLst>
      <p:ext uri="{C676402C-5697-4E1C-873F-D02D1690AC5C}">
        <p15:threadingInfo xmlns:p15="http://schemas.microsoft.com/office/powerpoint/2012/main" timeZoneBias="36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0" dt="2015-12-03T12:34:34.300" idx="26">
    <p:pos x="10" y="10"/>
    <p:text>Change profile name on chart to "Profile Usage"</p:text>
    <p:extLst>
      <p:ext uri="{C676402C-5697-4E1C-873F-D02D1690AC5C}">
        <p15:threadingInfo xmlns:p15="http://schemas.microsoft.com/office/powerpoint/2012/main" timeZoneBias="360"/>
      </p:ext>
    </p:extLst>
  </p:cm>
  <p:cm authorId="0" dt="2016-01-08T09:48:54.782" idx="31">
    <p:pos x="10" y="106"/>
    <p:text>Done</p:text>
    <p:extLst>
      <p:ext uri="{C676402C-5697-4E1C-873F-D02D1690AC5C}">
        <p15:threadingInfo xmlns:p15="http://schemas.microsoft.com/office/powerpoint/2012/main" timeZoneBias="360">
          <p15:parentCm authorId="0" idx="26"/>
        </p15:threadingInfo>
      </p:ext>
    </p:extLst>
  </p:cm>
  <p:cm authorId="0" dt="2016-01-08T13:15:07.601" idx="42">
    <p:pos x="106" y="106"/>
    <p:text>Recheck stats with Metering/Data Ag folks before we go to print</p:text>
    <p:extLst>
      <p:ext uri="{C676402C-5697-4E1C-873F-D02D1690AC5C}">
        <p15:threadingInfo xmlns:p15="http://schemas.microsoft.com/office/powerpoint/2012/main" timeZoneBias="36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0" dt="2015-12-03T12:40:57.227" idx="28">
    <p:pos x="10" y="10"/>
    <p:text>See changes in Transaction for AMSR and AMSM</p:text>
    <p:extLst>
      <p:ext uri="{C676402C-5697-4E1C-873F-D02D1690AC5C}">
        <p15:threadingInfo xmlns:p15="http://schemas.microsoft.com/office/powerpoint/2012/main" timeZoneBias="360"/>
      </p:ext>
    </p:extLst>
  </p:cm>
  <p:cm authorId="0" dt="2016-01-08T10:13:05.288" idx="35">
    <p:pos x="10" y="106"/>
    <p:text>Done</p:text>
    <p:extLst>
      <p:ext uri="{C676402C-5697-4E1C-873F-D02D1690AC5C}">
        <p15:threadingInfo xmlns:p15="http://schemas.microsoft.com/office/powerpoint/2012/main" timeZoneBias="360">
          <p15:parentCm authorId="0" idx="28"/>
        </p15:threadingInfo>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0" dt="2016-01-08T17:18:28.082" idx="47">
    <p:pos x="10" y="10"/>
    <p:text>I threw this together for discussion purposes.  Without getting too caught up in AMS Meter Data flow, it seems to me that the biggest change in the data flow is the introduction of SMT and the new visibilities it brings.</p:text>
    <p:extLst>
      <p:ext uri="{C676402C-5697-4E1C-873F-D02D1690AC5C}">
        <p15:threadingInfo xmlns:p15="http://schemas.microsoft.com/office/powerpoint/2012/main" timeZoneBias="36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0" dt="2015-12-03T12:42:06.682" idx="29">
    <p:pos x="1289" y="3301"/>
    <p:text>Reformulate as definite rather tha question</p:text>
    <p:extLst>
      <p:ext uri="{C676402C-5697-4E1C-873F-D02D1690AC5C}">
        <p15:threadingInfo xmlns:p15="http://schemas.microsoft.com/office/powerpoint/2012/main" timeZoneBias="360"/>
      </p:ext>
    </p:extLst>
  </p:cm>
  <p:cm authorId="0" dt="2016-01-08T09:57:19.467" idx="33">
    <p:pos x="1289" y="3397"/>
    <p:text>Something like this?</p:text>
    <p:extLst>
      <p:ext uri="{C676402C-5697-4E1C-873F-D02D1690AC5C}">
        <p15:threadingInfo xmlns:p15="http://schemas.microsoft.com/office/powerpoint/2012/main" timeZoneBias="360">
          <p15:parentCm authorId="0" idx="29"/>
        </p15:threadingInfo>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0" dt="2016-01-08T16:08:35.070" idx="46">
    <p:pos x="10" y="10"/>
    <p:text>Added per RMTTF and Sheri input</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5-12-03T11:28:51.576" idx="4">
    <p:pos x="10" y="10"/>
    <p:text>Will probably add more detail.  Revise this slide later</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15-12-03T11:34:33.469" idx="5">
    <p:pos x="10" y="10"/>
    <p:text>Revise heading throughout</p:text>
    <p:extLst>
      <p:ext uri="{C676402C-5697-4E1C-873F-D02D1690AC5C}">
        <p15:threadingInfo xmlns:p15="http://schemas.microsoft.com/office/powerpoint/2012/main" timeZoneBias="360"/>
      </p:ext>
    </p:extLst>
  </p:cm>
  <p:cm authorId="0" dt="2016-01-08T09:49:41.590" idx="32">
    <p:pos x="10" y="106"/>
    <p:text>Done</p:text>
    <p:extLst>
      <p:ext uri="{C676402C-5697-4E1C-873F-D02D1690AC5C}">
        <p15:threadingInfo xmlns:p15="http://schemas.microsoft.com/office/powerpoint/2012/main" timeZoneBias="360">
          <p15:parentCm authorId="0" idx="5"/>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15-12-03T11:41:11.045" idx="7">
    <p:pos x="10" y="10"/>
    <p:text>Address discretionary and TDU delivery charges in notes</p:text>
    <p:extLst>
      <p:ext uri="{C676402C-5697-4E1C-873F-D02D1690AC5C}">
        <p15:threadingInfo xmlns:p15="http://schemas.microsoft.com/office/powerpoint/2012/main" timeZoneBias="36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15-12-03T12:44:06.630" idx="30">
    <p:pos x="10" y="10"/>
    <p:text>May add some of the challenges as well.  Sheri will provide details.</p:text>
    <p:extLst>
      <p:ext uri="{C676402C-5697-4E1C-873F-D02D1690AC5C}">
        <p15:threadingInfo xmlns:p15="http://schemas.microsoft.com/office/powerpoint/2012/main" timeZoneBias="36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0" dt="2016-01-08T14:37:42.968" idx="44">
    <p:pos x="3674" y="829"/>
    <p:text>Swithed order of Advanced vs Old to match order of info on slide</p:text>
    <p:extLst>
      <p:ext uri="{C676402C-5697-4E1C-873F-D02D1690AC5C}">
        <p15:threadingInfo xmlns:p15="http://schemas.microsoft.com/office/powerpoint/2012/main" timeZoneBias="36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0" dt="2015-12-03T11:44:41.013" idx="8">
    <p:pos x="10" y="10"/>
    <p:text>Put Standard first.  Focus first on where we are and then on how we got here.</p:text>
    <p:extLst>
      <p:ext uri="{C676402C-5697-4E1C-873F-D02D1690AC5C}">
        <p15:threadingInfo xmlns:p15="http://schemas.microsoft.com/office/powerpoint/2012/main" timeZoneBias="360"/>
      </p:ext>
    </p:extLst>
  </p:cm>
  <p:cm authorId="0" dt="2016-01-08T12:06:13.866" idx="36">
    <p:pos x="10" y="106"/>
    <p:text>Done</p:text>
    <p:extLst>
      <p:ext uri="{C676402C-5697-4E1C-873F-D02D1690AC5C}">
        <p15:threadingInfo xmlns:p15="http://schemas.microsoft.com/office/powerpoint/2012/main" timeZoneBias="360">
          <p15:parentCm authorId="0" idx="8"/>
        </p15:threadingInfo>
      </p:ext>
    </p:extLst>
  </p:cm>
  <p:cm authorId="0" dt="2015-12-03T11:56:07.914" idx="9">
    <p:pos x="106" y="106"/>
    <p:text>Slide before this that addresses AMS vs non-AMS instead of Standard and non-Standard.</p:text>
    <p:extLst>
      <p:ext uri="{C676402C-5697-4E1C-873F-D02D1690AC5C}">
        <p15:threadingInfo xmlns:p15="http://schemas.microsoft.com/office/powerpoint/2012/main" timeZoneBias="360"/>
      </p:ext>
    </p:extLst>
  </p:cm>
  <p:cm authorId="0" dt="2015-12-03T12:01:46.896" idx="10">
    <p:pos x="106" y="202"/>
    <p:text>Keep this slide but lead up to it with other slides</p:text>
    <p:extLst>
      <p:ext uri="{C676402C-5697-4E1C-873F-D02D1690AC5C}">
        <p15:threadingInfo xmlns:p15="http://schemas.microsoft.com/office/powerpoint/2012/main" timeZoneBias="360">
          <p15:parentCm authorId="0" idx="9"/>
        </p15:threadingInfo>
      </p:ext>
    </p:extLst>
  </p:cm>
  <p:cm authorId="0" dt="2016-01-08T12:06:24.837" idx="37">
    <p:pos x="106" y="298"/>
    <p:text>Done</p:text>
    <p:extLst>
      <p:ext uri="{C676402C-5697-4E1C-873F-D02D1690AC5C}">
        <p15:threadingInfo xmlns:p15="http://schemas.microsoft.com/office/powerpoint/2012/main" timeZoneBias="360">
          <p15:parentCm authorId="0" idx="9"/>
        </p15:threadingInfo>
      </p:ext>
    </p:extLst>
  </p:cm>
  <p:cm authorId="0" dt="2015-12-03T12:01:58.232" idx="11">
    <p:pos x="202" y="202"/>
    <p:text>Make distinction between AMSM and AMSR.  (Anything over 200A is an AMSM.  Not necessarily polyphase.)</p:text>
    <p:extLst>
      <p:ext uri="{C676402C-5697-4E1C-873F-D02D1690AC5C}">
        <p15:threadingInfo xmlns:p15="http://schemas.microsoft.com/office/powerpoint/2012/main" timeZoneBias="360"/>
      </p:ext>
    </p:extLst>
  </p:cm>
  <p:cm authorId="0" dt="2016-01-08T12:06:27.721" idx="38">
    <p:pos x="202" y="298"/>
    <p:text>Done</p:text>
    <p:extLst>
      <p:ext uri="{C676402C-5697-4E1C-873F-D02D1690AC5C}">
        <p15:threadingInfo xmlns:p15="http://schemas.microsoft.com/office/powerpoint/2012/main" timeZoneBias="360">
          <p15:parentCm authorId="0" idx="11"/>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0" dt="2015-12-03T12:05:27.571" idx="12">
    <p:pos x="10" y="10"/>
    <p:text>Require manual field activity.</p:text>
    <p:extLst>
      <p:ext uri="{C676402C-5697-4E1C-873F-D02D1690AC5C}">
        <p15:threadingInfo xmlns:p15="http://schemas.microsoft.com/office/powerpoint/2012/main" timeZoneBias="360"/>
      </p:ext>
    </p:extLst>
  </p:cm>
  <p:cm authorId="0" dt="2015-12-03T12:06:09.425" idx="13">
    <p:pos x="10" y="106"/>
    <p:text>Large customers (&gt; 7ookW)</p:text>
    <p:extLst>
      <p:ext uri="{C676402C-5697-4E1C-873F-D02D1690AC5C}">
        <p15:threadingInfo xmlns:p15="http://schemas.microsoft.com/office/powerpoint/2012/main" timeZoneBias="360">
          <p15:parentCm authorId="0" idx="12"/>
        </p15:threadingInfo>
      </p:ext>
    </p:extLst>
  </p:cm>
  <p:cm authorId="0" dt="2016-01-08T14:42:53.066" idx="45">
    <p:pos x="10" y="202"/>
    <p:text>Done</p:text>
    <p:extLst>
      <p:ext uri="{C676402C-5697-4E1C-873F-D02D1690AC5C}">
        <p15:threadingInfo xmlns:p15="http://schemas.microsoft.com/office/powerpoint/2012/main" timeZoneBias="360">
          <p15:parentCm authorId="0" idx="12"/>
        </p15:threadingInfo>
      </p:ext>
    </p:extLst>
  </p:cm>
  <p:cm authorId="0" dt="2015-12-03T12:06:18.026" idx="14">
    <p:pos x="106" y="106"/>
    <p:text>Reported monthly over 867 transactions</p:text>
    <p:extLst>
      <p:ext uri="{C676402C-5697-4E1C-873F-D02D1690AC5C}">
        <p15:threadingInfo xmlns:p15="http://schemas.microsoft.com/office/powerpoint/2012/main" timeZoneBias="360"/>
      </p:ext>
    </p:extLst>
  </p:cm>
  <p:cm authorId="0" dt="2016-01-08T10:07:35.322" idx="34">
    <p:pos x="106" y="202"/>
    <p:text>Done</p:text>
    <p:extLst>
      <p:ext uri="{C676402C-5697-4E1C-873F-D02D1690AC5C}">
        <p15:threadingInfo xmlns:p15="http://schemas.microsoft.com/office/powerpoint/2012/main" timeZoneBias="360">
          <p15:parentCm authorId="0" idx="14"/>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0" dt="2015-12-03T12:12:22.844" idx="15">
    <p:pos x="10" y="10"/>
    <p:text>Require manual field activities (read, connect, disconnect)</p:text>
    <p:extLst>
      <p:ext uri="{C676402C-5697-4E1C-873F-D02D1690AC5C}">
        <p15:threadingInfo xmlns:p15="http://schemas.microsoft.com/office/powerpoint/2012/main" timeZoneBias="360"/>
      </p:ext>
    </p:extLst>
  </p:cm>
  <p:cm authorId="0" dt="2016-01-08T12:28:55.205" idx="39">
    <p:pos x="10" y="106"/>
    <p:text>Done</p:text>
    <p:extLst>
      <p:ext uri="{C676402C-5697-4E1C-873F-D02D1690AC5C}">
        <p15:threadingInfo xmlns:p15="http://schemas.microsoft.com/office/powerpoint/2012/main" timeZoneBias="360">
          <p15:parentCm authorId="0" idx="15"/>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BF244-7AC3-4ED3-A5EB-FEF1F51A09C2}" type="datetimeFigureOut">
              <a:rPr lang="en-US" smtClean="0"/>
              <a:t>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74302-E6B5-4119-BA33-B359B7505500}" type="slidenum">
              <a:rPr lang="en-US" smtClean="0"/>
              <a:t>‹#›</a:t>
            </a:fld>
            <a:endParaRPr lang="en-US"/>
          </a:p>
        </p:txBody>
      </p:sp>
    </p:spTree>
    <p:extLst>
      <p:ext uri="{BB962C8B-B14F-4D97-AF65-F5344CB8AC3E}">
        <p14:creationId xmlns:p14="http://schemas.microsoft.com/office/powerpoint/2010/main" val="344472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p:txBody>
          <a:bodyPr/>
          <a:lstStyle/>
          <a:p>
            <a:pPr>
              <a:defRPr/>
            </a:pPr>
            <a:fld id="{8CF0E7A6-BCC0-49B9-8154-ED7293676CF8}" type="slidenum">
              <a:rPr lang="en-US" smtClean="0">
                <a:solidFill>
                  <a:prstClr val="black"/>
                </a:solidFill>
              </a:rPr>
              <a:pPr>
                <a:defRPr/>
              </a:pPr>
              <a:t>1</a:t>
            </a:fld>
            <a:endParaRPr lang="en-US" dirty="0" smtClean="0">
              <a:solidFill>
                <a:prstClr val="black"/>
              </a:solidFill>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87314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3</a:t>
            </a:fld>
            <a:endParaRPr lang="en-US"/>
          </a:p>
        </p:txBody>
      </p:sp>
    </p:spTree>
    <p:extLst>
      <p:ext uri="{BB962C8B-B14F-4D97-AF65-F5344CB8AC3E}">
        <p14:creationId xmlns:p14="http://schemas.microsoft.com/office/powerpoint/2010/main" val="3769012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saw</a:t>
            </a:r>
            <a:r>
              <a:rPr lang="en-US" baseline="0" dirty="0" smtClean="0"/>
              <a:t> this picture earlier in the course. </a:t>
            </a:r>
            <a:r>
              <a:rPr lang="en-US" b="1" baseline="0" dirty="0" smtClean="0"/>
              <a:t>&lt;Click for animation&gt;</a:t>
            </a:r>
            <a:r>
              <a:rPr lang="en-US" baseline="0" dirty="0" smtClean="0"/>
              <a:t> Load meter data is collected and sent to ERCOT by TDSPs.  Ultimately, ERCOT must roll all meter data up to the QSE level in order to settle the Wholesale Markets.  ERCOT adjusts the metered load data to incorporate Losses and UFE and calculates each QSE’s Adjusted Metered Load.  </a:t>
            </a:r>
            <a:r>
              <a:rPr lang="en-US" b="1" baseline="0" dirty="0" smtClean="0"/>
              <a:t>&lt;Click for animation&gt;</a:t>
            </a:r>
            <a:r>
              <a:rPr lang="en-US" baseline="0" dirty="0" smtClean="0"/>
              <a:t> Since ERCOT settles the Wholesale Markets on a fifteen minute interval, the QSEs’ Adjusted Metered Load must be calculated for each fifteen minute interval.</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97436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24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83724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41209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so everyone is clear, when we speak of a meter, we are speaking of a device that measures electrical usage over some period of time.  The time component of this definition is important, because it will help us distinguish between the various meters that are utilized in ERCOT.</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t>9</a:t>
            </a:fld>
            <a:endParaRPr lang="en-US"/>
          </a:p>
        </p:txBody>
      </p:sp>
    </p:spTree>
    <p:extLst>
      <p:ext uri="{BB962C8B-B14F-4D97-AF65-F5344CB8AC3E}">
        <p14:creationId xmlns:p14="http://schemas.microsoft.com/office/powerpoint/2010/main" val="3558456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saw</a:t>
            </a:r>
            <a:r>
              <a:rPr lang="en-US" baseline="0" dirty="0" smtClean="0"/>
              <a:t> this picture earlier in the course. </a:t>
            </a:r>
            <a:r>
              <a:rPr lang="en-US" b="1" baseline="0" dirty="0" smtClean="0"/>
              <a:t>&lt;Click for animation&gt;</a:t>
            </a:r>
            <a:r>
              <a:rPr lang="en-US" baseline="0" dirty="0" smtClean="0"/>
              <a:t> Load meter data is collected and sent to ERCOT by TDSPs.  Ultimately, ERCOT must roll all meter data up to the QSE level in order to settle the Wholesale Markets.  ERCOT adjusts the metered load data to incorporate Losses and UFE and calculates each QSE’s Adjusted Metered Load.  </a:t>
            </a:r>
            <a:r>
              <a:rPr lang="en-US" b="1" baseline="0" dirty="0" smtClean="0"/>
              <a:t>&lt;Click for animation&gt;</a:t>
            </a:r>
            <a:r>
              <a:rPr lang="en-US" baseline="0" dirty="0" smtClean="0"/>
              <a:t> Since ERCOT settles the Wholesale Markets on a fifteen minute interval, the QSEs’ Adjusted Metered Load must be calculated for each fifteen minute interval.</a:t>
            </a:r>
            <a:endParaRPr lang="en-US" dirty="0"/>
          </a:p>
        </p:txBody>
      </p:sp>
      <p:sp>
        <p:nvSpPr>
          <p:cNvPr id="4" name="Slide Number Placeholder 3"/>
          <p:cNvSpPr>
            <a:spLocks noGrp="1"/>
          </p:cNvSpPr>
          <p:nvPr>
            <p:ph type="sldNum" sz="quarter" idx="10"/>
          </p:nvPr>
        </p:nvSpPr>
        <p:spPr/>
        <p:txBody>
          <a:bodyPr/>
          <a:lstStyle/>
          <a:p>
            <a:fld id="{EAE74302-E6B5-4119-BA33-B359B7505500}"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424831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Smart </a:t>
            </a:r>
            <a:r>
              <a:rPr lang="en-US" dirty="0" smtClean="0"/>
              <a:t>Meter technology </a:t>
            </a:r>
            <a:r>
              <a:rPr lang="en-US" dirty="0" smtClean="0"/>
              <a:t>also offers </a:t>
            </a:r>
            <a:r>
              <a:rPr lang="en-US" dirty="0" smtClean="0"/>
              <a:t>the promise of new Retail products?  </a:t>
            </a:r>
            <a:r>
              <a:rPr lang="en-US" dirty="0" smtClean="0"/>
              <a:t>The greater </a:t>
            </a:r>
            <a:r>
              <a:rPr lang="en-US" baseline="0" dirty="0" smtClean="0"/>
              <a:t>timeliness of meter data </a:t>
            </a:r>
            <a:r>
              <a:rPr lang="en-US" baseline="0" dirty="0" smtClean="0"/>
              <a:t>allows </a:t>
            </a:r>
            <a:r>
              <a:rPr lang="en-US" baseline="0" dirty="0" smtClean="0"/>
              <a:t>for better prepay products, where a customer pays in advance to use a certain amount of electricity over a certain period of </a:t>
            </a:r>
            <a:r>
              <a:rPr lang="en-US" baseline="0" dirty="0" smtClean="0"/>
              <a:t>time.  The greater </a:t>
            </a:r>
            <a:r>
              <a:rPr lang="en-US" baseline="0" dirty="0" smtClean="0"/>
              <a:t>precision and interval measure of meter data </a:t>
            </a:r>
            <a:r>
              <a:rPr lang="en-US" baseline="0" dirty="0" smtClean="0"/>
              <a:t>allows </a:t>
            </a:r>
            <a:r>
              <a:rPr lang="en-US" baseline="0" dirty="0" smtClean="0"/>
              <a:t>for </a:t>
            </a:r>
            <a:r>
              <a:rPr lang="en-US" baseline="0" dirty="0" smtClean="0"/>
              <a:t>further enhancement of  </a:t>
            </a:r>
            <a:r>
              <a:rPr lang="en-US" baseline="0" dirty="0" smtClean="0"/>
              <a:t>demand response </a:t>
            </a:r>
            <a:r>
              <a:rPr lang="en-US" baseline="0" dirty="0" smtClean="0"/>
              <a:t>products. Having </a:t>
            </a:r>
            <a:r>
              <a:rPr lang="en-US" baseline="0" dirty="0" smtClean="0"/>
              <a:t>interval data for most customers </a:t>
            </a:r>
            <a:r>
              <a:rPr lang="en-US" baseline="0" dirty="0" smtClean="0"/>
              <a:t>allows </a:t>
            </a:r>
            <a:r>
              <a:rPr lang="en-US" baseline="0" dirty="0" smtClean="0"/>
              <a:t>REPs to offer the long-sought time-of-use </a:t>
            </a:r>
            <a:r>
              <a:rPr lang="en-US" baseline="0" dirty="0" smtClean="0"/>
              <a:t>pricing.</a:t>
            </a:r>
            <a:endParaRPr lang="en-US" baseline="0" dirty="0" smtClean="0"/>
          </a:p>
          <a:p>
            <a:endParaRPr lang="en-US" baseline="0" dirty="0" smtClean="0"/>
          </a:p>
          <a:p>
            <a:r>
              <a:rPr lang="en-US" b="1" i="1" baseline="0" dirty="0" smtClean="0"/>
              <a:t>&lt;Click for animation&gt; </a:t>
            </a:r>
            <a:r>
              <a:rPr lang="en-US" b="1" i="1" baseline="0" dirty="0" smtClean="0"/>
              <a:t>These products are available now, in some form.  </a:t>
            </a:r>
            <a:r>
              <a:rPr lang="en-US" b="0" i="0" baseline="0" dirty="0" smtClean="0"/>
              <a:t>But there is probably more to come.  Convenience and economic incentives should spur demand for these types of products, </a:t>
            </a:r>
            <a:r>
              <a:rPr lang="en-US" b="0" i="0" baseline="0" dirty="0" err="1" smtClean="0"/>
              <a:t>inproving</a:t>
            </a:r>
            <a:r>
              <a:rPr lang="en-US" b="0" i="0" baseline="0" dirty="0" smtClean="0"/>
              <a:t> the current offerings, and bringing new offerings to market!</a:t>
            </a:r>
            <a:endParaRPr lang="en-US" b="1" i="1" dirty="0" smtClean="0"/>
          </a:p>
        </p:txBody>
      </p:sp>
      <p:sp>
        <p:nvSpPr>
          <p:cNvPr id="4" name="Slide Number Placeholder 3"/>
          <p:cNvSpPr>
            <a:spLocks noGrp="1"/>
          </p:cNvSpPr>
          <p:nvPr>
            <p:ph type="sldNum" sz="quarter" idx="10"/>
          </p:nvPr>
        </p:nvSpPr>
        <p:spPr/>
        <p:txBody>
          <a:bodyPr/>
          <a:lstStyle/>
          <a:p>
            <a:fld id="{EAE74302-E6B5-4119-BA33-B359B7505500}" type="slidenum">
              <a:rPr lang="en-US" smtClean="0"/>
              <a:t>22</a:t>
            </a:fld>
            <a:endParaRPr lang="en-US"/>
          </a:p>
        </p:txBody>
      </p:sp>
    </p:spTree>
    <p:extLst>
      <p:ext uri="{BB962C8B-B14F-4D97-AF65-F5344CB8AC3E}">
        <p14:creationId xmlns:p14="http://schemas.microsoft.com/office/powerpoint/2010/main" val="4241705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2pPr marL="285750" indent="-285750">
              <a:buFont typeface="Wingdings" panose="05000000000000000000"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060372161"/>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cenario 3">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198797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cenario 4">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108325" cy="1414462"/>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6543235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enario 5">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 y="1160770"/>
            <a:ext cx="3108703" cy="1414155"/>
          </a:xfrm>
          <a:prstGeom prst="rect">
            <a:avLst/>
          </a:prstGeom>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44995639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enario 6">
    <p:spTree>
      <p:nvGrpSpPr>
        <p:cNvPr id="1" name=""/>
        <p:cNvGrpSpPr/>
        <p:nvPr/>
      </p:nvGrpSpPr>
      <p:grpSpPr>
        <a:xfrm>
          <a:off x="0" y="0"/>
          <a:ext cx="0" cy="0"/>
          <a:chOff x="0" y="0"/>
          <a:chExt cx="0" cy="0"/>
        </a:xfrm>
      </p:grpSpPr>
      <p:pic>
        <p:nvPicPr>
          <p:cNvPr id="3" name="Picture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50" y="1160770"/>
            <a:ext cx="3108703" cy="1414155"/>
          </a:xfrm>
          <a:prstGeom prst="rect">
            <a:avLst/>
          </a:prstGeom>
          <a:noFill/>
          <a:ln>
            <a:noFill/>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7054500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enario 7">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9050" y="1160770"/>
            <a:ext cx="3108703" cy="1414155"/>
          </a:xfrm>
          <a:prstGeom prst="rect">
            <a:avLst/>
          </a:prstGeom>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5"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59642325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Example">
    <p:spTree>
      <p:nvGrpSpPr>
        <p:cNvPr id="1" name=""/>
        <p:cNvGrpSpPr/>
        <p:nvPr/>
      </p:nvGrpSpPr>
      <p:grpSpPr>
        <a:xfrm>
          <a:off x="0" y="0"/>
          <a:ext cx="0" cy="0"/>
          <a:chOff x="0" y="0"/>
          <a:chExt cx="0" cy="0"/>
        </a:xfrm>
      </p:grpSpPr>
      <p:pic>
        <p:nvPicPr>
          <p:cNvPr id="5" name="Picture 7" descr="Scenario"/>
          <p:cNvPicPr>
            <a:picLocks noChangeAspect="1" noChangeArrowheads="1"/>
          </p:cNvPicPr>
          <p:nvPr/>
        </p:nvPicPr>
        <p:blipFill>
          <a:blip r:embed="rId2" cstate="print"/>
          <a:srcRect/>
          <a:stretch>
            <a:fillRect/>
          </a:stretch>
        </p:blipFill>
        <p:spPr bwMode="auto">
          <a:xfrm>
            <a:off x="19050" y="1166813"/>
            <a:ext cx="3082925" cy="1401762"/>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6"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125752593"/>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276350"/>
            <a:ext cx="4246563"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65663" y="1276350"/>
            <a:ext cx="4248150" cy="4743450"/>
          </a:xfrm>
        </p:spPr>
        <p:txBody>
          <a:bodyPr/>
          <a:lstStyle/>
          <a:p>
            <a:pPr lvl="0"/>
            <a:r>
              <a:rPr lang="en-US" noProof="0" smtClean="0"/>
              <a:t>Click icon to add chart</a:t>
            </a:r>
            <a:endParaRPr lang="en-US" noProof="0" dirty="0"/>
          </a:p>
        </p:txBody>
      </p:sp>
      <p:sp>
        <p:nvSpPr>
          <p:cNvPr id="5" name="Slide Number Placeholder 3"/>
          <p:cNvSpPr>
            <a:spLocks noGrp="1"/>
          </p:cNvSpPr>
          <p:nvPr>
            <p:ph type="sldNum" sz="quarter" idx="10"/>
          </p:nvPr>
        </p:nvSpPr>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9674826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66700" y="1276350"/>
            <a:ext cx="8647113" cy="4743450"/>
          </a:xfrm>
        </p:spPr>
        <p:txBody>
          <a:bodyPr/>
          <a:lstStyle/>
          <a:p>
            <a:pPr lvl="0"/>
            <a:r>
              <a:rPr lang="en-US" noProof="0" smtClean="0"/>
              <a:t>Click icon to add table</a:t>
            </a:r>
            <a:endParaRPr lang="en-US" noProof="0"/>
          </a:p>
        </p:txBody>
      </p:sp>
      <p:sp>
        <p:nvSpPr>
          <p:cNvPr id="4" name="Slide Number Placeholder 3"/>
          <p:cNvSpPr>
            <a:spLocks noGrp="1"/>
          </p:cNvSpPr>
          <p:nvPr>
            <p:ph type="sldNum" sz="quarter" idx="10"/>
          </p:nvPr>
        </p:nvSpPr>
        <p:spPr/>
        <p:txBody>
          <a:bodyPr/>
          <a:lstStyle>
            <a:lvl1pPr>
              <a:defRPr/>
            </a:lvl1pPr>
          </a:lstStyle>
          <a:p>
            <a:fld id="{FF7F3899-B190-482E-AE55-E6984E7DA3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66700" y="1276350"/>
            <a:ext cx="8647113" cy="4743450"/>
          </a:xfrm>
        </p:spPr>
        <p:txBody>
          <a:bodyPr/>
          <a:lstStyle/>
          <a:p>
            <a:pPr lvl="0"/>
            <a:r>
              <a:rPr lang="en-US" noProof="0" smtClean="0"/>
              <a:t>Click icon to add chart</a:t>
            </a:r>
            <a:endParaRPr lang="en-US" noProof="0"/>
          </a:p>
        </p:txBody>
      </p:sp>
      <p:sp>
        <p:nvSpPr>
          <p:cNvPr id="4" name="Slide Number Placeholder 3"/>
          <p:cNvSpPr>
            <a:spLocks noGrp="1"/>
          </p:cNvSpPr>
          <p:nvPr>
            <p:ph type="sldNum" sz="quarter" idx="10"/>
          </p:nvPr>
        </p:nvSpPr>
        <p:spPr/>
        <p:txBody>
          <a:bodyPr/>
          <a:lstStyle>
            <a:lvl1pPr>
              <a:defRPr/>
            </a:lvl1pPr>
          </a:lstStyle>
          <a:p>
            <a:fld id="{FF7F3899-B190-482E-AE55-E6984E7DA36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 y="323850"/>
            <a:ext cx="8647113" cy="5524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66700" y="1276350"/>
            <a:ext cx="4246563" cy="4743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5663" y="1276350"/>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5663" y="3724275"/>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7500938" y="6573838"/>
            <a:ext cx="1511300" cy="284162"/>
          </a:xfr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72287040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3"/>
          <p:cNvSpPr>
            <a:spLocks noGrp="1"/>
          </p:cNvSpPr>
          <p:nvPr>
            <p:ph type="sldNum" sz="quarter" idx="12"/>
          </p:nvPr>
        </p:nvSpPr>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259578023"/>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6700" y="323850"/>
            <a:ext cx="8647113" cy="5524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66700" y="1276350"/>
            <a:ext cx="4246563"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5663" y="1276350"/>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66700" y="3724275"/>
            <a:ext cx="4246563"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5663" y="3724275"/>
            <a:ext cx="4248150" cy="2295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3"/>
          <p:cNvSpPr>
            <a:spLocks noGrp="1"/>
          </p:cNvSpPr>
          <p:nvPr>
            <p:ph type="sldNum" sz="quarter" idx="10"/>
          </p:nvPr>
        </p:nvSpPr>
        <p:spPr>
          <a:xfrm>
            <a:off x="7500938" y="6573838"/>
            <a:ext cx="1511300" cy="284162"/>
          </a:xfrm>
        </p:spPr>
        <p:txBody>
          <a:bodyPr/>
          <a:lstStyle>
            <a:lvl1pPr>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213199898"/>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D5C577E-090B-467D-9456-7199AB543D1A}" type="datetimeFigureOut">
              <a:rPr lang="en-US" smtClean="0"/>
              <a:t>1/6/2016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F7F3899-B190-482E-AE55-E6984E7DA36B}" type="slidenum">
              <a:rPr lang="en-US" smtClean="0"/>
              <a:t>‹#›</a:t>
            </a:fld>
            <a:endParaRPr lang="en-US"/>
          </a:p>
        </p:txBody>
      </p:sp>
    </p:spTree>
    <p:extLst>
      <p:ext uri="{BB962C8B-B14F-4D97-AF65-F5344CB8AC3E}">
        <p14:creationId xmlns:p14="http://schemas.microsoft.com/office/powerpoint/2010/main" val="173807263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53028841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17" descr="Cover_final_Blank"/>
          <p:cNvPicPr>
            <a:picLocks noChangeAspect="1" noChangeArrowheads="1"/>
          </p:cNvPicPr>
          <p:nvPr userDrawn="1"/>
        </p:nvPicPr>
        <p:blipFill>
          <a:blip r:embed="rId2" cstate="print"/>
          <a:srcRect/>
          <a:stretch>
            <a:fillRect/>
          </a:stretch>
        </p:blipFill>
        <p:spPr bwMode="auto">
          <a:xfrm>
            <a:off x="4763" y="-4763"/>
            <a:ext cx="9134475" cy="6867526"/>
          </a:xfrm>
          <a:prstGeom prst="rect">
            <a:avLst/>
          </a:prstGeom>
          <a:noFill/>
          <a:ln w="9525">
            <a:noFill/>
            <a:miter lim="800000"/>
            <a:headEnd/>
            <a:tailEnd/>
          </a:ln>
        </p:spPr>
      </p:pic>
      <p:pic>
        <p:nvPicPr>
          <p:cNvPr id="6" name="Picture 3" descr="F:\ercotlogo\ERCOT Logo\ERCOT logo_white.png"/>
          <p:cNvPicPr>
            <a:picLocks noChangeAspect="1" noChangeArrowheads="1"/>
          </p:cNvPicPr>
          <p:nvPr userDrawn="1"/>
        </p:nvPicPr>
        <p:blipFill>
          <a:blip r:embed="rId3" cstate="print"/>
          <a:srcRect/>
          <a:stretch>
            <a:fillRect/>
          </a:stretch>
        </p:blipFill>
        <p:spPr bwMode="auto">
          <a:xfrm>
            <a:off x="3856038" y="6086475"/>
            <a:ext cx="1330325" cy="504825"/>
          </a:xfrm>
          <a:prstGeom prst="rect">
            <a:avLst/>
          </a:prstGeom>
          <a:noFill/>
          <a:ln w="9525">
            <a:noFill/>
            <a:miter lim="800000"/>
            <a:headEnd/>
            <a:tailEnd/>
          </a:ln>
        </p:spPr>
      </p:pic>
      <p:sp>
        <p:nvSpPr>
          <p:cNvPr id="2" name="Title 1"/>
          <p:cNvSpPr>
            <a:spLocks noGrp="1"/>
          </p:cNvSpPr>
          <p:nvPr>
            <p:ph type="title"/>
          </p:nvPr>
        </p:nvSpPr>
        <p:spPr>
          <a:xfrm>
            <a:off x="596900" y="496960"/>
            <a:ext cx="7950200" cy="1143000"/>
          </a:xfrm>
        </p:spPr>
        <p:txBody>
          <a:bodyPr/>
          <a:lstStyle/>
          <a:p>
            <a:r>
              <a:rPr lang="en-US" smtClean="0"/>
              <a:t>Click to edit Master title style</a:t>
            </a:r>
            <a:endParaRPr lang="en-US" dirty="0"/>
          </a:p>
        </p:txBody>
      </p:sp>
      <p:sp>
        <p:nvSpPr>
          <p:cNvPr id="4" name="Rectangle 19"/>
          <p:cNvSpPr>
            <a:spLocks noGrp="1" noChangeArrowheads="1"/>
          </p:cNvSpPr>
          <p:nvPr>
            <p:ph type="subTitle" idx="1"/>
          </p:nvPr>
        </p:nvSpPr>
        <p:spPr>
          <a:xfrm>
            <a:off x="1358900" y="1943100"/>
            <a:ext cx="6400800" cy="660952"/>
          </a:xfrm>
          <a:prstGeom prst="rect">
            <a:avLst/>
          </a:prstGeom>
          <a:noFill/>
        </p:spPr>
        <p:txBody>
          <a:bodyPr/>
          <a:lstStyle>
            <a:lvl1pPr>
              <a:defRPr>
                <a:latin typeface="+mj-lt"/>
              </a:defRPr>
            </a:lvl1pPr>
          </a:lstStyle>
          <a:p>
            <a:endParaRPr lang="en-US" dirty="0" smtClean="0"/>
          </a:p>
        </p:txBody>
      </p:sp>
    </p:spTree>
    <p:extLst>
      <p:ext uri="{BB962C8B-B14F-4D97-AF65-F5344CB8AC3E}">
        <p14:creationId xmlns:p14="http://schemas.microsoft.com/office/powerpoint/2010/main" val="2062008033"/>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65113" y="1279525"/>
            <a:ext cx="8686800" cy="4756150"/>
          </a:xfrm>
          <a:prstGeom prst="rect">
            <a:avLst/>
          </a:prstGeom>
        </p:spPr>
        <p:txBody>
          <a:bodyPr>
            <a:noAutofit/>
          </a:bodyPr>
          <a:lstStyle>
            <a:lvl1pPr>
              <a:spcAft>
                <a:spcPts val="600"/>
              </a:spcAft>
              <a:defRPr/>
            </a:lvl1pPr>
            <a:lvl2pPr>
              <a:spcAft>
                <a:spcPts val="1200"/>
              </a:spcAf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40947683"/>
      </p:ext>
    </p:extLst>
  </p:cSld>
  <p:clrMapOvr>
    <a:masterClrMapping/>
  </p:clrMapOvr>
  <p:transition/>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eft Anything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3"/>
          </p:nvPr>
        </p:nvSpPr>
        <p:spPr>
          <a:xfrm>
            <a:off x="4645025" y="127806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26494"/>
            <a:ext cx="4041775" cy="4093306"/>
          </a:xfrm>
        </p:spPr>
        <p:txBody>
          <a:bodyPr/>
          <a:lstStyle>
            <a:lvl1pPr>
              <a:defRPr sz="2400"/>
            </a:lvl1pPr>
            <a:lvl2pPr marL="285750" indent="-285750">
              <a:buFont typeface="Wingdings" panose="05000000000000000000" pitchFamily="2" charset="2"/>
              <a:buChar cha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3"/>
          <p:cNvSpPr>
            <a:spLocks noGrp="1"/>
          </p:cNvSpPr>
          <p:nvPr>
            <p:ph type="sldNum" sz="quarter" idx="12"/>
          </p:nvPr>
        </p:nvSpPr>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
        <p:nvSpPr>
          <p:cNvPr id="8" name="Text Placeholder 2"/>
          <p:cNvSpPr>
            <a:spLocks noGrp="1"/>
          </p:cNvSpPr>
          <p:nvPr>
            <p:ph type="body" sz="half" idx="1"/>
          </p:nvPr>
        </p:nvSpPr>
        <p:spPr>
          <a:xfrm>
            <a:off x="266700" y="1276350"/>
            <a:ext cx="4246563" cy="4743450"/>
          </a:xfrm>
        </p:spPr>
        <p:txBody>
          <a:bodyPr/>
          <a:lstStyle>
            <a:lvl2pPr marL="285750" indent="-285750">
              <a:buFont typeface="Wingdings" panose="05000000000000000000"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6858562"/>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ower Left with Graphic Wr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p:txBody>
          <a:bodyPr/>
          <a:lstStyle>
            <a:lvl1pPr>
              <a:defRPr/>
            </a:lvl1pPr>
          </a:lstStyle>
          <a:p>
            <a:fld id="{FF7F3899-B190-482E-AE55-E6984E7DA36B}" type="slidenum">
              <a:rPr lang="en-US" smtClean="0"/>
              <a:t>‹#›</a:t>
            </a:fld>
            <a:endParaRPr lang="en-US"/>
          </a:p>
        </p:txBody>
      </p:sp>
      <p:sp>
        <p:nvSpPr>
          <p:cNvPr id="8" name="Text Placeholder 7"/>
          <p:cNvSpPr>
            <a:spLocks noGrp="1"/>
          </p:cNvSpPr>
          <p:nvPr>
            <p:ph type="body" sz="quarter" idx="12"/>
          </p:nvPr>
        </p:nvSpPr>
        <p:spPr>
          <a:xfrm>
            <a:off x="265113" y="3248980"/>
            <a:ext cx="4535487" cy="3116896"/>
          </a:xfrm>
        </p:spPr>
        <p:txBody>
          <a:bodyPr/>
          <a:lstStyle>
            <a:lvl2pPr marL="285750" indent="-285750">
              <a:buFont typeface="Wingdings" panose="05000000000000000000"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16"/>
          <p:cNvSpPr>
            <a:spLocks noGrp="1"/>
          </p:cNvSpPr>
          <p:nvPr>
            <p:ph type="body" sz="quarter" idx="14"/>
          </p:nvPr>
        </p:nvSpPr>
        <p:spPr>
          <a:xfrm>
            <a:off x="265113" y="1282148"/>
            <a:ext cx="8686800" cy="533400"/>
          </a:xfrm>
        </p:spPr>
        <p:txBody>
          <a:bodyPr/>
          <a:lstStyle/>
          <a:p>
            <a:pPr lvl="0"/>
            <a:r>
              <a:rPr lang="en-US" dirty="0" smtClean="0"/>
              <a:t>Click to edit Master text styles</a:t>
            </a:r>
          </a:p>
        </p:txBody>
      </p:sp>
    </p:spTree>
    <p:extLst>
      <p:ext uri="{BB962C8B-B14F-4D97-AF65-F5344CB8AC3E}">
        <p14:creationId xmlns:p14="http://schemas.microsoft.com/office/powerpoint/2010/main" val="2698896413"/>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3"/>
          <p:cNvSpPr>
            <a:spLocks noGrp="1"/>
          </p:cNvSpPr>
          <p:nvPr>
            <p:ph type="sldNum" sz="quarter" idx="12"/>
          </p:nvPr>
        </p:nvSpPr>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135793528"/>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231744238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Example Layout">
    <p:spTree>
      <p:nvGrpSpPr>
        <p:cNvPr id="1" name=""/>
        <p:cNvGrpSpPr/>
        <p:nvPr/>
      </p:nvGrpSpPr>
      <p:grpSpPr>
        <a:xfrm>
          <a:off x="0" y="0"/>
          <a:ext cx="0" cy="0"/>
          <a:chOff x="0" y="0"/>
          <a:chExt cx="0" cy="0"/>
        </a:xfrm>
      </p:grpSpPr>
      <p:pic>
        <p:nvPicPr>
          <p:cNvPr id="5" name="Picture 29" descr="example icon_blu.png"/>
          <p:cNvPicPr>
            <a:picLocks noChangeAspect="1"/>
          </p:cNvPicPr>
          <p:nvPr/>
        </p:nvPicPr>
        <p:blipFill>
          <a:blip r:embed="rId2" cstate="print"/>
          <a:srcRect/>
          <a:stretch>
            <a:fillRect/>
          </a:stretch>
        </p:blipFill>
        <p:spPr bwMode="auto">
          <a:xfrm>
            <a:off x="239713" y="954088"/>
            <a:ext cx="2613025" cy="11763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2743200" y="1276350"/>
            <a:ext cx="6035040" cy="4754880"/>
          </a:xfrm>
        </p:spPr>
        <p:txBody>
          <a:bodyPr/>
          <a:lstStyle>
            <a:lvl1pPr>
              <a:buNone/>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10"/>
          </p:nvPr>
        </p:nvSpPr>
        <p:spPr/>
        <p:txBody>
          <a:bodyPr/>
          <a:lstStyle>
            <a:lvl1pPr algn="r">
              <a:defRPr sz="160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972243478"/>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cenario 1">
    <p:spTree>
      <p:nvGrpSpPr>
        <p:cNvPr id="1" name=""/>
        <p:cNvGrpSpPr/>
        <p:nvPr/>
      </p:nvGrpSpPr>
      <p:grpSpPr>
        <a:xfrm>
          <a:off x="0" y="0"/>
          <a:ext cx="0" cy="0"/>
          <a:chOff x="0" y="0"/>
          <a:chExt cx="0" cy="0"/>
        </a:xfrm>
      </p:grpSpPr>
      <p:sp>
        <p:nvSpPr>
          <p:cNvPr id="5" name="Rectangle 4"/>
          <p:cNvSpPr>
            <a:spLocks noChangeArrowheads="1"/>
          </p:cNvSpPr>
          <p:nvPr/>
        </p:nvSpPr>
        <p:spPr bwMode="auto">
          <a:xfrm>
            <a:off x="2971800" y="1279525"/>
            <a:ext cx="5942013" cy="5005388"/>
          </a:xfrm>
          <a:prstGeom prst="rect">
            <a:avLst/>
          </a:prstGeom>
          <a:noFill/>
          <a:ln w="9525">
            <a:noFill/>
            <a:miter lim="800000"/>
            <a:headEnd/>
            <a:tailEnd/>
          </a:ln>
        </p:spPr>
        <p:txBody>
          <a:bodyPr/>
          <a:lstStyle/>
          <a:p>
            <a:pPr marL="342900" lvl="1" indent="-228600">
              <a:spcBef>
                <a:spcPct val="20000"/>
              </a:spcBef>
              <a:buFontTx/>
              <a:buChar char="•"/>
              <a:defRPr/>
            </a:pPr>
            <a:endParaRPr lang="en-US" sz="2400" dirty="0">
              <a:solidFill>
                <a:prstClr val="black"/>
              </a:solidFill>
            </a:endParaRPr>
          </a:p>
        </p:txBody>
      </p:sp>
      <p:pic>
        <p:nvPicPr>
          <p:cNvPr id="6" name="Picture 57"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7"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13362758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cenario 2">
    <p:spTree>
      <p:nvGrpSpPr>
        <p:cNvPr id="1" name=""/>
        <p:cNvGrpSpPr/>
        <p:nvPr/>
      </p:nvGrpSpPr>
      <p:grpSpPr>
        <a:xfrm>
          <a:off x="0" y="0"/>
          <a:ext cx="0" cy="0"/>
          <a:chOff x="0" y="0"/>
          <a:chExt cx="0" cy="0"/>
        </a:xfrm>
      </p:grpSpPr>
      <p:pic>
        <p:nvPicPr>
          <p:cNvPr id="5" name="Picture 10" descr="Scenario"/>
          <p:cNvPicPr>
            <a:picLocks noChangeAspect="1" noChangeArrowheads="1"/>
          </p:cNvPicPr>
          <p:nvPr/>
        </p:nvPicPr>
        <p:blipFill>
          <a:blip r:embed="rId2" cstate="print"/>
          <a:srcRect/>
          <a:stretch>
            <a:fillRect/>
          </a:stretch>
        </p:blipFill>
        <p:spPr bwMode="auto">
          <a:xfrm>
            <a:off x="6350" y="1160463"/>
            <a:ext cx="3098800" cy="1409700"/>
          </a:xfrm>
          <a:prstGeom prst="rect">
            <a:avLst/>
          </a:prstGeom>
          <a:noFill/>
          <a:ln w="9525">
            <a:noFill/>
            <a:miter lim="800000"/>
            <a:headEnd/>
            <a:tailEnd/>
          </a:ln>
        </p:spPr>
      </p:pic>
      <p:sp>
        <p:nvSpPr>
          <p:cNvPr id="4" name="Title 1"/>
          <p:cNvSpPr>
            <a:spLocks noGrp="1"/>
          </p:cNvSpPr>
          <p:nvPr>
            <p:ph type="title"/>
          </p:nvPr>
        </p:nvSpPr>
        <p:spPr>
          <a:xfrm>
            <a:off x="266700" y="323850"/>
            <a:ext cx="8647113" cy="552450"/>
          </a:xfrm>
        </p:spPr>
        <p:txBody>
          <a:bodyPr/>
          <a:lstStyle/>
          <a:p>
            <a:r>
              <a:rPr lang="en-US" smtClean="0"/>
              <a:t>Click to edit Master title style</a:t>
            </a:r>
            <a:endParaRPr lang="en-US" dirty="0"/>
          </a:p>
        </p:txBody>
      </p:sp>
      <p:sp>
        <p:nvSpPr>
          <p:cNvPr id="6" name="Text Placeholder 6"/>
          <p:cNvSpPr>
            <a:spLocks noGrp="1"/>
          </p:cNvSpPr>
          <p:nvPr>
            <p:ph type="body" sz="quarter" idx="10"/>
          </p:nvPr>
        </p:nvSpPr>
        <p:spPr>
          <a:xfrm>
            <a:off x="3105150" y="1279525"/>
            <a:ext cx="5808663" cy="5005388"/>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spTree>
    <p:extLst>
      <p:ext uri="{BB962C8B-B14F-4D97-AF65-F5344CB8AC3E}">
        <p14:creationId xmlns:p14="http://schemas.microsoft.com/office/powerpoint/2010/main" val="35954827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3" cstate="print"/>
          <a:srcRect/>
          <a:stretch>
            <a:fillRect/>
          </a:stretch>
        </a:blip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265113" y="320675"/>
            <a:ext cx="8650287" cy="5476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265113" y="1279525"/>
            <a:ext cx="86868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Slide Number Placeholder 3"/>
          <p:cNvSpPr>
            <a:spLocks noGrp="1"/>
          </p:cNvSpPr>
          <p:nvPr>
            <p:ph type="sldNum" sz="quarter" idx="4"/>
          </p:nvPr>
        </p:nvSpPr>
        <p:spPr>
          <a:xfrm>
            <a:off x="7500938" y="6573838"/>
            <a:ext cx="1511300" cy="284162"/>
          </a:xfrm>
          <a:prstGeom prst="rect">
            <a:avLst/>
          </a:prstGeom>
        </p:spPr>
        <p:txBody>
          <a:bodyPr/>
          <a:lstStyle>
            <a:lvl1pPr algn="r">
              <a:spcAft>
                <a:spcPct val="75000"/>
              </a:spcAft>
              <a:buFont typeface="Wingdings" pitchFamily="2" charset="2"/>
              <a:buNone/>
              <a:defRPr sz="1600" b="0">
                <a:solidFill>
                  <a:schemeClr val="bg1"/>
                </a:solidFill>
                <a:latin typeface="Arial" charset="0"/>
              </a:defRPr>
            </a:lvl1pPr>
          </a:lstStyle>
          <a:p>
            <a:fld id="{FF7F3899-B190-482E-AE55-E6984E7DA36B}" type="slidenum">
              <a:rPr lang="en-US" smtClean="0"/>
              <a:t>‹#›</a:t>
            </a:fld>
            <a:endParaRPr lang="en-US"/>
          </a:p>
        </p:txBody>
      </p:sp>
      <p:pic>
        <p:nvPicPr>
          <p:cNvPr id="5" name="Picture 3" descr="F:\ercotlogo\ERCOT Logo\ERCOT logo_white.png"/>
          <p:cNvPicPr>
            <a:picLocks noChangeAspect="1" noChangeArrowheads="1"/>
          </p:cNvPicPr>
          <p:nvPr/>
        </p:nvPicPr>
        <p:blipFill>
          <a:blip r:embed="rId24" cstate="print"/>
          <a:srcRect/>
          <a:stretch>
            <a:fillRect/>
          </a:stretch>
        </p:blipFill>
        <p:spPr bwMode="auto">
          <a:xfrm>
            <a:off x="101600" y="6611938"/>
            <a:ext cx="601663" cy="228600"/>
          </a:xfrm>
          <a:prstGeom prst="rect">
            <a:avLst/>
          </a:prstGeom>
          <a:noFill/>
          <a:ln w="9525">
            <a:noFill/>
            <a:miter lim="800000"/>
            <a:headEnd/>
            <a:tailEnd/>
          </a:ln>
        </p:spPr>
      </p:pic>
    </p:spTree>
    <p:extLst>
      <p:ext uri="{BB962C8B-B14F-4D97-AF65-F5344CB8AC3E}">
        <p14:creationId xmlns:p14="http://schemas.microsoft.com/office/powerpoint/2010/main" val="3597611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20" r:id="rId3"/>
    <p:sldLayoutId id="2147483721"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95" r:id="rId19"/>
    <p:sldLayoutId id="2147483696" r:id="rId20"/>
    <p:sldLayoutId id="2147483677" r:id="rId21"/>
  </p:sldLayoutIdLst>
  <p:transition/>
  <p:timing>
    <p:tnLst>
      <p:par>
        <p:cTn id="1" dur="indefinite" restart="never" nodeType="tmRoot"/>
      </p:par>
    </p:tnLst>
  </p:timing>
  <p:txStyles>
    <p:titleStyle>
      <a:lvl1pPr algn="l" rtl="0" eaLnBrk="1" fontAlgn="base" hangingPunct="1">
        <a:spcBef>
          <a:spcPct val="0"/>
        </a:spcBef>
        <a:spcAft>
          <a:spcPct val="0"/>
        </a:spcAft>
        <a:defRPr sz="2000" kern="1200">
          <a:solidFill>
            <a:schemeClr val="bg1"/>
          </a:solidFill>
          <a:latin typeface="Arial Black" pitchFamily="34" charset="0"/>
          <a:ea typeface="+mj-ea"/>
          <a:cs typeface="+mj-cs"/>
        </a:defRPr>
      </a:lvl1pPr>
      <a:lvl2pPr algn="l" rtl="0" eaLnBrk="1" fontAlgn="base" hangingPunct="1">
        <a:spcBef>
          <a:spcPct val="0"/>
        </a:spcBef>
        <a:spcAft>
          <a:spcPct val="0"/>
        </a:spcAft>
        <a:defRPr sz="2000">
          <a:solidFill>
            <a:schemeClr val="bg1"/>
          </a:solidFill>
          <a:latin typeface="Arial Black" pitchFamily="34" charset="0"/>
        </a:defRPr>
      </a:lvl2pPr>
      <a:lvl3pPr algn="l" rtl="0" eaLnBrk="1" fontAlgn="base" hangingPunct="1">
        <a:spcBef>
          <a:spcPct val="0"/>
        </a:spcBef>
        <a:spcAft>
          <a:spcPct val="0"/>
        </a:spcAft>
        <a:defRPr sz="2000">
          <a:solidFill>
            <a:schemeClr val="bg1"/>
          </a:solidFill>
          <a:latin typeface="Arial Black" pitchFamily="34" charset="0"/>
        </a:defRPr>
      </a:lvl3pPr>
      <a:lvl4pPr algn="l" rtl="0" eaLnBrk="1" fontAlgn="base" hangingPunct="1">
        <a:spcBef>
          <a:spcPct val="0"/>
        </a:spcBef>
        <a:spcAft>
          <a:spcPct val="0"/>
        </a:spcAft>
        <a:defRPr sz="2000">
          <a:solidFill>
            <a:schemeClr val="bg1"/>
          </a:solidFill>
          <a:latin typeface="Arial Black" pitchFamily="34" charset="0"/>
        </a:defRPr>
      </a:lvl4pPr>
      <a:lvl5pPr algn="l" rtl="0" eaLnBrk="1" fontAlgn="base" hangingPunct="1">
        <a:spcBef>
          <a:spcPct val="0"/>
        </a:spcBef>
        <a:spcAft>
          <a:spcPct val="0"/>
        </a:spcAft>
        <a:defRPr sz="2000">
          <a:solidFill>
            <a:schemeClr val="bg1"/>
          </a:solidFill>
          <a:latin typeface="Arial Black" pitchFamily="34" charset="0"/>
        </a:defRPr>
      </a:lvl5pPr>
      <a:lvl6pPr marL="457200" algn="l" rtl="0" eaLnBrk="1" fontAlgn="base" hangingPunct="1">
        <a:spcBef>
          <a:spcPct val="0"/>
        </a:spcBef>
        <a:spcAft>
          <a:spcPct val="0"/>
        </a:spcAft>
        <a:defRPr sz="2000">
          <a:solidFill>
            <a:schemeClr val="bg1"/>
          </a:solidFill>
          <a:latin typeface="Arial Black" pitchFamily="34" charset="0"/>
        </a:defRPr>
      </a:lvl6pPr>
      <a:lvl7pPr marL="914400" algn="l" rtl="0" eaLnBrk="1" fontAlgn="base" hangingPunct="1">
        <a:spcBef>
          <a:spcPct val="0"/>
        </a:spcBef>
        <a:spcAft>
          <a:spcPct val="0"/>
        </a:spcAft>
        <a:defRPr sz="2000">
          <a:solidFill>
            <a:schemeClr val="bg1"/>
          </a:solidFill>
          <a:latin typeface="Arial Black" pitchFamily="34" charset="0"/>
        </a:defRPr>
      </a:lvl7pPr>
      <a:lvl8pPr marL="1371600" algn="l" rtl="0" eaLnBrk="1" fontAlgn="base" hangingPunct="1">
        <a:spcBef>
          <a:spcPct val="0"/>
        </a:spcBef>
        <a:spcAft>
          <a:spcPct val="0"/>
        </a:spcAft>
        <a:defRPr sz="2000">
          <a:solidFill>
            <a:schemeClr val="bg1"/>
          </a:solidFill>
          <a:latin typeface="Arial Black" pitchFamily="34" charset="0"/>
        </a:defRPr>
      </a:lvl8pPr>
      <a:lvl9pPr marL="1828800" algn="l" rtl="0" eaLnBrk="1" fontAlgn="base" hangingPunct="1">
        <a:spcBef>
          <a:spcPct val="0"/>
        </a:spcBef>
        <a:spcAft>
          <a:spcPct val="0"/>
        </a:spcAft>
        <a:defRPr sz="2000">
          <a:solidFill>
            <a:schemeClr val="bg1"/>
          </a:solidFill>
          <a:latin typeface="Arial Black" pitchFamily="34" charset="0"/>
        </a:defRPr>
      </a:lvl9pPr>
    </p:titleStyle>
    <p:bodyStyle>
      <a:lvl1pPr marL="0" indent="0" algn="l" rtl="0" eaLnBrk="1" fontAlgn="base" hangingPunct="1">
        <a:spcBef>
          <a:spcPct val="20000"/>
        </a:spcBef>
        <a:spcAft>
          <a:spcPct val="0"/>
        </a:spcAft>
        <a:buFont typeface="Arial" charset="0"/>
        <a:buNone/>
        <a:defRPr sz="2400" b="1" kern="1200">
          <a:solidFill>
            <a:schemeClr val="tx1"/>
          </a:solidFill>
          <a:latin typeface="Arial" pitchFamily="34" charset="0"/>
          <a:ea typeface="+mn-ea"/>
          <a:cs typeface="Arial" pitchFamily="34" charset="0"/>
        </a:defRPr>
      </a:lvl1pPr>
      <a:lvl2pPr marL="285750" indent="-28575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2pPr>
      <a:lvl3pPr marL="5762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969963"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4pPr>
      <a:lvl5pPr marL="1371600" indent="-228600" algn="l" rtl="0" eaLnBrk="1" fontAlgn="base" hangingPunct="1">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966"/>
        </a:solidFill>
        <a:effectLst/>
      </p:bgPr>
    </p:bg>
    <p:spTree>
      <p:nvGrpSpPr>
        <p:cNvPr id="1" name=""/>
        <p:cNvGrpSpPr/>
        <p:nvPr/>
      </p:nvGrpSpPr>
      <p:grpSpPr>
        <a:xfrm>
          <a:off x="0" y="0"/>
          <a:ext cx="0" cy="0"/>
          <a:chOff x="0" y="0"/>
          <a:chExt cx="0" cy="0"/>
        </a:xfrm>
      </p:grpSpPr>
      <p:sp>
        <p:nvSpPr>
          <p:cNvPr id="3074" name="Rectangle 22"/>
          <p:cNvSpPr>
            <a:spLocks noGrp="1" noChangeArrowheads="1"/>
          </p:cNvSpPr>
          <p:nvPr>
            <p:ph type="title"/>
          </p:nvPr>
        </p:nvSpPr>
        <p:spPr bwMode="auto">
          <a:xfrm>
            <a:off x="457200" y="28606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Title – Arial Black 28</a:t>
            </a:r>
            <a:br>
              <a:rPr lang="en-US" dirty="0" smtClean="0"/>
            </a:br>
            <a:r>
              <a:rPr lang="en-US" dirty="0" smtClean="0"/>
              <a:t>Center Justified</a:t>
            </a:r>
            <a:br>
              <a:rPr lang="en-US" dirty="0" smtClean="0"/>
            </a:br>
            <a:r>
              <a:rPr lang="en-US" dirty="0" smtClean="0"/>
              <a:t>Middle Justified</a:t>
            </a:r>
          </a:p>
        </p:txBody>
      </p:sp>
    </p:spTree>
    <p:extLst>
      <p:ext uri="{BB962C8B-B14F-4D97-AF65-F5344CB8AC3E}">
        <p14:creationId xmlns:p14="http://schemas.microsoft.com/office/powerpoint/2010/main" val="387391419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22" r:id="rId3"/>
  </p:sldLayoutIdLst>
  <p:transition/>
  <p:timing>
    <p:tnLst>
      <p:par>
        <p:cTn id="1" dur="indefinite" restart="never" nodeType="tmRoot"/>
      </p:par>
    </p:tnLst>
  </p:timing>
  <p:txStyles>
    <p:titleStyle>
      <a:lvl1pPr algn="ctr" rtl="0" eaLnBrk="0" fontAlgn="base" hangingPunct="0">
        <a:spcBef>
          <a:spcPct val="0"/>
        </a:spcBef>
        <a:spcAft>
          <a:spcPct val="0"/>
        </a:spcAft>
        <a:defRPr sz="2800">
          <a:solidFill>
            <a:schemeClr val="bg1"/>
          </a:solidFill>
          <a:latin typeface="+mj-lt"/>
          <a:ea typeface="+mj-ea"/>
          <a:cs typeface="+mj-cs"/>
        </a:defRPr>
      </a:lvl1pPr>
      <a:lvl2pPr algn="ctr" rtl="0" eaLnBrk="0" fontAlgn="base" hangingPunct="0">
        <a:spcBef>
          <a:spcPct val="0"/>
        </a:spcBef>
        <a:spcAft>
          <a:spcPct val="0"/>
        </a:spcAft>
        <a:defRPr sz="2800">
          <a:solidFill>
            <a:schemeClr val="bg1"/>
          </a:solidFill>
          <a:latin typeface="Arial Black" pitchFamily="34" charset="0"/>
        </a:defRPr>
      </a:lvl2pPr>
      <a:lvl3pPr algn="ctr" rtl="0" eaLnBrk="0" fontAlgn="base" hangingPunct="0">
        <a:spcBef>
          <a:spcPct val="0"/>
        </a:spcBef>
        <a:spcAft>
          <a:spcPct val="0"/>
        </a:spcAft>
        <a:defRPr sz="2800">
          <a:solidFill>
            <a:schemeClr val="bg1"/>
          </a:solidFill>
          <a:latin typeface="Arial Black" pitchFamily="34" charset="0"/>
        </a:defRPr>
      </a:lvl3pPr>
      <a:lvl4pPr algn="ctr" rtl="0" eaLnBrk="0" fontAlgn="base" hangingPunct="0">
        <a:spcBef>
          <a:spcPct val="0"/>
        </a:spcBef>
        <a:spcAft>
          <a:spcPct val="0"/>
        </a:spcAft>
        <a:defRPr sz="2800">
          <a:solidFill>
            <a:schemeClr val="bg1"/>
          </a:solidFill>
          <a:latin typeface="Arial Black" pitchFamily="34" charset="0"/>
        </a:defRPr>
      </a:lvl4pPr>
      <a:lvl5pPr algn="ctr" rtl="0" eaLnBrk="0" fontAlgn="base" hangingPunct="0">
        <a:spcBef>
          <a:spcPct val="0"/>
        </a:spcBef>
        <a:spcAft>
          <a:spcPct val="0"/>
        </a:spcAft>
        <a:defRPr sz="2800">
          <a:solidFill>
            <a:schemeClr val="bg1"/>
          </a:solidFill>
          <a:latin typeface="Arial Black" pitchFamily="34" charset="0"/>
        </a:defRPr>
      </a:lvl5pPr>
      <a:lvl6pPr marL="457200" algn="ctr" rtl="0" fontAlgn="base">
        <a:spcBef>
          <a:spcPct val="0"/>
        </a:spcBef>
        <a:spcAft>
          <a:spcPct val="0"/>
        </a:spcAft>
        <a:defRPr sz="2800">
          <a:solidFill>
            <a:schemeClr val="bg1"/>
          </a:solidFill>
          <a:latin typeface="Arial Black" pitchFamily="34" charset="0"/>
        </a:defRPr>
      </a:lvl6pPr>
      <a:lvl7pPr marL="914400" algn="ctr" rtl="0" fontAlgn="base">
        <a:spcBef>
          <a:spcPct val="0"/>
        </a:spcBef>
        <a:spcAft>
          <a:spcPct val="0"/>
        </a:spcAft>
        <a:defRPr sz="2800">
          <a:solidFill>
            <a:schemeClr val="bg1"/>
          </a:solidFill>
          <a:latin typeface="Arial Black" pitchFamily="34" charset="0"/>
        </a:defRPr>
      </a:lvl7pPr>
      <a:lvl8pPr marL="1371600" algn="ctr" rtl="0" fontAlgn="base">
        <a:spcBef>
          <a:spcPct val="0"/>
        </a:spcBef>
        <a:spcAft>
          <a:spcPct val="0"/>
        </a:spcAft>
        <a:defRPr sz="2800">
          <a:solidFill>
            <a:schemeClr val="bg1"/>
          </a:solidFill>
          <a:latin typeface="Arial Black" pitchFamily="34" charset="0"/>
        </a:defRPr>
      </a:lvl8pPr>
      <a:lvl9pPr marL="1828800" algn="ctr" rtl="0" fontAlgn="base">
        <a:spcBef>
          <a:spcPct val="0"/>
        </a:spcBef>
        <a:spcAft>
          <a:spcPct val="0"/>
        </a:spcAft>
        <a:defRPr sz="2800">
          <a:solidFill>
            <a:schemeClr val="bg1"/>
          </a:solidFill>
          <a:latin typeface="Arial Black" pitchFamily="34" charset="0"/>
        </a:defRPr>
      </a:lvl9pPr>
    </p:titleStyle>
    <p:bodyStyle>
      <a:lvl1pPr marL="342900" indent="-342900" algn="ctr" rtl="0" eaLnBrk="0" fontAlgn="base" hangingPunct="0">
        <a:lnSpc>
          <a:spcPct val="120000"/>
        </a:lnSpc>
        <a:spcBef>
          <a:spcPct val="20000"/>
        </a:spcBef>
        <a:spcAft>
          <a:spcPct val="0"/>
        </a:spcAft>
        <a:defRPr sz="2000" b="1">
          <a:solidFill>
            <a:schemeClr val="bg1"/>
          </a:solidFill>
          <a:latin typeface="+mn-lt"/>
          <a:ea typeface="+mn-ea"/>
          <a:cs typeface="+mn-cs"/>
        </a:defRPr>
      </a:lvl1pPr>
      <a:lvl2pPr marL="342900" indent="-228600" algn="ctr" rtl="0" eaLnBrk="0" fontAlgn="base" hangingPunct="0">
        <a:spcBef>
          <a:spcPct val="20000"/>
        </a:spcBef>
        <a:spcAft>
          <a:spcPct val="0"/>
        </a:spcAft>
        <a:buChar char="•"/>
        <a:defRPr sz="2000">
          <a:solidFill>
            <a:schemeClr val="tx1"/>
          </a:solidFill>
          <a:latin typeface="+mn-lt"/>
        </a:defRPr>
      </a:lvl2pPr>
      <a:lvl3pPr marL="685800" indent="-228600" algn="ctr" rtl="0" eaLnBrk="0" fontAlgn="base" hangingPunct="0">
        <a:spcBef>
          <a:spcPct val="20000"/>
        </a:spcBef>
        <a:spcAft>
          <a:spcPct val="0"/>
        </a:spcAft>
        <a:buFont typeface="Arial" charset="0"/>
        <a:buChar char="–"/>
        <a:defRPr sz="2000">
          <a:solidFill>
            <a:schemeClr val="tx1"/>
          </a:solidFill>
          <a:latin typeface="+mn-lt"/>
        </a:defRPr>
      </a:lvl3pPr>
      <a:lvl4pPr marL="1028700" indent="-228600" algn="ctr" rtl="0" eaLnBrk="0" fontAlgn="base" hangingPunct="0">
        <a:spcBef>
          <a:spcPct val="20000"/>
        </a:spcBef>
        <a:spcAft>
          <a:spcPct val="0"/>
        </a:spcAft>
        <a:buFont typeface="Arial" charset="0"/>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fontAlgn="base">
        <a:spcBef>
          <a:spcPct val="20000"/>
        </a:spcBef>
        <a:spcAft>
          <a:spcPct val="0"/>
        </a:spcAft>
        <a:buChar char="»"/>
        <a:defRPr sz="2000">
          <a:solidFill>
            <a:schemeClr val="tx1"/>
          </a:solidFill>
          <a:latin typeface="+mn-lt"/>
        </a:defRPr>
      </a:lvl6pPr>
      <a:lvl7pPr marL="2971800" indent="-228600" algn="ctr" rtl="0" fontAlgn="base">
        <a:spcBef>
          <a:spcPct val="20000"/>
        </a:spcBef>
        <a:spcAft>
          <a:spcPct val="0"/>
        </a:spcAft>
        <a:buChar char="»"/>
        <a:defRPr sz="2000">
          <a:solidFill>
            <a:schemeClr val="tx1"/>
          </a:solidFill>
          <a:latin typeface="+mn-lt"/>
        </a:defRPr>
      </a:lvl7pPr>
      <a:lvl8pPr marL="3429000" indent="-228600" algn="ctr" rtl="0" fontAlgn="base">
        <a:spcBef>
          <a:spcPct val="20000"/>
        </a:spcBef>
        <a:spcAft>
          <a:spcPct val="0"/>
        </a:spcAft>
        <a:buChar char="»"/>
        <a:defRPr sz="2000">
          <a:solidFill>
            <a:schemeClr val="tx1"/>
          </a:solidFill>
          <a:latin typeface="+mn-lt"/>
        </a:defRPr>
      </a:lvl8pPr>
      <a:lvl9pPr marL="3886200" indent="-228600" algn="ctr"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comments" Target="../comments/comment14.xml"/><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omments" Target="../comments/comment15.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omments" Target="../comments/commen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omments" Target="../comments/comment4.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596900" y="496888"/>
            <a:ext cx="7950200" cy="1143000"/>
          </a:xfrm>
        </p:spPr>
        <p:txBody>
          <a:bodyPr/>
          <a:lstStyle/>
          <a:p>
            <a:pPr eaLnBrk="1" hangingPunct="1"/>
            <a:r>
              <a:rPr lang="en-US" dirty="0" smtClean="0"/>
              <a:t>ERCOT MARKET EDUCATION</a:t>
            </a:r>
          </a:p>
        </p:txBody>
      </p:sp>
      <p:sp>
        <p:nvSpPr>
          <p:cNvPr id="4" name="Subtitle 3"/>
          <p:cNvSpPr>
            <a:spLocks noGrp="1"/>
          </p:cNvSpPr>
          <p:nvPr>
            <p:ph type="subTitle" idx="1"/>
          </p:nvPr>
        </p:nvSpPr>
        <p:spPr>
          <a:xfrm>
            <a:off x="1358900" y="1943100"/>
            <a:ext cx="6400800" cy="660400"/>
          </a:xfrm>
        </p:spPr>
        <p:txBody>
          <a:bodyPr/>
          <a:lstStyle/>
          <a:p>
            <a:pPr>
              <a:defRPr/>
            </a:pPr>
            <a:r>
              <a:rPr lang="en-US" dirty="0" smtClean="0"/>
              <a:t>Retail 101</a:t>
            </a:r>
            <a:endParaRPr lang="en-US" dirty="0"/>
          </a:p>
        </p:txBody>
      </p:sp>
    </p:spTree>
    <p:extLst>
      <p:ext uri="{BB962C8B-B14F-4D97-AF65-F5344CB8AC3E}">
        <p14:creationId xmlns:p14="http://schemas.microsoft.com/office/powerpoint/2010/main" val="1321257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Few Definitions</a:t>
            </a:r>
            <a:endParaRPr lang="en-US" dirty="0"/>
          </a:p>
        </p:txBody>
      </p:sp>
      <p:sp>
        <p:nvSpPr>
          <p:cNvPr id="15" name="Content Placeholder 14"/>
          <p:cNvSpPr>
            <a:spLocks noGrp="1"/>
          </p:cNvSpPr>
          <p:nvPr>
            <p:ph sz="quarter" idx="4"/>
          </p:nvPr>
        </p:nvSpPr>
        <p:spPr>
          <a:xfrm>
            <a:off x="3886200" y="1926494"/>
            <a:ext cx="4956048" cy="4093306"/>
          </a:xfrm>
          <a:noFill/>
          <a:ln w="9525">
            <a:noFill/>
            <a:miter lim="800000"/>
            <a:headEnd/>
            <a:tailEnd/>
          </a:ln>
        </p:spPr>
        <p:txBody>
          <a:bodyPr vert="horz" wrap="square" lIns="91440" tIns="45720" rIns="91440" bIns="45720" numCol="1" anchor="t" anchorCtr="0" compatLnSpc="1">
            <a:prstTxWarp prst="textNoShape">
              <a:avLst/>
            </a:prstTxWarp>
            <a:noAutofit/>
          </a:bodyPr>
          <a:lstStyle/>
          <a:p>
            <a:r>
              <a:rPr lang="en-US" dirty="0"/>
              <a:t>Advanced Meter System </a:t>
            </a:r>
            <a:r>
              <a:rPr lang="en-US" dirty="0" smtClean="0"/>
              <a:t/>
            </a:r>
            <a:br>
              <a:rPr lang="en-US" dirty="0" smtClean="0"/>
            </a:br>
            <a:r>
              <a:rPr lang="en-US" dirty="0" smtClean="0"/>
              <a:t>(</a:t>
            </a:r>
            <a:r>
              <a:rPr lang="en-US" dirty="0"/>
              <a:t>AMS) Meters</a:t>
            </a:r>
          </a:p>
          <a:p>
            <a:pPr lvl="1"/>
            <a:r>
              <a:rPr lang="en-US" sz="2400" dirty="0" smtClean="0"/>
              <a:t>AMSR </a:t>
            </a:r>
            <a:r>
              <a:rPr lang="en-US" sz="2400" dirty="0"/>
              <a:t>– remote (</a:t>
            </a:r>
            <a:r>
              <a:rPr lang="en-US" sz="2400" dirty="0" smtClean="0"/>
              <a:t>R) connectivity </a:t>
            </a:r>
          </a:p>
          <a:p>
            <a:pPr lvl="1"/>
            <a:r>
              <a:rPr lang="en-US" sz="2400" dirty="0" smtClean="0"/>
              <a:t>AMSM </a:t>
            </a:r>
            <a:r>
              <a:rPr lang="en-US" sz="2400" dirty="0"/>
              <a:t>– manual (M) </a:t>
            </a:r>
            <a:r>
              <a:rPr lang="en-US" sz="2400" dirty="0" smtClean="0"/>
              <a:t>connectivity </a:t>
            </a:r>
          </a:p>
          <a:p>
            <a:endParaRPr lang="en-US" dirty="0" smtClean="0"/>
          </a:p>
          <a:p>
            <a:r>
              <a:rPr lang="en-US" dirty="0" smtClean="0"/>
              <a:t>Non </a:t>
            </a:r>
            <a:r>
              <a:rPr lang="en-US" dirty="0"/>
              <a:t>AMS Meters</a:t>
            </a:r>
          </a:p>
          <a:p>
            <a:pPr lvl="1"/>
            <a:r>
              <a:rPr lang="en-US" sz="2400" dirty="0"/>
              <a:t>Scalar, Analog, Digital </a:t>
            </a:r>
          </a:p>
          <a:p>
            <a:pPr lvl="1"/>
            <a:r>
              <a:rPr lang="en-US" sz="2400" dirty="0"/>
              <a:t>Interval Data Recorder (IDR) Meters</a:t>
            </a:r>
          </a:p>
        </p:txBody>
      </p:sp>
      <p:sp>
        <p:nvSpPr>
          <p:cNvPr id="5" name="Content Placeholder 4"/>
          <p:cNvSpPr>
            <a:spLocks noGrp="1"/>
          </p:cNvSpPr>
          <p:nvPr>
            <p:ph type="body" sz="half" idx="1"/>
          </p:nvPr>
        </p:nvSpPr>
        <p:spPr>
          <a:xfrm>
            <a:off x="266700" y="1276350"/>
            <a:ext cx="8648700" cy="552450"/>
          </a:xfrm>
        </p:spPr>
        <p:txBody>
          <a:bodyPr/>
          <a:lstStyle/>
          <a:p>
            <a:r>
              <a:rPr lang="en-US" dirty="0"/>
              <a:t>Advanced </a:t>
            </a:r>
            <a:r>
              <a:rPr lang="en-US" dirty="0" smtClean="0"/>
              <a:t>Meters </a:t>
            </a:r>
            <a:r>
              <a:rPr lang="en-US" dirty="0"/>
              <a:t>vs </a:t>
            </a:r>
            <a:r>
              <a:rPr lang="en-US" dirty="0" smtClean="0"/>
              <a:t>Old </a:t>
            </a:r>
            <a:r>
              <a:rPr lang="en-US" dirty="0"/>
              <a:t>Technology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2895598"/>
            <a:ext cx="2285714" cy="225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59174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 Few Definitions</a:t>
            </a:r>
            <a:endParaRPr lang="en-US" dirty="0"/>
          </a:p>
        </p:txBody>
      </p:sp>
      <p:sp>
        <p:nvSpPr>
          <p:cNvPr id="15" name="Content Placeholder 14"/>
          <p:cNvSpPr>
            <a:spLocks noGrp="1"/>
          </p:cNvSpPr>
          <p:nvPr>
            <p:ph sz="quarter" idx="4"/>
          </p:nvPr>
        </p:nvSpPr>
        <p:spPr>
          <a:xfrm>
            <a:off x="3886200" y="1926494"/>
            <a:ext cx="4956048" cy="4093306"/>
          </a:xfrm>
          <a:noFill/>
          <a:ln w="9525">
            <a:noFill/>
            <a:miter lim="800000"/>
            <a:headEnd/>
            <a:tailEnd/>
          </a:ln>
        </p:spPr>
        <p:txBody>
          <a:bodyPr vert="horz" wrap="square" lIns="91440" tIns="45720" rIns="91440" bIns="45720" numCol="1" anchor="t" anchorCtr="0" compatLnSpc="1">
            <a:prstTxWarp prst="textNoShape">
              <a:avLst/>
            </a:prstTxWarp>
            <a:noAutofit/>
          </a:bodyPr>
          <a:lstStyle/>
          <a:p>
            <a:r>
              <a:rPr lang="en-US" dirty="0"/>
              <a:t>Standard</a:t>
            </a:r>
          </a:p>
          <a:p>
            <a:pPr lvl="1"/>
            <a:r>
              <a:rPr lang="en-US" sz="2400" dirty="0"/>
              <a:t>Advanced Meter System– Remote (AMSR)</a:t>
            </a:r>
          </a:p>
          <a:p>
            <a:endParaRPr lang="en-US" dirty="0"/>
          </a:p>
          <a:p>
            <a:r>
              <a:rPr lang="en-US" dirty="0"/>
              <a:t>Non-Standard</a:t>
            </a:r>
          </a:p>
          <a:p>
            <a:pPr lvl="1"/>
            <a:r>
              <a:rPr lang="en-US" sz="2400" dirty="0"/>
              <a:t>Advanced Meter System- Manual (AMSM)</a:t>
            </a:r>
          </a:p>
          <a:p>
            <a:pPr lvl="1"/>
            <a:r>
              <a:rPr lang="en-US" sz="2400" dirty="0"/>
              <a:t>Interval Data Recorder (IDR) Meter</a:t>
            </a:r>
          </a:p>
          <a:p>
            <a:pPr lvl="1"/>
            <a:r>
              <a:rPr lang="en-US" sz="2400" dirty="0"/>
              <a:t>Non-IDR</a:t>
            </a:r>
          </a:p>
        </p:txBody>
      </p:sp>
      <p:sp>
        <p:nvSpPr>
          <p:cNvPr id="5" name="Content Placeholder 4"/>
          <p:cNvSpPr>
            <a:spLocks noGrp="1"/>
          </p:cNvSpPr>
          <p:nvPr>
            <p:ph type="body" sz="half" idx="1"/>
          </p:nvPr>
        </p:nvSpPr>
        <p:spPr>
          <a:xfrm>
            <a:off x="266700" y="1276350"/>
            <a:ext cx="8648700" cy="552450"/>
          </a:xfrm>
        </p:spPr>
        <p:txBody>
          <a:bodyPr/>
          <a:lstStyle/>
          <a:p>
            <a:r>
              <a:rPr lang="en-US" dirty="0"/>
              <a:t>Various types of meters </a:t>
            </a:r>
            <a:r>
              <a:rPr lang="en-US" dirty="0" smtClean="0"/>
              <a:t>today</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2895598"/>
            <a:ext cx="2285714" cy="225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19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Few Definitions</a:t>
            </a:r>
            <a:endParaRPr lang="en-US" dirty="0"/>
          </a:p>
        </p:txBody>
      </p:sp>
      <p:sp>
        <p:nvSpPr>
          <p:cNvPr id="15" name="Content Placeholder 14"/>
          <p:cNvSpPr>
            <a:spLocks noGrp="1"/>
          </p:cNvSpPr>
          <p:nvPr>
            <p:ph sz="quarter" idx="4"/>
          </p:nvPr>
        </p:nvSpPr>
        <p:spPr>
          <a:xfrm>
            <a:off x="3886200" y="1926494"/>
            <a:ext cx="4956048" cy="4093306"/>
          </a:xfrm>
          <a:noFill/>
          <a:ln w="9525">
            <a:noFill/>
            <a:miter lim="800000"/>
            <a:headEnd/>
            <a:tailEnd/>
          </a:ln>
        </p:spPr>
        <p:txBody>
          <a:bodyPr vert="horz" wrap="square" lIns="91440" tIns="45720" rIns="91440" bIns="45720" numCol="1" anchor="t" anchorCtr="0" compatLnSpc="1">
            <a:prstTxWarp prst="textNoShape">
              <a:avLst/>
            </a:prstTxWarp>
            <a:noAutofit/>
          </a:bodyPr>
          <a:lstStyle/>
          <a:p>
            <a:pPr lvl="1">
              <a:spcAft>
                <a:spcPts val="1200"/>
              </a:spcAft>
            </a:pPr>
            <a:r>
              <a:rPr lang="en-US" dirty="0"/>
              <a:t>Usage is measured in </a:t>
            </a:r>
            <a:br>
              <a:rPr lang="en-US" dirty="0"/>
            </a:br>
            <a:r>
              <a:rPr lang="en-US" dirty="0"/>
              <a:t>15-minute </a:t>
            </a:r>
            <a:r>
              <a:rPr lang="en-US" dirty="0" smtClean="0"/>
              <a:t>intervals</a:t>
            </a:r>
            <a:endParaRPr lang="en-US" dirty="0"/>
          </a:p>
          <a:p>
            <a:pPr lvl="1">
              <a:spcAft>
                <a:spcPts val="1200"/>
              </a:spcAft>
            </a:pPr>
            <a:r>
              <a:rPr lang="en-US" dirty="0"/>
              <a:t>Data is already shaped for 15 minute Wholesale </a:t>
            </a:r>
            <a:r>
              <a:rPr lang="en-US" dirty="0" smtClean="0"/>
              <a:t>Settlement</a:t>
            </a:r>
            <a:endParaRPr lang="en-US" dirty="0"/>
          </a:p>
          <a:p>
            <a:pPr lvl="1">
              <a:spcAft>
                <a:spcPts val="1200"/>
              </a:spcAft>
            </a:pPr>
            <a:r>
              <a:rPr lang="en-US" dirty="0"/>
              <a:t>Typically reported monthly through 867 </a:t>
            </a:r>
            <a:r>
              <a:rPr lang="en-US" dirty="0" smtClean="0"/>
              <a:t>transactions</a:t>
            </a:r>
            <a:endParaRPr lang="en-US" dirty="0"/>
          </a:p>
          <a:p>
            <a:pPr lvl="1">
              <a:spcAft>
                <a:spcPts val="1200"/>
              </a:spcAft>
            </a:pPr>
            <a:r>
              <a:rPr lang="en-US" dirty="0"/>
              <a:t>Predominantly installed on large customers &gt; 700 kW/kVA </a:t>
            </a:r>
            <a:r>
              <a:rPr lang="en-US" dirty="0" smtClean="0"/>
              <a:t>demand</a:t>
            </a:r>
            <a:endParaRPr lang="en-US" dirty="0"/>
          </a:p>
          <a:p>
            <a:pPr lvl="1">
              <a:spcAft>
                <a:spcPts val="1200"/>
              </a:spcAft>
            </a:pPr>
            <a:r>
              <a:rPr lang="en-US" dirty="0"/>
              <a:t>Requires manual field activities</a:t>
            </a:r>
            <a:endParaRPr lang="en-US" dirty="0"/>
          </a:p>
        </p:txBody>
      </p:sp>
      <p:sp>
        <p:nvSpPr>
          <p:cNvPr id="5" name="Content Placeholder 4"/>
          <p:cNvSpPr>
            <a:spLocks noGrp="1"/>
          </p:cNvSpPr>
          <p:nvPr>
            <p:ph type="body" sz="half" idx="1"/>
          </p:nvPr>
        </p:nvSpPr>
        <p:spPr>
          <a:xfrm>
            <a:off x="266700" y="1276350"/>
            <a:ext cx="8648700" cy="552450"/>
          </a:xfrm>
        </p:spPr>
        <p:txBody>
          <a:bodyPr/>
          <a:lstStyle/>
          <a:p>
            <a:r>
              <a:rPr lang="en-US" dirty="0"/>
              <a:t>Interval Data Recorder (IDR) Meter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5" y="2488446"/>
            <a:ext cx="2857500" cy="2857500"/>
          </a:xfrm>
          <a:prstGeom prst="rect">
            <a:avLst/>
          </a:prstGeom>
        </p:spPr>
      </p:pic>
      <p:sp>
        <p:nvSpPr>
          <p:cNvPr id="16" name="AutoShape 44"/>
          <p:cNvSpPr>
            <a:spLocks noChangeArrowheads="1"/>
          </p:cNvSpPr>
          <p:nvPr/>
        </p:nvSpPr>
        <p:spPr bwMode="auto">
          <a:xfrm>
            <a:off x="740229" y="5943600"/>
            <a:ext cx="7783285" cy="442674"/>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dirty="0" smtClean="0">
                <a:latin typeface="+mn-lt"/>
              </a:rPr>
              <a:t>ERCOT Settles the Real-time Wholesale Market in 15-minute intervals </a:t>
            </a:r>
            <a:endParaRPr lang="en-US" sz="2000" dirty="0">
              <a:latin typeface="+mn-lt"/>
            </a:endParaRPr>
          </a:p>
        </p:txBody>
      </p:sp>
    </p:spTree>
    <p:extLst>
      <p:ext uri="{BB962C8B-B14F-4D97-AF65-F5344CB8AC3E}">
        <p14:creationId xmlns:p14="http://schemas.microsoft.com/office/powerpoint/2010/main" val="146811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703" y="2438400"/>
            <a:ext cx="272959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A Few Definitions</a:t>
            </a:r>
            <a:endParaRPr lang="en-US" dirty="0"/>
          </a:p>
        </p:txBody>
      </p:sp>
      <p:sp>
        <p:nvSpPr>
          <p:cNvPr id="15" name="Content Placeholder 14"/>
          <p:cNvSpPr>
            <a:spLocks noGrp="1"/>
          </p:cNvSpPr>
          <p:nvPr>
            <p:ph sz="quarter" idx="4"/>
          </p:nvPr>
        </p:nvSpPr>
        <p:spPr>
          <a:xfrm>
            <a:off x="3886200" y="1926494"/>
            <a:ext cx="4956048" cy="3636106"/>
          </a:xfrm>
          <a:noFill/>
          <a:ln w="9525">
            <a:noFill/>
            <a:miter lim="800000"/>
            <a:headEnd/>
            <a:tailEnd/>
          </a:ln>
        </p:spPr>
        <p:txBody>
          <a:bodyPr vert="horz" wrap="square" lIns="91440" tIns="45720" rIns="91440" bIns="45720" numCol="1" anchor="ctr" anchorCtr="0" compatLnSpc="1">
            <a:prstTxWarp prst="textNoShape">
              <a:avLst/>
            </a:prstTxWarp>
            <a:noAutofit/>
          </a:bodyPr>
          <a:lstStyle/>
          <a:p>
            <a:pPr lvl="1">
              <a:spcAft>
                <a:spcPts val="1200"/>
              </a:spcAft>
            </a:pPr>
            <a:r>
              <a:rPr lang="en-US" sz="2400" dirty="0" smtClean="0"/>
              <a:t>Traditional Meter</a:t>
            </a:r>
            <a:endParaRPr lang="en-US" sz="2400" dirty="0"/>
          </a:p>
          <a:p>
            <a:pPr lvl="1">
              <a:spcAft>
                <a:spcPts val="1200"/>
              </a:spcAft>
            </a:pPr>
            <a:r>
              <a:rPr lang="en-US" sz="2400" dirty="0"/>
              <a:t>Usage </a:t>
            </a:r>
            <a:r>
              <a:rPr lang="en-US" sz="2400" dirty="0"/>
              <a:t>is a </a:t>
            </a:r>
            <a:r>
              <a:rPr lang="en-US" sz="2400" dirty="0"/>
              <a:t>scalar measurement </a:t>
            </a:r>
            <a:r>
              <a:rPr lang="en-US" sz="2400" dirty="0"/>
              <a:t>for an entire </a:t>
            </a:r>
            <a:r>
              <a:rPr lang="en-US" sz="2400" dirty="0" smtClean="0"/>
              <a:t>month</a:t>
            </a:r>
            <a:endParaRPr lang="en-US" sz="2400" dirty="0"/>
          </a:p>
          <a:p>
            <a:pPr lvl="1">
              <a:spcAft>
                <a:spcPts val="1200"/>
              </a:spcAft>
            </a:pPr>
            <a:r>
              <a:rPr lang="en-US" sz="2400" dirty="0"/>
              <a:t>Data must be shaped for 15 minute Wholesale </a:t>
            </a:r>
            <a:r>
              <a:rPr lang="en-US" sz="2400" dirty="0" smtClean="0"/>
              <a:t>Settlement</a:t>
            </a:r>
            <a:endParaRPr lang="en-US" sz="2400" dirty="0"/>
          </a:p>
          <a:p>
            <a:pPr lvl="1">
              <a:spcAft>
                <a:spcPts val="1200"/>
              </a:spcAft>
            </a:pPr>
            <a:r>
              <a:rPr lang="en-US" sz="2400" dirty="0"/>
              <a:t>Requires manual field activities</a:t>
            </a:r>
            <a:endParaRPr lang="en-US" sz="2400" dirty="0"/>
          </a:p>
        </p:txBody>
      </p:sp>
      <p:sp>
        <p:nvSpPr>
          <p:cNvPr id="5" name="Content Placeholder 4"/>
          <p:cNvSpPr>
            <a:spLocks noGrp="1"/>
          </p:cNvSpPr>
          <p:nvPr>
            <p:ph type="body" sz="half" idx="1"/>
          </p:nvPr>
        </p:nvSpPr>
        <p:spPr>
          <a:xfrm>
            <a:off x="266700" y="1276350"/>
            <a:ext cx="8648700" cy="552450"/>
          </a:xfrm>
        </p:spPr>
        <p:txBody>
          <a:bodyPr/>
          <a:lstStyle/>
          <a:p>
            <a:r>
              <a:rPr lang="en-US" dirty="0" smtClean="0"/>
              <a:t>Non-IDR Meter</a:t>
            </a:r>
            <a:endParaRPr lang="en-US" dirty="0"/>
          </a:p>
        </p:txBody>
      </p:sp>
    </p:spTree>
    <p:extLst>
      <p:ext uri="{BB962C8B-B14F-4D97-AF65-F5344CB8AC3E}">
        <p14:creationId xmlns:p14="http://schemas.microsoft.com/office/powerpoint/2010/main" val="6106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Few Definitions</a:t>
            </a:r>
            <a:endParaRPr lang="en-US" dirty="0"/>
          </a:p>
        </p:txBody>
      </p:sp>
      <p:sp>
        <p:nvSpPr>
          <p:cNvPr id="15" name="Content Placeholder 14"/>
          <p:cNvSpPr>
            <a:spLocks noGrp="1"/>
          </p:cNvSpPr>
          <p:nvPr>
            <p:ph sz="quarter" idx="4"/>
          </p:nvPr>
        </p:nvSpPr>
        <p:spPr>
          <a:xfrm>
            <a:off x="3886200" y="1926494"/>
            <a:ext cx="4956048" cy="4093306"/>
          </a:xfrm>
          <a:noFill/>
          <a:ln w="9525">
            <a:noFill/>
            <a:miter lim="800000"/>
            <a:headEnd/>
            <a:tailEnd/>
          </a:ln>
        </p:spPr>
        <p:txBody>
          <a:bodyPr vert="horz" wrap="square" lIns="91440" tIns="45720" rIns="91440" bIns="45720" numCol="1" anchor="t" anchorCtr="0" compatLnSpc="1">
            <a:prstTxWarp prst="textNoShape">
              <a:avLst/>
            </a:prstTxWarp>
            <a:noAutofit/>
          </a:bodyPr>
          <a:lstStyle/>
          <a:p>
            <a:pPr lvl="1">
              <a:spcAft>
                <a:spcPts val="1200"/>
              </a:spcAft>
            </a:pPr>
            <a:r>
              <a:rPr lang="en-US" dirty="0"/>
              <a:t>Usage is recorded in 15 minute </a:t>
            </a:r>
            <a:r>
              <a:rPr lang="en-US" dirty="0" smtClean="0"/>
              <a:t>intervals</a:t>
            </a:r>
            <a:endParaRPr lang="en-US" sz="2400" dirty="0"/>
          </a:p>
          <a:p>
            <a:pPr lvl="1">
              <a:spcAft>
                <a:spcPts val="1200"/>
              </a:spcAft>
            </a:pPr>
            <a:r>
              <a:rPr lang="en-US" dirty="0"/>
              <a:t>Data is already shaped for 15 minute Wholesale </a:t>
            </a:r>
            <a:r>
              <a:rPr lang="en-US" dirty="0" smtClean="0"/>
              <a:t>Settlement</a:t>
            </a:r>
            <a:endParaRPr lang="en-US" dirty="0"/>
          </a:p>
          <a:p>
            <a:pPr lvl="1"/>
            <a:r>
              <a:rPr lang="en-US" dirty="0"/>
              <a:t>Remote capabilities</a:t>
            </a:r>
          </a:p>
          <a:p>
            <a:pPr lvl="2"/>
            <a:r>
              <a:rPr lang="en-US" sz="2200" dirty="0" smtClean="0"/>
              <a:t>AMSR (≤ 200 amp)</a:t>
            </a:r>
          </a:p>
          <a:p>
            <a:pPr lvl="3"/>
            <a:r>
              <a:rPr lang="en-US" sz="2000" dirty="0" smtClean="0"/>
              <a:t>Remote / automatic reading</a:t>
            </a:r>
          </a:p>
          <a:p>
            <a:pPr lvl="3"/>
            <a:r>
              <a:rPr lang="en-US" sz="2000" dirty="0" smtClean="0"/>
              <a:t>Remote disconnect</a:t>
            </a:r>
          </a:p>
          <a:p>
            <a:pPr lvl="2"/>
            <a:r>
              <a:rPr lang="en-US" sz="2200" dirty="0" smtClean="0"/>
              <a:t>AMSM</a:t>
            </a:r>
          </a:p>
          <a:p>
            <a:pPr lvl="3"/>
            <a:r>
              <a:rPr lang="en-US" sz="2000" dirty="0"/>
              <a:t>Remote / automatic </a:t>
            </a:r>
            <a:r>
              <a:rPr lang="en-US" sz="2000" dirty="0" smtClean="0"/>
              <a:t>reading</a:t>
            </a:r>
          </a:p>
          <a:p>
            <a:pPr lvl="3"/>
            <a:r>
              <a:rPr lang="en-US" sz="2000" dirty="0" smtClean="0"/>
              <a:t>Manual Disconnect</a:t>
            </a:r>
            <a:endParaRPr lang="en-US" sz="2000" dirty="0"/>
          </a:p>
        </p:txBody>
      </p:sp>
      <p:sp>
        <p:nvSpPr>
          <p:cNvPr id="5" name="Content Placeholder 4"/>
          <p:cNvSpPr>
            <a:spLocks noGrp="1"/>
          </p:cNvSpPr>
          <p:nvPr>
            <p:ph type="body" sz="half" idx="1"/>
          </p:nvPr>
        </p:nvSpPr>
        <p:spPr>
          <a:xfrm>
            <a:off x="266700" y="1276350"/>
            <a:ext cx="8648700" cy="552450"/>
          </a:xfrm>
        </p:spPr>
        <p:txBody>
          <a:bodyPr/>
          <a:lstStyle/>
          <a:p>
            <a:r>
              <a:rPr lang="en-US" dirty="0" smtClean="0"/>
              <a:t>Advanced Meter System (AMS) Meter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796" y="2568100"/>
            <a:ext cx="2734654" cy="2698191"/>
          </a:xfrm>
          <a:prstGeom prst="rect">
            <a:avLst/>
          </a:prstGeom>
        </p:spPr>
      </p:pic>
      <p:sp>
        <p:nvSpPr>
          <p:cNvPr id="6" name="AutoShape 44"/>
          <p:cNvSpPr>
            <a:spLocks noChangeArrowheads="1"/>
          </p:cNvSpPr>
          <p:nvPr/>
        </p:nvSpPr>
        <p:spPr bwMode="auto">
          <a:xfrm>
            <a:off x="304800" y="5715000"/>
            <a:ext cx="3526971" cy="442674"/>
          </a:xfrm>
          <a:prstGeom prst="roundRect">
            <a:avLst>
              <a:gd name="adj" fmla="val 16667"/>
            </a:avLst>
          </a:prstGeom>
          <a:gradFill rotWithShape="1">
            <a:gsLst>
              <a:gs pos="0">
                <a:srgbClr val="DDDDDD"/>
              </a:gs>
              <a:gs pos="100000">
                <a:srgbClr val="B2B2B2"/>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square" anchor="ctr">
            <a:spAutoFit/>
          </a:bodyPr>
          <a:lstStyle/>
          <a:p>
            <a:pPr algn="ctr" fontAlgn="auto">
              <a:spcBef>
                <a:spcPts val="0"/>
              </a:spcBef>
              <a:spcAft>
                <a:spcPts val="0"/>
              </a:spcAft>
              <a:defRPr/>
            </a:pPr>
            <a:r>
              <a:rPr lang="en-US" sz="2000" dirty="0" smtClean="0">
                <a:latin typeface="+mn-lt"/>
              </a:rPr>
              <a:t>Also known as a “Smart Meter”</a:t>
            </a:r>
            <a:endParaRPr lang="en-US" sz="2000" dirty="0">
              <a:latin typeface="+mn-lt"/>
            </a:endParaRPr>
          </a:p>
        </p:txBody>
      </p:sp>
    </p:spTree>
    <p:extLst>
      <p:ext uri="{BB962C8B-B14F-4D97-AF65-F5344CB8AC3E}">
        <p14:creationId xmlns:p14="http://schemas.microsoft.com/office/powerpoint/2010/main" val="139518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Impacts of </a:t>
            </a:r>
            <a:r>
              <a:rPr lang="en-US" dirty="0" smtClean="0"/>
              <a:t/>
            </a:r>
            <a:br>
              <a:rPr lang="en-US" dirty="0" smtClean="0"/>
            </a:br>
            <a:r>
              <a:rPr lang="en-US" dirty="0" smtClean="0"/>
              <a:t>Advanced Meter </a:t>
            </a:r>
            <a:r>
              <a:rPr lang="en-US" dirty="0" smtClean="0"/>
              <a:t>Technology </a:t>
            </a:r>
            <a:r>
              <a:rPr lang="en-US" dirty="0" smtClean="0"/>
              <a:t/>
            </a:r>
            <a:br>
              <a:rPr lang="en-US" dirty="0" smtClean="0"/>
            </a:br>
            <a:r>
              <a:rPr lang="en-US" dirty="0" smtClean="0"/>
              <a:t>on the Retail Market</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8021559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Impact of </a:t>
            </a:r>
            <a:r>
              <a:rPr lang="en-US" dirty="0"/>
              <a:t>Advanced Meter </a:t>
            </a:r>
            <a:r>
              <a:rPr lang="en-US" dirty="0" smtClean="0"/>
              <a:t>Technology</a:t>
            </a:r>
            <a:endParaRPr lang="en-US" dirty="0"/>
          </a:p>
        </p:txBody>
      </p:sp>
      <p:sp>
        <p:nvSpPr>
          <p:cNvPr id="5" name="Content Placeholder 4"/>
          <p:cNvSpPr>
            <a:spLocks noGrp="1"/>
          </p:cNvSpPr>
          <p:nvPr>
            <p:ph idx="1"/>
          </p:nvPr>
        </p:nvSpPr>
        <p:spPr/>
        <p:txBody>
          <a:bodyPr/>
          <a:lstStyle/>
          <a:p>
            <a:r>
              <a:rPr lang="en-US" dirty="0" smtClean="0"/>
              <a:t>So, what does </a:t>
            </a:r>
            <a:r>
              <a:rPr lang="en-US" dirty="0"/>
              <a:t>Advanced Meter </a:t>
            </a:r>
            <a:r>
              <a:rPr lang="en-US" dirty="0" smtClean="0"/>
              <a:t>Technology mean for the Retail Market?</a:t>
            </a:r>
          </a:p>
          <a:p>
            <a:pPr lvl="1"/>
            <a:endParaRPr lang="en-US" dirty="0" smtClean="0"/>
          </a:p>
          <a:p>
            <a:pPr lvl="1"/>
            <a:r>
              <a:rPr lang="en-US" dirty="0" smtClean="0"/>
              <a:t>Meter data is more precise</a:t>
            </a:r>
          </a:p>
          <a:p>
            <a:pPr lvl="1"/>
            <a:r>
              <a:rPr lang="en-US" dirty="0" smtClean="0"/>
              <a:t>Meter data is available </a:t>
            </a:r>
            <a:r>
              <a:rPr lang="en-US" dirty="0" smtClean="0"/>
              <a:t>faster</a:t>
            </a:r>
          </a:p>
          <a:p>
            <a:pPr lvl="1"/>
            <a:r>
              <a:rPr lang="en-US" dirty="0" smtClean="0"/>
              <a:t>Greater visibility of data</a:t>
            </a:r>
            <a:endParaRPr lang="en-US" dirty="0" smtClean="0"/>
          </a:p>
          <a:p>
            <a:pPr lvl="1"/>
            <a:r>
              <a:rPr lang="en-US" dirty="0" smtClean="0"/>
              <a:t>More opportunities for retail </a:t>
            </a:r>
            <a:r>
              <a:rPr lang="en-US" dirty="0" smtClean="0"/>
              <a:t>products</a:t>
            </a:r>
          </a:p>
          <a:p>
            <a:pPr lvl="1"/>
            <a:r>
              <a:rPr lang="en-US" dirty="0" smtClean="0"/>
              <a:t>Other benefits</a:t>
            </a:r>
            <a:endParaRPr lang="en-US" dirty="0" smtClean="0"/>
          </a:p>
          <a:p>
            <a:pPr lvl="1"/>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719257"/>
            <a:ext cx="2734654" cy="2698191"/>
          </a:xfrm>
          <a:prstGeom prst="rect">
            <a:avLst/>
          </a:prstGeom>
        </p:spPr>
      </p:pic>
    </p:spTree>
    <p:extLst>
      <p:ext uri="{BB962C8B-B14F-4D97-AF65-F5344CB8AC3E}">
        <p14:creationId xmlns:p14="http://schemas.microsoft.com/office/powerpoint/2010/main" val="11550258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smtClean="0"/>
              <a:t>More Precise Meter Data</a:t>
            </a:r>
            <a:endParaRPr lang="en-US" dirty="0"/>
          </a:p>
        </p:txBody>
      </p:sp>
      <p:sp>
        <p:nvSpPr>
          <p:cNvPr id="24" name="Text Placeholder 23"/>
          <p:cNvSpPr>
            <a:spLocks noGrp="1"/>
          </p:cNvSpPr>
          <p:nvPr>
            <p:ph type="body" sz="quarter" idx="3"/>
          </p:nvPr>
        </p:nvSpPr>
        <p:spPr/>
        <p:txBody>
          <a:bodyPr/>
          <a:lstStyle/>
          <a:p>
            <a:r>
              <a:rPr lang="en-US" dirty="0" smtClean="0"/>
              <a:t> </a:t>
            </a:r>
            <a:endParaRPr lang="en-US" dirty="0"/>
          </a:p>
        </p:txBody>
      </p:sp>
      <p:sp>
        <p:nvSpPr>
          <p:cNvPr id="23" name="Text Placeholder 22"/>
          <p:cNvSpPr>
            <a:spLocks noGrp="1"/>
          </p:cNvSpPr>
          <p:nvPr>
            <p:ph type="body" sz="half" idx="1"/>
          </p:nvPr>
        </p:nvSpPr>
        <p:spPr/>
        <p:txBody>
          <a:bodyPr/>
          <a:lstStyle/>
          <a:p>
            <a:r>
              <a:rPr lang="en-US" dirty="0" smtClean="0"/>
              <a:t>Before </a:t>
            </a:r>
            <a:r>
              <a:rPr lang="en-US" dirty="0"/>
              <a:t>Advanced Meters</a:t>
            </a:r>
            <a:endParaRPr lang="en-US" dirty="0" smtClean="0"/>
          </a:p>
          <a:p>
            <a:pPr lvl="1"/>
            <a:r>
              <a:rPr lang="en-US" dirty="0" smtClean="0"/>
              <a:t> ~58% of competitive load was settled with NIDR meters</a:t>
            </a:r>
          </a:p>
          <a:p>
            <a:pPr lvl="2"/>
            <a:r>
              <a:rPr lang="en-US" dirty="0" smtClean="0"/>
              <a:t>Had to be shaped with Load Profile</a:t>
            </a:r>
          </a:p>
          <a:p>
            <a:pPr lvl="2"/>
            <a:r>
              <a:rPr lang="en-US" dirty="0" smtClean="0"/>
              <a:t>Actual customer load pattern might have been different</a:t>
            </a:r>
          </a:p>
          <a:p>
            <a:pPr lvl="2"/>
            <a:r>
              <a:rPr lang="en-US" dirty="0" smtClean="0"/>
              <a:t>Errors contributed to </a:t>
            </a:r>
            <a:r>
              <a:rPr lang="en-US" dirty="0" smtClean="0"/>
              <a:t>UFE</a:t>
            </a:r>
            <a:endParaRPr lang="en-US" dirty="0" smtClean="0"/>
          </a:p>
          <a:p>
            <a:pPr lvl="2"/>
            <a:endParaRPr lang="en-US" dirty="0"/>
          </a:p>
        </p:txBody>
      </p:sp>
      <p:graphicFrame>
        <p:nvGraphicFramePr>
          <p:cNvPr id="14" name="Content Placeholder 13"/>
          <p:cNvGraphicFramePr>
            <a:graphicFrameLocks noGrp="1"/>
          </p:cNvGraphicFramePr>
          <p:nvPr>
            <p:ph sz="quarter" idx="4"/>
            <p:extLst>
              <p:ext uri="{D42A27DB-BD31-4B8C-83A1-F6EECF244321}">
                <p14:modId xmlns:p14="http://schemas.microsoft.com/office/powerpoint/2010/main" val="1009038617"/>
              </p:ext>
            </p:extLst>
          </p:nvPr>
        </p:nvGraphicFramePr>
        <p:xfrm>
          <a:off x="4645025" y="1927225"/>
          <a:ext cx="4041775" cy="4092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690805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dirty="0"/>
              <a:t>More Precise Meter Data</a:t>
            </a:r>
          </a:p>
        </p:txBody>
      </p:sp>
      <p:sp>
        <p:nvSpPr>
          <p:cNvPr id="24" name="Text Placeholder 23"/>
          <p:cNvSpPr>
            <a:spLocks noGrp="1"/>
          </p:cNvSpPr>
          <p:nvPr>
            <p:ph type="body" sz="quarter" idx="3"/>
          </p:nvPr>
        </p:nvSpPr>
        <p:spPr/>
        <p:txBody>
          <a:bodyPr/>
          <a:lstStyle/>
          <a:p>
            <a:r>
              <a:rPr lang="en-US" dirty="0" smtClean="0"/>
              <a:t> </a:t>
            </a:r>
            <a:endParaRPr lang="en-US" dirty="0"/>
          </a:p>
        </p:txBody>
      </p:sp>
      <p:sp>
        <p:nvSpPr>
          <p:cNvPr id="23" name="Text Placeholder 22"/>
          <p:cNvSpPr>
            <a:spLocks noGrp="1"/>
          </p:cNvSpPr>
          <p:nvPr>
            <p:ph type="body" sz="half" idx="1"/>
          </p:nvPr>
        </p:nvSpPr>
        <p:spPr/>
        <p:txBody>
          <a:bodyPr/>
          <a:lstStyle/>
          <a:p>
            <a:r>
              <a:rPr lang="en-US" dirty="0" smtClean="0"/>
              <a:t>After Smart Meters</a:t>
            </a:r>
          </a:p>
          <a:p>
            <a:pPr lvl="1"/>
            <a:r>
              <a:rPr lang="en-US" dirty="0" smtClean="0"/>
              <a:t> ~98% of competitive load is now settled using interval data</a:t>
            </a:r>
          </a:p>
          <a:p>
            <a:pPr lvl="2"/>
            <a:r>
              <a:rPr lang="en-US" dirty="0" smtClean="0"/>
              <a:t>REP can discover customer’s actual usage pattern</a:t>
            </a:r>
          </a:p>
          <a:p>
            <a:pPr lvl="2"/>
            <a:r>
              <a:rPr lang="en-US" dirty="0" smtClean="0"/>
              <a:t>More accurate REP settlement with QSE </a:t>
            </a:r>
          </a:p>
          <a:p>
            <a:pPr lvl="2"/>
            <a:endParaRPr lang="en-US" dirty="0"/>
          </a:p>
        </p:txBody>
      </p:sp>
      <p:graphicFrame>
        <p:nvGraphicFramePr>
          <p:cNvPr id="14" name="Content Placeholder 13"/>
          <p:cNvGraphicFramePr>
            <a:graphicFrameLocks noGrp="1"/>
          </p:cNvGraphicFramePr>
          <p:nvPr>
            <p:ph sz="quarter" idx="4"/>
            <p:extLst>
              <p:ext uri="{D42A27DB-BD31-4B8C-83A1-F6EECF244321}">
                <p14:modId xmlns:p14="http://schemas.microsoft.com/office/powerpoint/2010/main" val="4282199903"/>
              </p:ext>
            </p:extLst>
          </p:nvPr>
        </p:nvGraphicFramePr>
        <p:xfrm>
          <a:off x="4645025" y="1927225"/>
          <a:ext cx="4041775" cy="4092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691718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Meter Data is Available Faster</a:t>
            </a:r>
            <a:endParaRPr lang="en-US" dirty="0"/>
          </a:p>
        </p:txBody>
      </p:sp>
      <p:sp>
        <p:nvSpPr>
          <p:cNvPr id="7" name="Content Placeholder 6"/>
          <p:cNvSpPr>
            <a:spLocks noGrp="1"/>
          </p:cNvSpPr>
          <p:nvPr>
            <p:ph idx="1"/>
          </p:nvPr>
        </p:nvSpPr>
        <p:spPr/>
        <p:txBody>
          <a:bodyPr/>
          <a:lstStyle/>
          <a:p>
            <a:r>
              <a:rPr lang="en-US" dirty="0" smtClean="0"/>
              <a:t>More Accurate Initial Settlement</a:t>
            </a:r>
          </a:p>
          <a:p>
            <a:pPr lvl="1"/>
            <a:r>
              <a:rPr lang="en-US" dirty="0" smtClean="0"/>
              <a:t>Today, ~73% actual load data used in Initial</a:t>
            </a:r>
          </a:p>
          <a:p>
            <a:pPr lvl="1"/>
            <a:r>
              <a:rPr lang="en-US" dirty="0" smtClean="0"/>
              <a:t>Before </a:t>
            </a:r>
            <a:r>
              <a:rPr lang="en-US" dirty="0"/>
              <a:t>Advanced Meters</a:t>
            </a:r>
            <a:r>
              <a:rPr lang="en-US" dirty="0" smtClean="0"/>
              <a:t>, ~ 39% actual load data was used in Initial </a:t>
            </a:r>
            <a:endParaRPr lang="en-US" dirty="0"/>
          </a:p>
        </p:txBody>
      </p:sp>
      <p:grpSp>
        <p:nvGrpSpPr>
          <p:cNvPr id="64" name="Group 63"/>
          <p:cNvGrpSpPr/>
          <p:nvPr/>
        </p:nvGrpSpPr>
        <p:grpSpPr>
          <a:xfrm>
            <a:off x="265176" y="3836281"/>
            <a:ext cx="8532813" cy="2452858"/>
            <a:chOff x="263525" y="3667125"/>
            <a:chExt cx="8532813" cy="2452858"/>
          </a:xfrm>
        </p:grpSpPr>
        <p:sp>
          <p:nvSpPr>
            <p:cNvPr id="65" name="AutoShape 26"/>
            <p:cNvSpPr>
              <a:spLocks noChangeArrowheads="1"/>
            </p:cNvSpPr>
            <p:nvPr/>
          </p:nvSpPr>
          <p:spPr bwMode="auto">
            <a:xfrm>
              <a:off x="263525" y="3667125"/>
              <a:ext cx="8526463" cy="2452858"/>
            </a:xfrm>
            <a:prstGeom prst="roundRect">
              <a:avLst>
                <a:gd name="adj" fmla="val 16667"/>
              </a:avLst>
            </a:prstGeom>
            <a:gradFill rotWithShape="1">
              <a:gsLst>
                <a:gs pos="0">
                  <a:srgbClr val="DDDDDD"/>
                </a:gs>
                <a:gs pos="100000">
                  <a:srgbClr val="B2B2B2"/>
                </a:gs>
              </a:gsLst>
              <a:lin ang="5400000" scaled="1"/>
            </a:gradFill>
            <a:ln w="9525">
              <a:solidFill>
                <a:srgbClr val="000000"/>
              </a:solidFill>
              <a:round/>
              <a:headEnd/>
              <a:tailEnd/>
            </a:ln>
            <a:effectLst>
              <a:outerShdw dist="107763" dir="2700000" algn="ctr" rotWithShape="0">
                <a:srgbClr val="808080">
                  <a:alpha val="50000"/>
                </a:srgbClr>
              </a:outerShdw>
            </a:effectLst>
          </p:spPr>
          <p:txBody>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2000" b="1" kern="0" dirty="0" smtClean="0">
                  <a:solidFill>
                    <a:srgbClr val="000000"/>
                  </a:solidFill>
                  <a:latin typeface="Arial" charset="0"/>
                </a:rPr>
                <a:t>ERCOT Real-Time Settlements Timeline</a:t>
              </a:r>
              <a:r>
                <a:rPr kumimoji="0" lang="en-US" sz="2000" b="1" i="0" u="none" strike="noStrike" kern="0" cap="none" spc="0" normalizeH="0" baseline="0" noProof="0" dirty="0" smtClean="0">
                  <a:ln>
                    <a:noFill/>
                  </a:ln>
                  <a:solidFill>
                    <a:srgbClr val="000000"/>
                  </a:solidFill>
                  <a:effectLst/>
                  <a:uLnTx/>
                  <a:uFillTx/>
                  <a:latin typeface="Arial" charset="0"/>
                </a:rPr>
                <a:t> </a:t>
              </a:r>
              <a:endParaRPr kumimoji="0" lang="en-US" sz="2000" b="1" i="0" u="none" strike="noStrike" kern="0" cap="none" spc="0" normalizeH="0" baseline="0" noProof="0" dirty="0">
                <a:ln>
                  <a:noFill/>
                </a:ln>
                <a:solidFill>
                  <a:srgbClr val="000000"/>
                </a:solidFill>
                <a:effectLst/>
                <a:uLnTx/>
                <a:uFillTx/>
                <a:latin typeface="Arial" charset="0"/>
              </a:endParaRPr>
            </a:p>
          </p:txBody>
        </p:sp>
        <p:cxnSp>
          <p:nvCxnSpPr>
            <p:cNvPr id="66" name="Straight Connector 65"/>
            <p:cNvCxnSpPr/>
            <p:nvPr/>
          </p:nvCxnSpPr>
          <p:spPr>
            <a:xfrm rot="5400000">
              <a:off x="3040062" y="4654722"/>
              <a:ext cx="815975" cy="0"/>
            </a:xfrm>
            <a:prstGeom prst="line">
              <a:avLst/>
            </a:prstGeom>
            <a:noFill/>
            <a:ln w="19050" cap="flat" cmpd="sng" algn="ctr">
              <a:solidFill>
                <a:srgbClr val="FFFFFF">
                  <a:lumMod val="50000"/>
                </a:srgbClr>
              </a:solidFill>
              <a:prstDash val="sysDot"/>
            </a:ln>
            <a:effectLst/>
          </p:spPr>
        </p:cxnSp>
        <p:cxnSp>
          <p:nvCxnSpPr>
            <p:cNvPr id="67" name="Straight Connector 66"/>
            <p:cNvCxnSpPr/>
            <p:nvPr/>
          </p:nvCxnSpPr>
          <p:spPr>
            <a:xfrm rot="5400000">
              <a:off x="7089775" y="4654722"/>
              <a:ext cx="815975" cy="0"/>
            </a:xfrm>
            <a:prstGeom prst="line">
              <a:avLst/>
            </a:prstGeom>
            <a:noFill/>
            <a:ln w="19050" cap="flat" cmpd="sng" algn="ctr">
              <a:solidFill>
                <a:srgbClr val="FFFFFF">
                  <a:lumMod val="50000"/>
                </a:srgbClr>
              </a:solidFill>
              <a:prstDash val="sysDot"/>
            </a:ln>
            <a:effectLst/>
          </p:spPr>
        </p:cxnSp>
        <p:cxnSp>
          <p:nvCxnSpPr>
            <p:cNvPr id="68" name="Straight Connector 67"/>
            <p:cNvCxnSpPr/>
            <p:nvPr/>
          </p:nvCxnSpPr>
          <p:spPr>
            <a:xfrm rot="5400000">
              <a:off x="6213475" y="4654722"/>
              <a:ext cx="815975" cy="0"/>
            </a:xfrm>
            <a:prstGeom prst="line">
              <a:avLst/>
            </a:prstGeom>
            <a:noFill/>
            <a:ln w="19050" cap="flat" cmpd="sng" algn="ctr">
              <a:solidFill>
                <a:srgbClr val="FFFFFF">
                  <a:lumMod val="50000"/>
                </a:srgbClr>
              </a:solidFill>
              <a:prstDash val="sysDot"/>
            </a:ln>
            <a:effectLst/>
          </p:spPr>
        </p:cxnSp>
        <p:sp>
          <p:nvSpPr>
            <p:cNvPr id="69" name="TextBox 10"/>
            <p:cNvSpPr txBox="1">
              <a:spLocks noChangeArrowheads="1"/>
            </p:cNvSpPr>
            <p:nvPr/>
          </p:nvSpPr>
          <p:spPr bwMode="auto">
            <a:xfrm>
              <a:off x="6621463" y="4261022"/>
              <a:ext cx="876300" cy="307975"/>
            </a:xfrm>
            <a:prstGeom prst="rect">
              <a:avLst/>
            </a:prstGeom>
            <a:noFill/>
            <a:ln w="9525">
              <a:noFill/>
              <a:miter lim="800000"/>
              <a:headEnd/>
              <a:tailEnd/>
            </a:ln>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Day 180</a:t>
              </a:r>
            </a:p>
          </p:txBody>
        </p:sp>
        <p:cxnSp>
          <p:nvCxnSpPr>
            <p:cNvPr id="70" name="Straight Connector 69"/>
            <p:cNvCxnSpPr/>
            <p:nvPr/>
          </p:nvCxnSpPr>
          <p:spPr>
            <a:xfrm rot="5400000">
              <a:off x="1882215" y="4654722"/>
              <a:ext cx="815975" cy="0"/>
            </a:xfrm>
            <a:prstGeom prst="line">
              <a:avLst/>
            </a:prstGeom>
            <a:noFill/>
            <a:ln w="19050" cap="flat" cmpd="sng" algn="ctr">
              <a:solidFill>
                <a:srgbClr val="FFFFFF">
                  <a:lumMod val="50000"/>
                </a:srgbClr>
              </a:solidFill>
              <a:prstDash val="sysDot"/>
            </a:ln>
            <a:effectLst/>
          </p:spPr>
        </p:cxnSp>
        <p:cxnSp>
          <p:nvCxnSpPr>
            <p:cNvPr id="71" name="Straight Connector 70"/>
            <p:cNvCxnSpPr/>
            <p:nvPr/>
          </p:nvCxnSpPr>
          <p:spPr>
            <a:xfrm rot="5400000">
              <a:off x="1084262" y="4654722"/>
              <a:ext cx="815975" cy="0"/>
            </a:xfrm>
            <a:prstGeom prst="line">
              <a:avLst/>
            </a:prstGeom>
            <a:noFill/>
            <a:ln w="19050" cap="flat" cmpd="sng" algn="ctr">
              <a:solidFill>
                <a:srgbClr val="FFFFFF">
                  <a:lumMod val="50000"/>
                </a:srgbClr>
              </a:solidFill>
              <a:prstDash val="sysDot"/>
            </a:ln>
            <a:effectLst/>
          </p:spPr>
        </p:cxnSp>
        <p:cxnSp>
          <p:nvCxnSpPr>
            <p:cNvPr id="72" name="Straight Connector 71"/>
            <p:cNvCxnSpPr/>
            <p:nvPr/>
          </p:nvCxnSpPr>
          <p:spPr>
            <a:xfrm rot="5400000">
              <a:off x="3894137" y="4654722"/>
              <a:ext cx="815975" cy="0"/>
            </a:xfrm>
            <a:prstGeom prst="line">
              <a:avLst/>
            </a:prstGeom>
            <a:noFill/>
            <a:ln w="19050" cap="flat" cmpd="sng" algn="ctr">
              <a:solidFill>
                <a:srgbClr val="FFFFFF">
                  <a:lumMod val="50000"/>
                </a:srgbClr>
              </a:solidFill>
              <a:prstDash val="sysDot"/>
            </a:ln>
            <a:effectLst/>
          </p:spPr>
        </p:cxnSp>
        <p:sp>
          <p:nvSpPr>
            <p:cNvPr id="73" name="Right Arrow 72"/>
            <p:cNvSpPr/>
            <p:nvPr/>
          </p:nvSpPr>
          <p:spPr>
            <a:xfrm>
              <a:off x="512763" y="4799184"/>
              <a:ext cx="8077200" cy="508000"/>
            </a:xfrm>
            <a:prstGeom prst="rightArrow">
              <a:avLst/>
            </a:prstGeom>
            <a:solidFill>
              <a:srgbClr val="003966"/>
            </a:solidFill>
            <a:ln w="25400" cap="flat" cmpd="sng" algn="ctr">
              <a:solidFill>
                <a:srgbClr val="003966"/>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a:ln>
                  <a:noFill/>
                </a:ln>
                <a:solidFill>
                  <a:srgbClr val="000000"/>
                </a:solidFill>
                <a:effectLst/>
                <a:uLnTx/>
                <a:uFillTx/>
                <a:latin typeface="Arial"/>
                <a:ea typeface="+mn-ea"/>
                <a:cs typeface="+mn-cs"/>
              </a:endParaRPr>
            </a:p>
          </p:txBody>
        </p:sp>
        <p:sp>
          <p:nvSpPr>
            <p:cNvPr id="74" name="Oval 73"/>
            <p:cNvSpPr/>
            <p:nvPr/>
          </p:nvSpPr>
          <p:spPr>
            <a:xfrm>
              <a:off x="2117165" y="4870622"/>
              <a:ext cx="347663" cy="349250"/>
            </a:xfrm>
            <a:prstGeom prst="ellipse">
              <a:avLst/>
            </a:prstGeom>
            <a:solidFill>
              <a:srgbClr val="669900"/>
            </a:solidFill>
            <a:ln w="25400" cap="flat" cmpd="sng" algn="ctr">
              <a:solidFill>
                <a:srgbClr val="6699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a:ln>
                  <a:noFill/>
                </a:ln>
                <a:solidFill>
                  <a:srgbClr val="000000"/>
                </a:solidFill>
                <a:effectLst/>
                <a:uLnTx/>
                <a:uFillTx/>
                <a:latin typeface="Arial"/>
                <a:ea typeface="+mn-ea"/>
                <a:cs typeface="+mn-cs"/>
              </a:endParaRPr>
            </a:p>
          </p:txBody>
        </p:sp>
        <p:sp>
          <p:nvSpPr>
            <p:cNvPr id="75" name="TextBox 16"/>
            <p:cNvSpPr txBox="1">
              <a:spLocks noChangeArrowheads="1"/>
            </p:cNvSpPr>
            <p:nvPr/>
          </p:nvSpPr>
          <p:spPr bwMode="auto">
            <a:xfrm>
              <a:off x="382588" y="4261022"/>
              <a:ext cx="1138237" cy="523875"/>
            </a:xfrm>
            <a:prstGeom prst="rect">
              <a:avLst/>
            </a:prstGeom>
            <a:noFill/>
            <a:ln w="9525">
              <a:noFill/>
              <a:miter lim="800000"/>
              <a:headEnd/>
              <a:tailEnd/>
            </a:ln>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smtClean="0">
                  <a:ln>
                    <a:noFill/>
                  </a:ln>
                  <a:solidFill>
                    <a:srgbClr val="C00000"/>
                  </a:solidFill>
                  <a:effectLst/>
                  <a:uLnTx/>
                  <a:uFillTx/>
                </a:rPr>
                <a:t>Operating Day</a:t>
              </a:r>
            </a:p>
          </p:txBody>
        </p:sp>
        <p:sp>
          <p:nvSpPr>
            <p:cNvPr id="76" name="TextBox 17"/>
            <p:cNvSpPr txBox="1">
              <a:spLocks noChangeArrowheads="1"/>
            </p:cNvSpPr>
            <p:nvPr/>
          </p:nvSpPr>
          <p:spPr bwMode="auto">
            <a:xfrm>
              <a:off x="1492251" y="4261022"/>
              <a:ext cx="794792" cy="307777"/>
            </a:xfrm>
            <a:prstGeom prst="rect">
              <a:avLst/>
            </a:prstGeom>
            <a:noFill/>
            <a:ln w="9525">
              <a:noFill/>
              <a:miter lim="800000"/>
              <a:headEnd/>
              <a:tailEnd/>
            </a:ln>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Day 5</a:t>
              </a:r>
            </a:p>
          </p:txBody>
        </p:sp>
        <p:sp>
          <p:nvSpPr>
            <p:cNvPr id="77" name="Oval 76"/>
            <p:cNvSpPr/>
            <p:nvPr/>
          </p:nvSpPr>
          <p:spPr>
            <a:xfrm>
              <a:off x="7323288" y="4864272"/>
              <a:ext cx="347662" cy="347662"/>
            </a:xfrm>
            <a:prstGeom prst="ellipse">
              <a:avLst/>
            </a:prstGeom>
            <a:solidFill>
              <a:srgbClr val="669900"/>
            </a:solidFill>
            <a:ln w="25400" cap="flat" cmpd="sng" algn="ctr">
              <a:solidFill>
                <a:srgbClr val="6699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a:ln>
                  <a:noFill/>
                </a:ln>
                <a:solidFill>
                  <a:srgbClr val="000000"/>
                </a:solidFill>
                <a:effectLst/>
                <a:uLnTx/>
                <a:uFillTx/>
                <a:latin typeface="Arial"/>
                <a:ea typeface="+mn-ea"/>
                <a:cs typeface="+mn-cs"/>
              </a:endParaRPr>
            </a:p>
          </p:txBody>
        </p:sp>
        <p:sp>
          <p:nvSpPr>
            <p:cNvPr id="78" name="TextBox 19"/>
            <p:cNvSpPr txBox="1">
              <a:spLocks noChangeArrowheads="1"/>
            </p:cNvSpPr>
            <p:nvPr/>
          </p:nvSpPr>
          <p:spPr bwMode="auto">
            <a:xfrm>
              <a:off x="2152650" y="5545309"/>
              <a:ext cx="1320800" cy="523875"/>
            </a:xfrm>
            <a:prstGeom prst="rect">
              <a:avLst/>
            </a:prstGeom>
            <a:noFill/>
            <a:ln w="9525">
              <a:noFill/>
              <a:miter lim="800000"/>
              <a:headEnd/>
              <a:tailEnd/>
            </a:ln>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Initial Statement</a:t>
              </a:r>
            </a:p>
          </p:txBody>
        </p:sp>
        <p:sp>
          <p:nvSpPr>
            <p:cNvPr id="79" name="TextBox 20"/>
            <p:cNvSpPr txBox="1">
              <a:spLocks noChangeArrowheads="1"/>
            </p:cNvSpPr>
            <p:nvPr/>
          </p:nvSpPr>
          <p:spPr bwMode="auto">
            <a:xfrm>
              <a:off x="4221163" y="5545309"/>
              <a:ext cx="1393825" cy="523220"/>
            </a:xfrm>
            <a:prstGeom prst="rect">
              <a:avLst/>
            </a:prstGeom>
            <a:noFill/>
            <a:ln w="9525">
              <a:noFill/>
              <a:miter lim="800000"/>
              <a:headEnd/>
              <a:tailEnd/>
            </a:ln>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Final </a:t>
              </a:r>
              <a:br>
                <a:rPr kumimoji="0" lang="en-US" sz="1400" b="1" i="0" u="none" strike="noStrike" kern="0" cap="none" spc="0" normalizeH="0" baseline="0" noProof="0" dirty="0" smtClean="0">
                  <a:ln>
                    <a:noFill/>
                  </a:ln>
                  <a:solidFill>
                    <a:srgbClr val="000000"/>
                  </a:solidFill>
                  <a:effectLst/>
                  <a:uLnTx/>
                  <a:uFillTx/>
                </a:rPr>
              </a:br>
              <a:r>
                <a:rPr kumimoji="0" lang="en-US" sz="1400" b="1" i="0" u="none" strike="noStrike" kern="0" cap="none" spc="0" normalizeH="0" baseline="0" noProof="0" dirty="0" smtClean="0">
                  <a:ln>
                    <a:noFill/>
                  </a:ln>
                  <a:solidFill>
                    <a:srgbClr val="000000"/>
                  </a:solidFill>
                  <a:effectLst/>
                  <a:uLnTx/>
                  <a:uFillTx/>
                </a:rPr>
                <a:t>Statement</a:t>
              </a:r>
            </a:p>
          </p:txBody>
        </p:sp>
        <p:sp>
          <p:nvSpPr>
            <p:cNvPr id="80" name="TextBox 21"/>
            <p:cNvSpPr txBox="1">
              <a:spLocks noChangeArrowheads="1"/>
            </p:cNvSpPr>
            <p:nvPr/>
          </p:nvSpPr>
          <p:spPr bwMode="auto">
            <a:xfrm>
              <a:off x="7402513" y="5545309"/>
              <a:ext cx="1393825" cy="523875"/>
            </a:xfrm>
            <a:prstGeom prst="rect">
              <a:avLst/>
            </a:prstGeom>
            <a:noFill/>
            <a:ln w="9525">
              <a:noFill/>
              <a:miter lim="800000"/>
              <a:headEnd/>
              <a:tailEnd/>
            </a:ln>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True-Up Statement</a:t>
              </a:r>
            </a:p>
          </p:txBody>
        </p:sp>
        <p:grpSp>
          <p:nvGrpSpPr>
            <p:cNvPr id="81" name="Group 41"/>
            <p:cNvGrpSpPr/>
            <p:nvPr/>
          </p:nvGrpSpPr>
          <p:grpSpPr>
            <a:xfrm>
              <a:off x="2194520" y="5048772"/>
              <a:ext cx="185048" cy="765629"/>
              <a:chOff x="2968166" y="3414486"/>
              <a:chExt cx="185048" cy="765629"/>
            </a:xfrm>
            <a:solidFill>
              <a:srgbClr val="669900"/>
            </a:solidFill>
          </p:grpSpPr>
          <p:cxnSp>
            <p:nvCxnSpPr>
              <p:cNvPr id="90" name="Straight Connector 89"/>
              <p:cNvCxnSpPr/>
              <p:nvPr/>
            </p:nvCxnSpPr>
            <p:spPr>
              <a:xfrm rot="16200000" flipH="1">
                <a:off x="2699647" y="3775529"/>
                <a:ext cx="722087" cy="1"/>
              </a:xfrm>
              <a:prstGeom prst="line">
                <a:avLst/>
              </a:prstGeom>
              <a:grpFill/>
              <a:ln w="38100" cap="flat" cmpd="sng" algn="ctr">
                <a:solidFill>
                  <a:srgbClr val="669900"/>
                </a:solidFill>
                <a:prstDash val="solid"/>
              </a:ln>
              <a:effectLst/>
            </p:spPr>
          </p:cxnSp>
          <p:sp>
            <p:nvSpPr>
              <p:cNvPr id="91" name="Oval 90"/>
              <p:cNvSpPr/>
              <p:nvPr/>
            </p:nvSpPr>
            <p:spPr>
              <a:xfrm>
                <a:off x="2968166" y="3995067"/>
                <a:ext cx="185048" cy="185048"/>
              </a:xfrm>
              <a:prstGeom prst="ellipse">
                <a:avLst/>
              </a:prstGeom>
              <a:grpFill/>
              <a:ln w="25400" cap="flat" cmpd="sng" algn="ctr">
                <a:solidFill>
                  <a:srgbClr val="6699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a:ln>
                    <a:noFill/>
                  </a:ln>
                  <a:solidFill>
                    <a:srgbClr val="000000"/>
                  </a:solidFill>
                  <a:effectLst/>
                  <a:uLnTx/>
                  <a:uFillTx/>
                  <a:latin typeface="Arial"/>
                  <a:ea typeface="+mn-ea"/>
                  <a:cs typeface="+mn-cs"/>
                </a:endParaRPr>
              </a:p>
            </p:txBody>
          </p:sp>
        </p:grpSp>
        <p:grpSp>
          <p:nvGrpSpPr>
            <p:cNvPr id="82" name="Group 45"/>
            <p:cNvGrpSpPr>
              <a:grpSpLocks/>
            </p:cNvGrpSpPr>
            <p:nvPr/>
          </p:nvGrpSpPr>
          <p:grpSpPr bwMode="auto">
            <a:xfrm>
              <a:off x="7403950" y="5048422"/>
              <a:ext cx="184150" cy="766762"/>
              <a:chOff x="2968166" y="3414486"/>
              <a:chExt cx="185048" cy="765629"/>
            </a:xfrm>
          </p:grpSpPr>
          <p:cxnSp>
            <p:nvCxnSpPr>
              <p:cNvPr id="88" name="Straight Connector 87"/>
              <p:cNvCxnSpPr/>
              <p:nvPr/>
            </p:nvCxnSpPr>
            <p:spPr>
              <a:xfrm rot="16200000" flipH="1">
                <a:off x="2699275" y="3775901"/>
                <a:ext cx="722830" cy="0"/>
              </a:xfrm>
              <a:prstGeom prst="line">
                <a:avLst/>
              </a:prstGeom>
              <a:noFill/>
              <a:ln w="38100" cap="flat" cmpd="sng" algn="ctr">
                <a:solidFill>
                  <a:srgbClr val="669900"/>
                </a:solidFill>
                <a:prstDash val="solid"/>
              </a:ln>
              <a:effectLst/>
            </p:spPr>
          </p:cxnSp>
          <p:sp>
            <p:nvSpPr>
              <p:cNvPr id="89" name="Oval 88"/>
              <p:cNvSpPr/>
              <p:nvPr/>
            </p:nvSpPr>
            <p:spPr>
              <a:xfrm>
                <a:off x="2968166" y="3994652"/>
                <a:ext cx="185048" cy="185463"/>
              </a:xfrm>
              <a:prstGeom prst="ellipse">
                <a:avLst/>
              </a:prstGeom>
              <a:solidFill>
                <a:srgbClr val="669900"/>
              </a:solidFill>
              <a:ln w="25400" cap="flat" cmpd="sng" algn="ctr">
                <a:solidFill>
                  <a:srgbClr val="6699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a:ln>
                    <a:noFill/>
                  </a:ln>
                  <a:solidFill>
                    <a:srgbClr val="000000"/>
                  </a:solidFill>
                  <a:effectLst/>
                  <a:uLnTx/>
                  <a:uFillTx/>
                  <a:latin typeface="Arial"/>
                  <a:ea typeface="+mn-ea"/>
                  <a:cs typeface="+mn-cs"/>
                </a:endParaRPr>
              </a:p>
            </p:txBody>
          </p:sp>
        </p:grpSp>
        <p:sp>
          <p:nvSpPr>
            <p:cNvPr id="83" name="TextBox 28"/>
            <p:cNvSpPr txBox="1">
              <a:spLocks noChangeArrowheads="1"/>
            </p:cNvSpPr>
            <p:nvPr/>
          </p:nvSpPr>
          <p:spPr bwMode="auto">
            <a:xfrm>
              <a:off x="3487738" y="4261022"/>
              <a:ext cx="806450" cy="307975"/>
            </a:xfrm>
            <a:prstGeom prst="rect">
              <a:avLst/>
            </a:prstGeom>
            <a:noFill/>
            <a:ln w="9525">
              <a:noFill/>
              <a:miter lim="800000"/>
              <a:headEnd/>
              <a:tailEnd/>
            </a:ln>
          </p:spPr>
          <p:txBody>
            <a:bodyPr>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rPr>
                <a:t>Day 55</a:t>
              </a:r>
            </a:p>
          </p:txBody>
        </p:sp>
        <p:grpSp>
          <p:nvGrpSpPr>
            <p:cNvPr id="84" name="Group 29"/>
            <p:cNvGrpSpPr/>
            <p:nvPr/>
          </p:nvGrpSpPr>
          <p:grpSpPr>
            <a:xfrm>
              <a:off x="4127287" y="4874600"/>
              <a:ext cx="348343" cy="950677"/>
              <a:chOff x="4681457" y="3240314"/>
              <a:chExt cx="348343" cy="950677"/>
            </a:xfrm>
            <a:solidFill>
              <a:srgbClr val="669900"/>
            </a:solidFill>
          </p:grpSpPr>
          <p:cxnSp>
            <p:nvCxnSpPr>
              <p:cNvPr id="85" name="Straight Connector 84"/>
              <p:cNvCxnSpPr/>
              <p:nvPr/>
            </p:nvCxnSpPr>
            <p:spPr>
              <a:xfrm rot="16200000" flipH="1">
                <a:off x="4493824" y="3786405"/>
                <a:ext cx="722087" cy="1"/>
              </a:xfrm>
              <a:prstGeom prst="line">
                <a:avLst/>
              </a:prstGeom>
              <a:grpFill/>
              <a:ln w="38100" cap="flat" cmpd="sng" algn="ctr">
                <a:solidFill>
                  <a:srgbClr val="669900"/>
                </a:solidFill>
                <a:prstDash val="solid"/>
              </a:ln>
              <a:effectLst/>
            </p:spPr>
          </p:cxnSp>
          <p:sp>
            <p:nvSpPr>
              <p:cNvPr id="86" name="Oval 85"/>
              <p:cNvSpPr/>
              <p:nvPr/>
            </p:nvSpPr>
            <p:spPr>
              <a:xfrm>
                <a:off x="4762841" y="4005943"/>
                <a:ext cx="185048" cy="185048"/>
              </a:xfrm>
              <a:prstGeom prst="ellipse">
                <a:avLst/>
              </a:prstGeom>
              <a:grpFill/>
              <a:ln w="25400" cap="flat" cmpd="sng" algn="ctr">
                <a:solidFill>
                  <a:srgbClr val="6699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a:ln>
                    <a:noFill/>
                  </a:ln>
                  <a:solidFill>
                    <a:srgbClr val="000000"/>
                  </a:solidFill>
                  <a:effectLst/>
                  <a:uLnTx/>
                  <a:uFillTx/>
                  <a:latin typeface="Arial"/>
                  <a:ea typeface="+mn-ea"/>
                  <a:cs typeface="+mn-cs"/>
                </a:endParaRPr>
              </a:p>
            </p:txBody>
          </p:sp>
          <p:sp>
            <p:nvSpPr>
              <p:cNvPr id="87" name="Oval 86"/>
              <p:cNvSpPr/>
              <p:nvPr/>
            </p:nvSpPr>
            <p:spPr>
              <a:xfrm>
                <a:off x="4681457" y="3240314"/>
                <a:ext cx="348343" cy="348343"/>
              </a:xfrm>
              <a:prstGeom prst="ellipse">
                <a:avLst/>
              </a:prstGeom>
              <a:grpFill/>
              <a:ln w="25400" cap="flat" cmpd="sng" algn="ctr">
                <a:solidFill>
                  <a:srgbClr val="6699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400" b="1" i="0" u="none" strike="noStrike" kern="0" cap="none" spc="0" normalizeH="0" baseline="0" noProof="0">
                  <a:ln>
                    <a:noFill/>
                  </a:ln>
                  <a:solidFill>
                    <a:srgbClr val="000000"/>
                  </a:solidFill>
                  <a:effectLst/>
                  <a:uLnTx/>
                  <a:uFillTx/>
                  <a:latin typeface="Arial"/>
                  <a:ea typeface="+mn-ea"/>
                  <a:cs typeface="+mn-cs"/>
                </a:endParaRPr>
              </a:p>
            </p:txBody>
          </p:sp>
        </p:grpSp>
      </p:grpSp>
    </p:spTree>
    <p:extLst>
      <p:ext uri="{BB962C8B-B14F-4D97-AF65-F5344CB8AC3E}">
        <p14:creationId xmlns:p14="http://schemas.microsoft.com/office/powerpoint/2010/main" val="37086390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Advanced Meter Technology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9350126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Meter Data is Available Faster</a:t>
            </a:r>
            <a:endParaRPr lang="en-US" dirty="0"/>
          </a:p>
        </p:txBody>
      </p:sp>
      <p:sp>
        <p:nvSpPr>
          <p:cNvPr id="7" name="Content Placeholder 6"/>
          <p:cNvSpPr>
            <a:spLocks noGrp="1"/>
          </p:cNvSpPr>
          <p:nvPr>
            <p:ph idx="1"/>
          </p:nvPr>
        </p:nvSpPr>
        <p:spPr/>
        <p:txBody>
          <a:bodyPr/>
          <a:lstStyle/>
          <a:p>
            <a:r>
              <a:rPr lang="en-US" dirty="0" smtClean="0"/>
              <a:t>Faster Execution of Retail Market Processes</a:t>
            </a:r>
          </a:p>
        </p:txBody>
      </p:sp>
      <p:graphicFrame>
        <p:nvGraphicFramePr>
          <p:cNvPr id="32" name="Content Placeholder 4"/>
          <p:cNvGraphicFramePr>
            <a:graphicFrameLocks/>
          </p:cNvGraphicFramePr>
          <p:nvPr>
            <p:extLst>
              <p:ext uri="{D42A27DB-BD31-4B8C-83A1-F6EECF244321}">
                <p14:modId xmlns:p14="http://schemas.microsoft.com/office/powerpoint/2010/main" val="496868851"/>
              </p:ext>
            </p:extLst>
          </p:nvPr>
        </p:nvGraphicFramePr>
        <p:xfrm>
          <a:off x="228600" y="2209800"/>
          <a:ext cx="8686800" cy="3856038"/>
        </p:xfrm>
        <a:graphic>
          <a:graphicData uri="http://schemas.openxmlformats.org/drawingml/2006/table">
            <a:tbl>
              <a:tblPr firstRow="1" bandRow="1">
                <a:tableStyleId>{5C22544A-7EE6-4342-B048-85BDC9FD1C3A}</a:tableStyleId>
              </a:tblPr>
              <a:tblGrid>
                <a:gridCol w="2796605"/>
                <a:gridCol w="1775395"/>
                <a:gridCol w="1823775"/>
                <a:gridCol w="2291025"/>
              </a:tblGrid>
              <a:tr h="365759">
                <a:tc>
                  <a:txBody>
                    <a:bodyPr/>
                    <a:lstStyle/>
                    <a:p>
                      <a:pPr algn="ctr"/>
                      <a:r>
                        <a:rPr lang="en-US" sz="1800" u="sng" dirty="0" smtClean="0"/>
                        <a:t>Enrollment type</a:t>
                      </a:r>
                    </a:p>
                    <a:p>
                      <a:pPr algn="ctr"/>
                      <a:r>
                        <a:rPr lang="en-US" sz="1800" b="0" u="none" dirty="0" smtClean="0"/>
                        <a:t>Initiating Transaction</a:t>
                      </a:r>
                      <a:endParaRPr lang="en-US" sz="1800" b="0" u="none" dirty="0"/>
                    </a:p>
                  </a:txBody>
                  <a:tcPr marL="92249" marR="92249" marT="45705" marB="45705"/>
                </a:tc>
                <a:tc>
                  <a:txBody>
                    <a:bodyPr/>
                    <a:lstStyle/>
                    <a:p>
                      <a:pPr algn="ctr"/>
                      <a:r>
                        <a:rPr lang="en-US" sz="1800" u="sng" dirty="0" smtClean="0"/>
                        <a:t>AMS Remote</a:t>
                      </a:r>
                    </a:p>
                    <a:p>
                      <a:pPr algn="ctr"/>
                      <a:r>
                        <a:rPr lang="en-US" sz="1800" u="none" dirty="0" smtClean="0"/>
                        <a:t>(AMSR)</a:t>
                      </a:r>
                      <a:endParaRPr lang="en-US" sz="1800" u="none" dirty="0"/>
                    </a:p>
                  </a:txBody>
                  <a:tcPr marL="92249" marR="92249" marT="45705" marB="45705"/>
                </a:tc>
                <a:tc>
                  <a:txBody>
                    <a:bodyPr/>
                    <a:lstStyle/>
                    <a:p>
                      <a:pPr algn="ctr"/>
                      <a:r>
                        <a:rPr lang="en-US" sz="1800" u="sng" dirty="0" smtClean="0"/>
                        <a:t>AMS Manual</a:t>
                      </a:r>
                    </a:p>
                    <a:p>
                      <a:pPr algn="ctr"/>
                      <a:r>
                        <a:rPr lang="en-US" sz="1800" u="none" dirty="0" smtClean="0"/>
                        <a:t>(AMSM)</a:t>
                      </a:r>
                      <a:endParaRPr lang="en-US" sz="1800" u="none" dirty="0"/>
                    </a:p>
                  </a:txBody>
                  <a:tcPr marL="92249" marR="92249" marT="45705" marB="45705"/>
                </a:tc>
                <a:tc>
                  <a:txBody>
                    <a:bodyPr/>
                    <a:lstStyle/>
                    <a:p>
                      <a:pPr algn="ctr"/>
                      <a:r>
                        <a:rPr lang="en-US" sz="1800" u="sng" dirty="0" smtClean="0"/>
                        <a:t>Non-AMS</a:t>
                      </a:r>
                      <a:endParaRPr lang="en-US" sz="1800" u="sng" dirty="0"/>
                    </a:p>
                  </a:txBody>
                  <a:tcPr marL="92249" marR="92249" marT="45705" marB="45705"/>
                </a:tc>
              </a:tr>
              <a:tr h="777588">
                <a:tc>
                  <a:txBody>
                    <a:bodyPr/>
                    <a:lstStyle/>
                    <a:p>
                      <a:pPr algn="ctr"/>
                      <a:r>
                        <a:rPr lang="en-US" sz="1800" b="1" dirty="0" smtClean="0"/>
                        <a:t>Move-In</a:t>
                      </a:r>
                    </a:p>
                    <a:p>
                      <a:pPr algn="ctr"/>
                      <a:r>
                        <a:rPr lang="en-US" sz="1800" dirty="0" smtClean="0"/>
                        <a:t>814_16</a:t>
                      </a:r>
                      <a:endParaRPr lang="en-US" sz="1800" dirty="0"/>
                    </a:p>
                  </a:txBody>
                  <a:tcPr marL="92249" marR="92249" marT="45705" marB="45705" anchor="ctr"/>
                </a:tc>
                <a:tc>
                  <a:txBody>
                    <a:bodyPr/>
                    <a:lstStyle/>
                    <a:p>
                      <a:pPr algn="ctr"/>
                      <a:r>
                        <a:rPr lang="en-US" sz="1800" dirty="0" smtClean="0"/>
                        <a:t>Same Day</a:t>
                      </a:r>
                      <a:endParaRPr lang="en-US" sz="1800" dirty="0"/>
                    </a:p>
                  </a:txBody>
                  <a:tcPr marL="92249" marR="92249" marT="45705" marB="4570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2 Business Days</a:t>
                      </a:r>
                    </a:p>
                  </a:txBody>
                  <a:tcPr marL="92249" marR="92249" marT="45705" marB="4570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2 Business Days</a:t>
                      </a:r>
                    </a:p>
                  </a:txBody>
                  <a:tcPr marL="92249" marR="92249" marT="45705" marB="45705" anchor="ctr"/>
                </a:tc>
              </a:tr>
              <a:tr h="762000">
                <a:tc>
                  <a:txBody>
                    <a:bodyPr/>
                    <a:lstStyle/>
                    <a:p>
                      <a:pPr algn="ctr"/>
                      <a:r>
                        <a:rPr lang="en-US" sz="1800" b="1" dirty="0" smtClean="0"/>
                        <a:t>Standard Switch</a:t>
                      </a:r>
                    </a:p>
                    <a:p>
                      <a:pPr algn="ctr"/>
                      <a:r>
                        <a:rPr lang="en-US" sz="1800" dirty="0" smtClean="0"/>
                        <a:t>814_01</a:t>
                      </a:r>
                      <a:endParaRPr lang="en-US" sz="1800" dirty="0"/>
                    </a:p>
                  </a:txBody>
                  <a:tcPr marL="92249" marR="92249" marT="45705" marB="45705" anchor="ctr"/>
                </a:tc>
                <a:tc>
                  <a:txBody>
                    <a:bodyPr/>
                    <a:lstStyle/>
                    <a:p>
                      <a:pPr algn="ctr"/>
                      <a:r>
                        <a:rPr lang="en-US" sz="1800" dirty="0" smtClean="0"/>
                        <a:t>Same Day</a:t>
                      </a:r>
                      <a:endParaRPr lang="en-US" sz="1800" dirty="0"/>
                    </a:p>
                  </a:txBody>
                  <a:tcPr marL="92249" marR="92249" marT="45705" marB="45705" anchor="ctr"/>
                </a:tc>
                <a:tc>
                  <a:txBody>
                    <a:bodyPr/>
                    <a:lstStyle/>
                    <a:p>
                      <a:pPr algn="ctr"/>
                      <a:r>
                        <a:rPr lang="en-US" sz="1800" dirty="0" smtClean="0"/>
                        <a:t>Same Day</a:t>
                      </a:r>
                      <a:endParaRPr lang="en-US" sz="1800" dirty="0"/>
                    </a:p>
                  </a:txBody>
                  <a:tcPr marL="92249" marR="92249" marT="45705" marB="4570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Within Next 4 Business Days</a:t>
                      </a:r>
                    </a:p>
                  </a:txBody>
                  <a:tcPr marL="92249" marR="92249" marT="45705" marB="45705" anchor="ctr"/>
                </a:tc>
              </a:tr>
              <a:tr h="838200">
                <a:tc>
                  <a:txBody>
                    <a:bodyPr/>
                    <a:lstStyle/>
                    <a:p>
                      <a:pPr algn="ctr"/>
                      <a:r>
                        <a:rPr lang="en-US" sz="1800" b="1" dirty="0" smtClean="0"/>
                        <a:t>Self Selected Switch</a:t>
                      </a:r>
                    </a:p>
                    <a:p>
                      <a:pPr algn="ctr"/>
                      <a:r>
                        <a:rPr lang="en-US" sz="1800" dirty="0" smtClean="0"/>
                        <a:t>814-01</a:t>
                      </a:r>
                      <a:endParaRPr lang="en-US" sz="1800" dirty="0"/>
                    </a:p>
                  </a:txBody>
                  <a:tcPr marL="92249" marR="92249" marT="45705" marB="45705" anchor="ctr"/>
                </a:tc>
                <a:tc>
                  <a:txBody>
                    <a:bodyPr/>
                    <a:lstStyle/>
                    <a:p>
                      <a:pPr algn="ctr"/>
                      <a:r>
                        <a:rPr lang="en-US" sz="1800" dirty="0" smtClean="0"/>
                        <a:t>Same Day</a:t>
                      </a:r>
                      <a:endParaRPr lang="en-US" sz="1800" dirty="0"/>
                    </a:p>
                  </a:txBody>
                  <a:tcPr marL="92249" marR="92249" marT="45705" marB="45705" anchor="ctr"/>
                </a:tc>
                <a:tc>
                  <a:txBody>
                    <a:bodyPr/>
                    <a:lstStyle/>
                    <a:p>
                      <a:pPr algn="ctr"/>
                      <a:r>
                        <a:rPr lang="en-US" sz="1800" dirty="0" smtClean="0"/>
                        <a:t>Same</a:t>
                      </a:r>
                      <a:r>
                        <a:rPr lang="en-US" sz="1800" baseline="0" dirty="0" smtClean="0"/>
                        <a:t> Day</a:t>
                      </a:r>
                      <a:endParaRPr lang="en-US" sz="1800" dirty="0"/>
                    </a:p>
                  </a:txBody>
                  <a:tcPr marL="92249" marR="92249" marT="45705" marB="45705" anchor="ctr"/>
                </a:tc>
                <a:tc>
                  <a:txBody>
                    <a:bodyPr/>
                    <a:lstStyle/>
                    <a:p>
                      <a:pPr algn="ctr"/>
                      <a:r>
                        <a:rPr lang="en-US" sz="1800" dirty="0" smtClean="0"/>
                        <a:t>At Least 2 Business Days</a:t>
                      </a:r>
                      <a:endParaRPr lang="en-US" sz="1800" dirty="0"/>
                    </a:p>
                  </a:txBody>
                  <a:tcPr marL="92249" marR="92249" marT="45705" marB="45705" anchor="ctr"/>
                </a:tc>
              </a:tr>
              <a:tr h="838200">
                <a:tc>
                  <a:txBody>
                    <a:bodyPr/>
                    <a:lstStyle/>
                    <a:p>
                      <a:pPr algn="ctr"/>
                      <a:r>
                        <a:rPr lang="en-US" sz="1800" b="1" dirty="0" smtClean="0"/>
                        <a:t>Move-Out</a:t>
                      </a:r>
                    </a:p>
                    <a:p>
                      <a:pPr algn="ctr"/>
                      <a:r>
                        <a:rPr lang="en-US" sz="1800" dirty="0" smtClean="0"/>
                        <a:t>814_24</a:t>
                      </a:r>
                      <a:endParaRPr lang="en-US" sz="1800" dirty="0"/>
                    </a:p>
                  </a:txBody>
                  <a:tcPr marL="92249" marR="92249" marT="45705" marB="45705" anchor="ctr"/>
                </a:tc>
                <a:tc>
                  <a:txBody>
                    <a:bodyPr/>
                    <a:lstStyle/>
                    <a:p>
                      <a:pPr algn="ctr"/>
                      <a:r>
                        <a:rPr lang="en-US" sz="1800" dirty="0" smtClean="0"/>
                        <a:t>Same Day</a:t>
                      </a:r>
                      <a:endParaRPr lang="en-US" sz="1800" dirty="0"/>
                    </a:p>
                  </a:txBody>
                  <a:tcPr marL="92249" marR="92249" marT="45705" marB="4570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2 Business Days</a:t>
                      </a:r>
                    </a:p>
                  </a:txBody>
                  <a:tcPr marL="92249" marR="92249" marT="45705" marB="4570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2 Business Days</a:t>
                      </a:r>
                    </a:p>
                  </a:txBody>
                  <a:tcPr marL="92249" marR="92249" marT="45705" marB="45705" anchor="ctr"/>
                </a:tc>
              </a:tr>
            </a:tbl>
          </a:graphicData>
        </a:graphic>
      </p:graphicFrame>
    </p:spTree>
    <p:extLst>
      <p:ext uri="{BB962C8B-B14F-4D97-AF65-F5344CB8AC3E}">
        <p14:creationId xmlns:p14="http://schemas.microsoft.com/office/powerpoint/2010/main" val="423018114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Greater Visibility of Data</a:t>
            </a:r>
            <a:endParaRPr lang="en-US" dirty="0"/>
          </a:p>
        </p:txBody>
      </p:sp>
      <p:sp>
        <p:nvSpPr>
          <p:cNvPr id="5" name="Content Placeholder 4"/>
          <p:cNvSpPr>
            <a:spLocks noGrp="1"/>
          </p:cNvSpPr>
          <p:nvPr>
            <p:ph idx="1"/>
          </p:nvPr>
        </p:nvSpPr>
        <p:spPr/>
        <p:txBody>
          <a:bodyPr/>
          <a:lstStyle/>
          <a:p>
            <a:r>
              <a:rPr lang="en-US" dirty="0" smtClean="0"/>
              <a:t>AMS Meter </a:t>
            </a:r>
            <a:r>
              <a:rPr lang="en-US" dirty="0" smtClean="0"/>
              <a:t>Data – The </a:t>
            </a:r>
            <a:r>
              <a:rPr lang="en-US" dirty="0" smtClean="0"/>
              <a:t>Extra Picture</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324225"/>
            <a:ext cx="2476500" cy="66675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9417" y="4856570"/>
            <a:ext cx="1279101" cy="126204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4648199"/>
            <a:ext cx="1190754" cy="1553361"/>
          </a:xfrm>
          <a:prstGeom prst="rect">
            <a:avLst/>
          </a:prstGeom>
        </p:spPr>
      </p:pic>
      <p:sp>
        <p:nvSpPr>
          <p:cNvPr id="41" name="Bent Arrow 40"/>
          <p:cNvSpPr/>
          <p:nvPr/>
        </p:nvSpPr>
        <p:spPr>
          <a:xfrm rot="16200000">
            <a:off x="5136503" y="3276597"/>
            <a:ext cx="1524000" cy="3048005"/>
          </a:xfrm>
          <a:prstGeom prst="bentArrow">
            <a:avLst>
              <a:gd name="adj1" fmla="val 7339"/>
              <a:gd name="adj2" fmla="val 9020"/>
              <a:gd name="adj3" fmla="val 12879"/>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1196" y="4572001"/>
            <a:ext cx="1361129" cy="1718984"/>
          </a:xfrm>
          <a:prstGeom prst="rect">
            <a:avLst/>
          </a:prstGeom>
        </p:spPr>
      </p:pic>
      <p:sp>
        <p:nvSpPr>
          <p:cNvPr id="46" name="Bent Arrow 45"/>
          <p:cNvSpPr/>
          <p:nvPr/>
        </p:nvSpPr>
        <p:spPr>
          <a:xfrm>
            <a:off x="4442938" y="2175072"/>
            <a:ext cx="1571626" cy="1066211"/>
          </a:xfrm>
          <a:prstGeom prst="bentArrow">
            <a:avLst>
              <a:gd name="adj1" fmla="val 9905"/>
              <a:gd name="adj2" fmla="val 11061"/>
              <a:gd name="adj3" fmla="val 14564"/>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Bent Arrow 48"/>
          <p:cNvSpPr/>
          <p:nvPr/>
        </p:nvSpPr>
        <p:spPr>
          <a:xfrm rot="16200000" flipH="1">
            <a:off x="1774490" y="3146089"/>
            <a:ext cx="948495" cy="1903330"/>
          </a:xfrm>
          <a:prstGeom prst="bentArrow">
            <a:avLst>
              <a:gd name="adj1" fmla="val 11118"/>
              <a:gd name="adj2" fmla="val 13028"/>
              <a:gd name="adj3" fmla="val 16814"/>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p:cNvSpPr/>
          <p:nvPr/>
        </p:nvSpPr>
        <p:spPr>
          <a:xfrm>
            <a:off x="7256027" y="4201896"/>
            <a:ext cx="1805880" cy="646331"/>
          </a:xfrm>
          <a:prstGeom prst="rect">
            <a:avLst/>
          </a:prstGeom>
        </p:spPr>
        <p:txBody>
          <a:bodyPr wrap="square">
            <a:spAutoFit/>
          </a:bodyPr>
          <a:lstStyle/>
          <a:p>
            <a:pPr algn="ctr" fontAlgn="auto">
              <a:spcBef>
                <a:spcPts val="0"/>
              </a:spcBef>
              <a:spcAft>
                <a:spcPts val="0"/>
              </a:spcAft>
              <a:defRPr/>
            </a:pPr>
            <a:r>
              <a:rPr lang="en-US" i="1" dirty="0" smtClean="0"/>
              <a:t>Transmitted</a:t>
            </a:r>
            <a:br>
              <a:rPr lang="en-US" i="1" dirty="0" smtClean="0"/>
            </a:br>
            <a:r>
              <a:rPr lang="en-US" i="1" dirty="0" smtClean="0"/>
              <a:t>periodically</a:t>
            </a:r>
            <a:endParaRPr lang="en-US" i="1" dirty="0"/>
          </a:p>
        </p:txBody>
      </p:sp>
      <p:sp>
        <p:nvSpPr>
          <p:cNvPr id="51" name="Rectangle 50"/>
          <p:cNvSpPr/>
          <p:nvPr/>
        </p:nvSpPr>
        <p:spPr>
          <a:xfrm>
            <a:off x="4540182" y="4685715"/>
            <a:ext cx="1208101" cy="646331"/>
          </a:xfrm>
          <a:prstGeom prst="rect">
            <a:avLst/>
          </a:prstGeom>
        </p:spPr>
        <p:txBody>
          <a:bodyPr wrap="square">
            <a:spAutoFit/>
          </a:bodyPr>
          <a:lstStyle/>
          <a:p>
            <a:pPr algn="ctr" fontAlgn="auto">
              <a:spcBef>
                <a:spcPts val="0"/>
              </a:spcBef>
              <a:spcAft>
                <a:spcPts val="0"/>
              </a:spcAft>
              <a:defRPr/>
            </a:pPr>
            <a:r>
              <a:rPr lang="en-US" i="1" dirty="0" smtClean="0"/>
              <a:t>Uploaded</a:t>
            </a:r>
            <a:br>
              <a:rPr lang="en-US" i="1" dirty="0" smtClean="0"/>
            </a:br>
            <a:r>
              <a:rPr lang="en-US" i="1" dirty="0" smtClean="0"/>
              <a:t>Day 1</a:t>
            </a:r>
            <a:endParaRPr lang="en-US" i="1" dirty="0"/>
          </a:p>
        </p:txBody>
      </p:sp>
      <p:sp>
        <p:nvSpPr>
          <p:cNvPr id="52" name="Rectangle 51"/>
          <p:cNvSpPr/>
          <p:nvPr/>
        </p:nvSpPr>
        <p:spPr>
          <a:xfrm>
            <a:off x="1481450" y="3762306"/>
            <a:ext cx="1208101" cy="646331"/>
          </a:xfrm>
          <a:prstGeom prst="rect">
            <a:avLst/>
          </a:prstGeom>
        </p:spPr>
        <p:txBody>
          <a:bodyPr wrap="square">
            <a:spAutoFit/>
          </a:bodyPr>
          <a:lstStyle/>
          <a:p>
            <a:pPr fontAlgn="auto">
              <a:spcBef>
                <a:spcPts val="0"/>
              </a:spcBef>
              <a:spcAft>
                <a:spcPts val="0"/>
              </a:spcAft>
              <a:defRPr/>
            </a:pPr>
            <a:r>
              <a:rPr lang="en-US" i="1" dirty="0" smtClean="0"/>
              <a:t>Available</a:t>
            </a:r>
            <a:br>
              <a:rPr lang="en-US" i="1" dirty="0" smtClean="0"/>
            </a:br>
            <a:r>
              <a:rPr lang="en-US" i="1" dirty="0" smtClean="0"/>
              <a:t>Day 2</a:t>
            </a:r>
            <a:endParaRPr lang="en-US" i="1" dirty="0"/>
          </a:p>
        </p:txBody>
      </p:sp>
      <p:sp>
        <p:nvSpPr>
          <p:cNvPr id="53" name="Rectangle 52"/>
          <p:cNvSpPr/>
          <p:nvPr/>
        </p:nvSpPr>
        <p:spPr>
          <a:xfrm>
            <a:off x="4610296" y="2373094"/>
            <a:ext cx="1208101" cy="646331"/>
          </a:xfrm>
          <a:prstGeom prst="rect">
            <a:avLst/>
          </a:prstGeom>
        </p:spPr>
        <p:txBody>
          <a:bodyPr wrap="square">
            <a:spAutoFit/>
          </a:bodyPr>
          <a:lstStyle/>
          <a:p>
            <a:pPr fontAlgn="auto">
              <a:spcBef>
                <a:spcPts val="0"/>
              </a:spcBef>
              <a:spcAft>
                <a:spcPts val="0"/>
              </a:spcAft>
              <a:defRPr/>
            </a:pPr>
            <a:r>
              <a:rPr lang="en-US" i="1" dirty="0" smtClean="0"/>
              <a:t>Available</a:t>
            </a:r>
            <a:br>
              <a:rPr lang="en-US" i="1" dirty="0" smtClean="0"/>
            </a:br>
            <a:r>
              <a:rPr lang="en-US" i="1" dirty="0" smtClean="0"/>
              <a:t>Day 2</a:t>
            </a:r>
            <a:endParaRPr lang="en-US" i="1" dirty="0"/>
          </a:p>
        </p:txBody>
      </p:sp>
      <p:grpSp>
        <p:nvGrpSpPr>
          <p:cNvPr id="43" name="Group 42"/>
          <p:cNvGrpSpPr/>
          <p:nvPr/>
        </p:nvGrpSpPr>
        <p:grpSpPr>
          <a:xfrm>
            <a:off x="6031435" y="1496142"/>
            <a:ext cx="2835199" cy="1842480"/>
            <a:chOff x="6031435" y="1496142"/>
            <a:chExt cx="2835199" cy="1842480"/>
          </a:xfrm>
        </p:grpSpPr>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2200" y="1496142"/>
              <a:ext cx="2694434" cy="1842480"/>
            </a:xfrm>
            <a:prstGeom prst="rect">
              <a:avLst/>
            </a:prstGeom>
          </p:spPr>
        </p:pic>
        <p:sp>
          <p:nvSpPr>
            <p:cNvPr id="42" name="TextBox 41"/>
            <p:cNvSpPr txBox="1"/>
            <p:nvPr/>
          </p:nvSpPr>
          <p:spPr>
            <a:xfrm>
              <a:off x="6031435" y="2891287"/>
              <a:ext cx="1376012" cy="369332"/>
            </a:xfrm>
            <a:prstGeom prst="rect">
              <a:avLst/>
            </a:prstGeom>
            <a:noFill/>
          </p:spPr>
          <p:txBody>
            <a:bodyPr wrap="square" rtlCol="0">
              <a:spAutoFit/>
            </a:bodyPr>
            <a:lstStyle/>
            <a:p>
              <a:pPr algn="ctr"/>
              <a:r>
                <a:rPr lang="en-US" dirty="0" smtClean="0">
                  <a:solidFill>
                    <a:schemeClr val="bg1"/>
                  </a:solidFill>
                </a:rPr>
                <a:t>Customer</a:t>
              </a:r>
              <a:endParaRPr lang="en-US" dirty="0">
                <a:solidFill>
                  <a:schemeClr val="bg1"/>
                </a:solidFill>
              </a:endParaRPr>
            </a:p>
          </p:txBody>
        </p:sp>
      </p:grpSp>
    </p:spTree>
    <p:extLst>
      <p:ext uri="{BB962C8B-B14F-4D97-AF65-F5344CB8AC3E}">
        <p14:creationId xmlns:p14="http://schemas.microsoft.com/office/powerpoint/2010/main" val="181343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right)">
                                      <p:cBhvr>
                                        <p:cTn id="19" dur="5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wipe(right)">
                                      <p:cBhvr>
                                        <p:cTn id="27" dur="500"/>
                                        <p:tgtEl>
                                          <p:spTgt spid="4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par>
                          <p:cTn id="37" fill="hold">
                            <p:stCondLst>
                              <p:cond delay="500"/>
                            </p:stCondLst>
                            <p:childTnLst>
                              <p:par>
                                <p:cTn id="38" presetID="1"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6" grpId="0" animBg="1"/>
      <p:bldP spid="49" grpId="0" animBg="1"/>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More </a:t>
            </a:r>
            <a:r>
              <a:rPr lang="en-US" dirty="0" smtClean="0"/>
              <a:t>Opportunities</a:t>
            </a:r>
            <a:endParaRPr lang="en-US" dirty="0"/>
          </a:p>
        </p:txBody>
      </p:sp>
      <p:sp>
        <p:nvSpPr>
          <p:cNvPr id="21" name="Text Placeholder 20"/>
          <p:cNvSpPr>
            <a:spLocks noGrp="1"/>
          </p:cNvSpPr>
          <p:nvPr>
            <p:ph idx="1"/>
          </p:nvPr>
        </p:nvSpPr>
        <p:spPr/>
        <p:txBody>
          <a:bodyPr/>
          <a:lstStyle/>
          <a:p>
            <a:r>
              <a:rPr lang="en-US" dirty="0" smtClean="0"/>
              <a:t>Advanced </a:t>
            </a:r>
            <a:r>
              <a:rPr lang="en-US" dirty="0"/>
              <a:t>Meter </a:t>
            </a:r>
            <a:r>
              <a:rPr lang="en-US" dirty="0"/>
              <a:t>t</a:t>
            </a:r>
            <a:r>
              <a:rPr lang="en-US" dirty="0" smtClean="0"/>
              <a:t>echnology </a:t>
            </a:r>
            <a:r>
              <a:rPr lang="en-US" dirty="0" smtClean="0"/>
              <a:t>offers </a:t>
            </a:r>
            <a:r>
              <a:rPr lang="en-US" dirty="0" smtClean="0"/>
              <a:t>the promise of new Retail </a:t>
            </a:r>
            <a:r>
              <a:rPr lang="en-US" dirty="0" smtClean="0"/>
              <a:t>products</a:t>
            </a:r>
            <a:endParaRPr lang="en-US" dirty="0" smtClean="0"/>
          </a:p>
          <a:p>
            <a:pPr lvl="1"/>
            <a:endParaRPr lang="en-US" dirty="0" smtClean="0"/>
          </a:p>
          <a:p>
            <a:pPr lvl="1"/>
            <a:r>
              <a:rPr lang="en-US" dirty="0" smtClean="0"/>
              <a:t>Prepay</a:t>
            </a:r>
          </a:p>
          <a:p>
            <a:pPr lvl="1"/>
            <a:r>
              <a:rPr lang="en-US" dirty="0" smtClean="0"/>
              <a:t>Demand Response</a:t>
            </a:r>
          </a:p>
          <a:p>
            <a:pPr lvl="1"/>
            <a:r>
              <a:rPr lang="en-US" dirty="0" smtClean="0"/>
              <a:t>Time-of-Use Rate offerings</a:t>
            </a:r>
          </a:p>
          <a:p>
            <a:pPr lvl="1"/>
            <a:endParaRPr lang="en-US" dirty="0"/>
          </a:p>
          <a:p>
            <a:endParaRPr lang="en-US" i="1" dirty="0" smtClean="0"/>
          </a:p>
          <a:p>
            <a:endParaRPr lang="en-US" i="1" dirty="0"/>
          </a:p>
          <a:p>
            <a:endParaRPr lang="en-US" dirty="0"/>
          </a:p>
        </p:txBody>
      </p:sp>
      <p:cxnSp>
        <p:nvCxnSpPr>
          <p:cNvPr id="12" name="Straight Arrow Connector 11"/>
          <p:cNvCxnSpPr>
            <a:endCxn id="20" idx="2"/>
          </p:cNvCxnSpPr>
          <p:nvPr/>
        </p:nvCxnSpPr>
        <p:spPr>
          <a:xfrm flipV="1">
            <a:off x="6796088" y="4470921"/>
            <a:ext cx="0" cy="105455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0" idx="0"/>
          </p:cNvCxnSpPr>
          <p:nvPr/>
        </p:nvCxnSpPr>
        <p:spPr>
          <a:xfrm flipV="1">
            <a:off x="6796088" y="2933111"/>
            <a:ext cx="0" cy="876889"/>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131874" y="2272189"/>
            <a:ext cx="332842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Qualified Scheduling Entity (QSE)</a:t>
            </a:r>
            <a:endParaRPr lang="en-US" dirty="0">
              <a:solidFill>
                <a:prstClr val="white"/>
              </a:solidFill>
            </a:endParaRPr>
          </a:p>
        </p:txBody>
      </p:sp>
      <p:cxnSp>
        <p:nvCxnSpPr>
          <p:cNvPr id="15" name="Straight Arrow Connector 14"/>
          <p:cNvCxnSpPr/>
          <p:nvPr/>
        </p:nvCxnSpPr>
        <p:spPr>
          <a:xfrm flipV="1">
            <a:off x="5593822" y="4470921"/>
            <a:ext cx="0" cy="105455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001112" y="4470921"/>
            <a:ext cx="0" cy="105455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7" name="Picture 45" descr="house.png"/>
          <p:cNvPicPr>
            <a:picLocks noChangeAspect="1"/>
          </p:cNvPicPr>
          <p:nvPr/>
        </p:nvPicPr>
        <p:blipFill>
          <a:blip r:embed="rId3" cstate="print"/>
          <a:srcRect/>
          <a:stretch>
            <a:fillRect/>
          </a:stretch>
        </p:blipFill>
        <p:spPr bwMode="auto">
          <a:xfrm>
            <a:off x="5140850" y="5525406"/>
            <a:ext cx="904875" cy="750888"/>
          </a:xfrm>
          <a:prstGeom prst="rect">
            <a:avLst/>
          </a:prstGeom>
          <a:noFill/>
          <a:ln w="9525">
            <a:noFill/>
            <a:miter lim="800000"/>
            <a:headEnd/>
            <a:tailEnd/>
          </a:ln>
        </p:spPr>
      </p:pic>
      <p:pic>
        <p:nvPicPr>
          <p:cNvPr id="18" name="Picture 45" descr="house.png"/>
          <p:cNvPicPr>
            <a:picLocks noChangeAspect="1"/>
          </p:cNvPicPr>
          <p:nvPr/>
        </p:nvPicPr>
        <p:blipFill>
          <a:blip r:embed="rId3" cstate="print"/>
          <a:srcRect/>
          <a:stretch>
            <a:fillRect/>
          </a:stretch>
        </p:blipFill>
        <p:spPr bwMode="auto">
          <a:xfrm>
            <a:off x="6343649" y="5525406"/>
            <a:ext cx="904875" cy="750888"/>
          </a:xfrm>
          <a:prstGeom prst="rect">
            <a:avLst/>
          </a:prstGeom>
          <a:noFill/>
          <a:ln w="9525">
            <a:noFill/>
            <a:miter lim="800000"/>
            <a:headEnd/>
            <a:tailEnd/>
          </a:ln>
        </p:spPr>
      </p:pic>
      <p:pic>
        <p:nvPicPr>
          <p:cNvPr id="19" name="Picture 45" descr="house.png"/>
          <p:cNvPicPr>
            <a:picLocks noChangeAspect="1"/>
          </p:cNvPicPr>
          <p:nvPr/>
        </p:nvPicPr>
        <p:blipFill>
          <a:blip r:embed="rId3" cstate="print"/>
          <a:srcRect/>
          <a:stretch>
            <a:fillRect/>
          </a:stretch>
        </p:blipFill>
        <p:spPr bwMode="auto">
          <a:xfrm>
            <a:off x="7552109" y="5525406"/>
            <a:ext cx="904875" cy="750888"/>
          </a:xfrm>
          <a:prstGeom prst="rect">
            <a:avLst/>
          </a:prstGeom>
          <a:noFill/>
          <a:ln w="9525">
            <a:noFill/>
            <a:miter lim="800000"/>
            <a:headEnd/>
            <a:tailEnd/>
          </a:ln>
        </p:spPr>
      </p:pic>
      <p:sp>
        <p:nvSpPr>
          <p:cNvPr id="20" name="Rectangle 19"/>
          <p:cNvSpPr/>
          <p:nvPr/>
        </p:nvSpPr>
        <p:spPr>
          <a:xfrm>
            <a:off x="5131874" y="3810000"/>
            <a:ext cx="332842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Retail Electric Provider (REP)</a:t>
            </a:r>
          </a:p>
        </p:txBody>
      </p:sp>
      <p:sp>
        <p:nvSpPr>
          <p:cNvPr id="23" name="Rectangle 22"/>
          <p:cNvSpPr/>
          <p:nvPr/>
        </p:nvSpPr>
        <p:spPr>
          <a:xfrm>
            <a:off x="705055" y="4809515"/>
            <a:ext cx="3711081" cy="1200329"/>
          </a:xfrm>
          <a:prstGeom prst="rect">
            <a:avLst/>
          </a:prstGeom>
        </p:spPr>
        <p:txBody>
          <a:bodyPr wrap="none">
            <a:spAutoFit/>
          </a:bodyPr>
          <a:lstStyle/>
          <a:p>
            <a:r>
              <a:rPr lang="en-US" sz="2400" b="1" i="1" dirty="0" smtClean="0">
                <a:solidFill>
                  <a:schemeClr val="tx2"/>
                </a:solidFill>
                <a:latin typeface="Arial" panose="020B0604020202020204" pitchFamily="34" charset="0"/>
                <a:cs typeface="Arial" panose="020B0604020202020204" pitchFamily="34" charset="0"/>
              </a:rPr>
              <a:t>These products are</a:t>
            </a:r>
            <a:br>
              <a:rPr lang="en-US" sz="2400" b="1" i="1" dirty="0" smtClean="0">
                <a:solidFill>
                  <a:schemeClr val="tx2"/>
                </a:solidFill>
                <a:latin typeface="Arial" panose="020B0604020202020204" pitchFamily="34" charset="0"/>
                <a:cs typeface="Arial" panose="020B0604020202020204" pitchFamily="34" charset="0"/>
              </a:rPr>
            </a:br>
            <a:r>
              <a:rPr lang="en-US" sz="2400" b="1" i="1" dirty="0" smtClean="0">
                <a:solidFill>
                  <a:schemeClr val="tx2"/>
                </a:solidFill>
                <a:latin typeface="Arial" panose="020B0604020202020204" pitchFamily="34" charset="0"/>
                <a:cs typeface="Arial" panose="020B0604020202020204" pitchFamily="34" charset="0"/>
              </a:rPr>
              <a:t>available now.  More are</a:t>
            </a:r>
            <a:br>
              <a:rPr lang="en-US" sz="2400" b="1" i="1" dirty="0" smtClean="0">
                <a:solidFill>
                  <a:schemeClr val="tx2"/>
                </a:solidFill>
                <a:latin typeface="Arial" panose="020B0604020202020204" pitchFamily="34" charset="0"/>
                <a:cs typeface="Arial" panose="020B0604020202020204" pitchFamily="34" charset="0"/>
              </a:rPr>
            </a:br>
            <a:r>
              <a:rPr lang="en-US" sz="2400" b="1" i="1" dirty="0" smtClean="0">
                <a:solidFill>
                  <a:schemeClr val="tx2"/>
                </a:solidFill>
                <a:latin typeface="Arial" panose="020B0604020202020204" pitchFamily="34" charset="0"/>
                <a:cs typeface="Arial" panose="020B0604020202020204" pitchFamily="34" charset="0"/>
              </a:rPr>
              <a:t>on the way!</a:t>
            </a:r>
            <a:endParaRPr lang="en-US" sz="2400" b="1"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5588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animEffect transition="in" filter="fade">
                                      <p:cBhvr>
                                        <p:cTn id="7" dur="500"/>
                                        <p:tgtEl>
                                          <p:spTgt spid="2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3" end="3"/>
                                            </p:txEl>
                                          </p:spTgt>
                                        </p:tgtEl>
                                        <p:attrNameLst>
                                          <p:attrName>style.visibility</p:attrName>
                                        </p:attrNameLst>
                                      </p:cBhvr>
                                      <p:to>
                                        <p:strVal val="visible"/>
                                      </p:to>
                                    </p:set>
                                    <p:animEffect transition="in" filter="fade">
                                      <p:cBhvr>
                                        <p:cTn id="12" dur="500"/>
                                        <p:tgtEl>
                                          <p:spTgt spid="2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4" end="4"/>
                                            </p:txEl>
                                          </p:spTgt>
                                        </p:tgtEl>
                                        <p:attrNameLst>
                                          <p:attrName>style.visibility</p:attrName>
                                        </p:attrNameLst>
                                      </p:cBhvr>
                                      <p:to>
                                        <p:strVal val="visible"/>
                                      </p:to>
                                    </p:set>
                                    <p:animEffect transition="in" filter="fade">
                                      <p:cBhvr>
                                        <p:cTn id="17" dur="500"/>
                                        <p:tgtEl>
                                          <p:spTgt spid="2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Other </a:t>
            </a:r>
            <a:r>
              <a:rPr lang="en-US" dirty="0" err="1" smtClean="0"/>
              <a:t>Benfits</a:t>
            </a:r>
            <a:endParaRPr lang="en-US" dirty="0"/>
          </a:p>
        </p:txBody>
      </p:sp>
      <p:pic>
        <p:nvPicPr>
          <p:cNvPr id="5" name="Content Placeholder 4"/>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674840" y="2286000"/>
            <a:ext cx="3011960" cy="2971800"/>
          </a:xfrm>
        </p:spPr>
      </p:pic>
      <p:sp>
        <p:nvSpPr>
          <p:cNvPr id="8" name="Content Placeholder 7"/>
          <p:cNvSpPr>
            <a:spLocks noGrp="1"/>
          </p:cNvSpPr>
          <p:nvPr>
            <p:ph type="body" sz="half" idx="1"/>
          </p:nvPr>
        </p:nvSpPr>
        <p:spPr>
          <a:xfrm>
            <a:off x="266700" y="1276350"/>
            <a:ext cx="4991100" cy="4743450"/>
          </a:xfrm>
          <a:noFill/>
          <a:ln w="9525">
            <a:noFill/>
            <a:miter lim="800000"/>
            <a:headEnd/>
            <a:tailEnd/>
          </a:ln>
        </p:spPr>
        <p:txBody>
          <a:bodyPr vert="horz" wrap="square" lIns="91440" tIns="45720" rIns="91440" bIns="45720" numCol="1" anchor="t" anchorCtr="0" compatLnSpc="1">
            <a:prstTxWarp prst="textNoShape">
              <a:avLst/>
            </a:prstTxWarp>
            <a:noAutofit/>
          </a:bodyPr>
          <a:lstStyle/>
          <a:p>
            <a:pPr>
              <a:spcAft>
                <a:spcPts val="1200"/>
              </a:spcAft>
            </a:pPr>
            <a:r>
              <a:rPr lang="en-US" dirty="0" smtClean="0"/>
              <a:t>Fringe Benefits </a:t>
            </a:r>
            <a:r>
              <a:rPr lang="en-US" dirty="0"/>
              <a:t>of AMS </a:t>
            </a:r>
          </a:p>
          <a:p>
            <a:pPr lvl="1">
              <a:spcBef>
                <a:spcPts val="1200"/>
              </a:spcBef>
              <a:spcAft>
                <a:spcPts val="0"/>
              </a:spcAft>
            </a:pPr>
            <a:r>
              <a:rPr lang="en-US" dirty="0"/>
              <a:t>Improved </a:t>
            </a:r>
            <a:r>
              <a:rPr lang="en-US" dirty="0"/>
              <a:t>service reliability with automated outage </a:t>
            </a:r>
            <a:r>
              <a:rPr lang="en-US" dirty="0"/>
              <a:t>notification</a:t>
            </a:r>
            <a:endParaRPr lang="en-US" dirty="0"/>
          </a:p>
          <a:p>
            <a:pPr lvl="1">
              <a:spcBef>
                <a:spcPts val="1200"/>
              </a:spcBef>
              <a:spcAft>
                <a:spcPts val="0"/>
              </a:spcAft>
            </a:pPr>
            <a:r>
              <a:rPr lang="en-US" dirty="0"/>
              <a:t>Earlier </a:t>
            </a:r>
            <a:r>
              <a:rPr lang="en-US" dirty="0"/>
              <a:t>detection</a:t>
            </a:r>
          </a:p>
          <a:p>
            <a:pPr lvl="2">
              <a:spcBef>
                <a:spcPts val="600"/>
              </a:spcBef>
              <a:spcAft>
                <a:spcPts val="0"/>
              </a:spcAft>
            </a:pPr>
            <a:r>
              <a:rPr lang="en-US" dirty="0" smtClean="0"/>
              <a:t>Faulty meters</a:t>
            </a:r>
          </a:p>
          <a:p>
            <a:pPr lvl="2">
              <a:spcBef>
                <a:spcPts val="600"/>
              </a:spcBef>
              <a:spcAft>
                <a:spcPts val="0"/>
              </a:spcAft>
            </a:pPr>
            <a:r>
              <a:rPr lang="en-US" dirty="0" smtClean="0"/>
              <a:t>Meter tampering</a:t>
            </a:r>
            <a:endParaRPr lang="en-US" dirty="0"/>
          </a:p>
          <a:p>
            <a:pPr lvl="1">
              <a:spcBef>
                <a:spcPts val="1200"/>
              </a:spcBef>
              <a:spcAft>
                <a:spcPts val="0"/>
              </a:spcAft>
            </a:pPr>
            <a:r>
              <a:rPr lang="en-US" dirty="0" smtClean="0"/>
              <a:t>Environmental </a:t>
            </a:r>
            <a:r>
              <a:rPr lang="en-US" dirty="0"/>
              <a:t>benefits – </a:t>
            </a:r>
            <a:r>
              <a:rPr lang="en-US" dirty="0" smtClean="0"/>
              <a:t>remote service orders minimize </a:t>
            </a:r>
            <a:r>
              <a:rPr lang="en-US" dirty="0"/>
              <a:t>the need for manual field activities</a:t>
            </a:r>
          </a:p>
          <a:p>
            <a:endParaRPr lang="en-US" dirty="0"/>
          </a:p>
        </p:txBody>
      </p:sp>
    </p:spTree>
    <p:extLst>
      <p:ext uri="{BB962C8B-B14F-4D97-AF65-F5344CB8AC3E}">
        <p14:creationId xmlns:p14="http://schemas.microsoft.com/office/powerpoint/2010/main" val="230741468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Overview</a:t>
            </a:r>
            <a:endParaRPr lang="en-US" dirty="0"/>
          </a:p>
        </p:txBody>
      </p:sp>
      <p:sp>
        <p:nvSpPr>
          <p:cNvPr id="6" name="Rectangle 3"/>
          <p:cNvSpPr>
            <a:spLocks noGrp="1" noChangeArrowheads="1"/>
          </p:cNvSpPr>
          <p:nvPr>
            <p:ph idx="1"/>
          </p:nvPr>
        </p:nvSpPr>
        <p:spPr/>
        <p:txBody>
          <a:bodyPr/>
          <a:lstStyle/>
          <a:p>
            <a:r>
              <a:rPr lang="en-US" dirty="0" smtClean="0"/>
              <a:t>Topics in this lesson . . .</a:t>
            </a:r>
          </a:p>
          <a:p>
            <a:pPr lvl="1"/>
            <a:endParaRPr lang="en-US" dirty="0" smtClean="0"/>
          </a:p>
          <a:p>
            <a:pPr lvl="1"/>
            <a:r>
              <a:rPr lang="en-US" dirty="0" smtClean="0"/>
              <a:t>Meter Data – The Big Picture</a:t>
            </a:r>
          </a:p>
          <a:p>
            <a:pPr lvl="1"/>
            <a:r>
              <a:rPr lang="en-US" dirty="0" smtClean="0"/>
              <a:t>A Few Definitions</a:t>
            </a:r>
          </a:p>
          <a:p>
            <a:pPr lvl="1"/>
            <a:r>
              <a:rPr lang="en-US" dirty="0" smtClean="0"/>
              <a:t>Impacts of Smart Meter Technology on REPs</a:t>
            </a:r>
          </a:p>
          <a:p>
            <a:pPr lvl="2"/>
            <a:endParaRPr lang="en-US" dirty="0" smtClean="0"/>
          </a:p>
        </p:txBody>
      </p:sp>
    </p:spTree>
    <p:extLst>
      <p:ext uri="{BB962C8B-B14F-4D97-AF65-F5344CB8AC3E}">
        <p14:creationId xmlns:p14="http://schemas.microsoft.com/office/powerpoint/2010/main" val="1540987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1" descr="http://www.inhabitat.com/wp-content/uploads/smartmeter.jpg"/>
          <p:cNvPicPr>
            <a:picLocks noChangeAspect="1" noChangeArrowheads="1"/>
          </p:cNvPicPr>
          <p:nvPr/>
        </p:nvPicPr>
        <p:blipFill rotWithShape="1">
          <a:blip r:embed="rId3">
            <a:extLst>
              <a:ext uri="{28A0092B-C50C-407E-A947-70E740481C1C}">
                <a14:useLocalDpi xmlns:a14="http://schemas.microsoft.com/office/drawing/2010/main" val="0"/>
              </a:ext>
            </a:extLst>
          </a:blip>
          <a:srcRect l="15951" r="14758"/>
          <a:stretch/>
        </p:blipFill>
        <p:spPr bwMode="auto">
          <a:xfrm>
            <a:off x="5174136" y="5529204"/>
            <a:ext cx="8382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1" descr="http://www.inhabitat.com/wp-content/uploads/smartmeter.jpg"/>
          <p:cNvPicPr>
            <a:picLocks noChangeAspect="1" noChangeArrowheads="1"/>
          </p:cNvPicPr>
          <p:nvPr/>
        </p:nvPicPr>
        <p:blipFill rotWithShape="1">
          <a:blip r:embed="rId3">
            <a:extLst>
              <a:ext uri="{28A0092B-C50C-407E-A947-70E740481C1C}">
                <a14:useLocalDpi xmlns:a14="http://schemas.microsoft.com/office/drawing/2010/main" val="0"/>
              </a:ext>
            </a:extLst>
          </a:blip>
          <a:srcRect l="15951" r="14758"/>
          <a:stretch/>
        </p:blipFill>
        <p:spPr bwMode="auto">
          <a:xfrm>
            <a:off x="6379159" y="5529204"/>
            <a:ext cx="8382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 descr="http://www.inhabitat.com/wp-content/uploads/smartmeter.jpg"/>
          <p:cNvPicPr>
            <a:picLocks noChangeAspect="1" noChangeArrowheads="1"/>
          </p:cNvPicPr>
          <p:nvPr/>
        </p:nvPicPr>
        <p:blipFill rotWithShape="1">
          <a:blip r:embed="rId3">
            <a:extLst>
              <a:ext uri="{28A0092B-C50C-407E-A947-70E740481C1C}">
                <a14:useLocalDpi xmlns:a14="http://schemas.microsoft.com/office/drawing/2010/main" val="0"/>
              </a:ext>
            </a:extLst>
          </a:blip>
          <a:srcRect l="15951" r="14758"/>
          <a:stretch/>
        </p:blipFill>
        <p:spPr bwMode="auto">
          <a:xfrm>
            <a:off x="7579254" y="5529204"/>
            <a:ext cx="8382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dirty="0" smtClean="0"/>
              <a:t>Advanced </a:t>
            </a:r>
            <a:r>
              <a:rPr lang="en-US" dirty="0" smtClean="0"/>
              <a:t>Meter </a:t>
            </a:r>
            <a:r>
              <a:rPr lang="en-US" dirty="0" smtClean="0"/>
              <a:t>Technology</a:t>
            </a:r>
            <a:endParaRPr lang="en-US" dirty="0"/>
          </a:p>
        </p:txBody>
      </p:sp>
      <p:sp>
        <p:nvSpPr>
          <p:cNvPr id="5" name="Content Placeholder 4"/>
          <p:cNvSpPr>
            <a:spLocks noGrp="1"/>
          </p:cNvSpPr>
          <p:nvPr>
            <p:ph idx="1"/>
          </p:nvPr>
        </p:nvSpPr>
        <p:spPr/>
        <p:txBody>
          <a:bodyPr/>
          <a:lstStyle/>
          <a:p>
            <a:r>
              <a:rPr lang="en-US" dirty="0" smtClean="0"/>
              <a:t>Meter Data – The Big Picture</a:t>
            </a:r>
            <a:endParaRPr lang="en-US" dirty="0"/>
          </a:p>
        </p:txBody>
      </p:sp>
      <p:sp>
        <p:nvSpPr>
          <p:cNvPr id="6" name="Rectangle 5"/>
          <p:cNvSpPr/>
          <p:nvPr/>
        </p:nvSpPr>
        <p:spPr>
          <a:xfrm>
            <a:off x="1058588" y="5637576"/>
            <a:ext cx="1952626" cy="59062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Meter Data </a:t>
            </a:r>
            <a:endParaRPr lang="en-US" dirty="0">
              <a:solidFill>
                <a:prstClr val="white"/>
              </a:solidFill>
            </a:endParaRPr>
          </a:p>
        </p:txBody>
      </p:sp>
      <p:cxnSp>
        <p:nvCxnSpPr>
          <p:cNvPr id="9" name="Straight Arrow Connector 8"/>
          <p:cNvCxnSpPr>
            <a:endCxn id="39" idx="2"/>
          </p:cNvCxnSpPr>
          <p:nvPr/>
        </p:nvCxnSpPr>
        <p:spPr>
          <a:xfrm flipV="1">
            <a:off x="6796088" y="4470921"/>
            <a:ext cx="0" cy="105455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9" idx="0"/>
          </p:cNvCxnSpPr>
          <p:nvPr/>
        </p:nvCxnSpPr>
        <p:spPr>
          <a:xfrm flipV="1">
            <a:off x="6796088" y="2933111"/>
            <a:ext cx="0" cy="876889"/>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131874" y="2272189"/>
            <a:ext cx="332842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Qualified Scheduling Entity (QSE)</a:t>
            </a:r>
            <a:endParaRPr lang="en-US" dirty="0">
              <a:solidFill>
                <a:prstClr val="white"/>
              </a:solidFill>
            </a:endParaRPr>
          </a:p>
        </p:txBody>
      </p:sp>
      <p:sp>
        <p:nvSpPr>
          <p:cNvPr id="15" name="Rectangle 14"/>
          <p:cNvSpPr/>
          <p:nvPr/>
        </p:nvSpPr>
        <p:spPr>
          <a:xfrm>
            <a:off x="1058588" y="5018036"/>
            <a:ext cx="1952626" cy="59062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Losses</a:t>
            </a:r>
            <a:endParaRPr lang="en-US" dirty="0">
              <a:solidFill>
                <a:prstClr val="white"/>
              </a:solidFill>
            </a:endParaRPr>
          </a:p>
        </p:txBody>
      </p:sp>
      <p:sp>
        <p:nvSpPr>
          <p:cNvPr id="16" name="Rectangle 15"/>
          <p:cNvSpPr/>
          <p:nvPr/>
        </p:nvSpPr>
        <p:spPr>
          <a:xfrm>
            <a:off x="1058588" y="4401852"/>
            <a:ext cx="1952626" cy="59062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Unaccounted For Energy (UFE)</a:t>
            </a:r>
            <a:endParaRPr lang="en-US" dirty="0">
              <a:solidFill>
                <a:prstClr val="white"/>
              </a:solidFill>
            </a:endParaRPr>
          </a:p>
        </p:txBody>
      </p:sp>
      <p:cxnSp>
        <p:nvCxnSpPr>
          <p:cNvPr id="17" name="Straight Arrow Connector 16"/>
          <p:cNvCxnSpPr>
            <a:stCxn id="16" idx="0"/>
          </p:cNvCxnSpPr>
          <p:nvPr/>
        </p:nvCxnSpPr>
        <p:spPr>
          <a:xfrm flipV="1">
            <a:off x="2034901" y="2933111"/>
            <a:ext cx="0" cy="146874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88401" y="2272189"/>
            <a:ext cx="309300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Adjusted Metered Load (QSE)</a:t>
            </a:r>
            <a:endParaRPr lang="en-US" dirty="0">
              <a:solidFill>
                <a:prstClr val="white"/>
              </a:solidFill>
            </a:endParaRPr>
          </a:p>
        </p:txBody>
      </p:sp>
      <p:sp>
        <p:nvSpPr>
          <p:cNvPr id="23" name="Rectangle 22"/>
          <p:cNvSpPr/>
          <p:nvPr/>
        </p:nvSpPr>
        <p:spPr>
          <a:xfrm>
            <a:off x="1981200" y="2958665"/>
            <a:ext cx="1805880" cy="923330"/>
          </a:xfrm>
          <a:prstGeom prst="rect">
            <a:avLst/>
          </a:prstGeom>
        </p:spPr>
        <p:txBody>
          <a:bodyPr wrap="square">
            <a:spAutoFit/>
          </a:bodyPr>
          <a:lstStyle/>
          <a:p>
            <a:pPr algn="ctr" fontAlgn="auto">
              <a:spcBef>
                <a:spcPts val="0"/>
              </a:spcBef>
              <a:spcAft>
                <a:spcPts val="0"/>
              </a:spcAft>
              <a:defRPr/>
            </a:pPr>
            <a:r>
              <a:rPr lang="en-US" i="1" dirty="0"/>
              <a:t>Calculated for each 15 minute interval</a:t>
            </a:r>
          </a:p>
        </p:txBody>
      </p:sp>
      <p:cxnSp>
        <p:nvCxnSpPr>
          <p:cNvPr id="25" name="Straight Arrow Connector 24"/>
          <p:cNvCxnSpPr/>
          <p:nvPr/>
        </p:nvCxnSpPr>
        <p:spPr>
          <a:xfrm flipV="1">
            <a:off x="5593822" y="4470921"/>
            <a:ext cx="0" cy="105455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8001112" y="4470921"/>
            <a:ext cx="0" cy="1054552"/>
          </a:xfrm>
          <a:prstGeom prst="straightConnector1">
            <a:avLst/>
          </a:prstGeom>
          <a:ln w="28575">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7" name="Picture 45" descr="house.png"/>
          <p:cNvPicPr>
            <a:picLocks noChangeAspect="1"/>
          </p:cNvPicPr>
          <p:nvPr/>
        </p:nvPicPr>
        <p:blipFill>
          <a:blip r:embed="rId4" cstate="print"/>
          <a:srcRect/>
          <a:stretch>
            <a:fillRect/>
          </a:stretch>
        </p:blipFill>
        <p:spPr bwMode="auto">
          <a:xfrm>
            <a:off x="5140850" y="5525406"/>
            <a:ext cx="904875" cy="750888"/>
          </a:xfrm>
          <a:prstGeom prst="rect">
            <a:avLst/>
          </a:prstGeom>
          <a:noFill/>
          <a:ln w="9525">
            <a:noFill/>
            <a:miter lim="800000"/>
            <a:headEnd/>
            <a:tailEnd/>
          </a:ln>
        </p:spPr>
      </p:pic>
      <p:pic>
        <p:nvPicPr>
          <p:cNvPr id="28" name="Picture 45" descr="house.png"/>
          <p:cNvPicPr>
            <a:picLocks noChangeAspect="1"/>
          </p:cNvPicPr>
          <p:nvPr/>
        </p:nvPicPr>
        <p:blipFill>
          <a:blip r:embed="rId4" cstate="print"/>
          <a:srcRect/>
          <a:stretch>
            <a:fillRect/>
          </a:stretch>
        </p:blipFill>
        <p:spPr bwMode="auto">
          <a:xfrm>
            <a:off x="6343649" y="5525406"/>
            <a:ext cx="904875" cy="750888"/>
          </a:xfrm>
          <a:prstGeom prst="rect">
            <a:avLst/>
          </a:prstGeom>
          <a:noFill/>
          <a:ln w="9525">
            <a:noFill/>
            <a:miter lim="800000"/>
            <a:headEnd/>
            <a:tailEnd/>
          </a:ln>
        </p:spPr>
      </p:pic>
      <p:pic>
        <p:nvPicPr>
          <p:cNvPr id="29" name="Picture 45" descr="house.png"/>
          <p:cNvPicPr>
            <a:picLocks noChangeAspect="1"/>
          </p:cNvPicPr>
          <p:nvPr/>
        </p:nvPicPr>
        <p:blipFill>
          <a:blip r:embed="rId4" cstate="print"/>
          <a:srcRect/>
          <a:stretch>
            <a:fillRect/>
          </a:stretch>
        </p:blipFill>
        <p:spPr bwMode="auto">
          <a:xfrm>
            <a:off x="7552109" y="5525406"/>
            <a:ext cx="904875" cy="750888"/>
          </a:xfrm>
          <a:prstGeom prst="rect">
            <a:avLst/>
          </a:prstGeom>
          <a:noFill/>
          <a:ln w="9525">
            <a:noFill/>
            <a:miter lim="800000"/>
            <a:headEnd/>
            <a:tailEnd/>
          </a:ln>
        </p:spPr>
      </p:pic>
      <p:cxnSp>
        <p:nvCxnSpPr>
          <p:cNvPr id="30" name="Straight Arrow Connector 29"/>
          <p:cNvCxnSpPr/>
          <p:nvPr/>
        </p:nvCxnSpPr>
        <p:spPr>
          <a:xfrm flipH="1">
            <a:off x="3011215" y="5943599"/>
            <a:ext cx="2017985"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117267" y="5326107"/>
            <a:ext cx="1805880" cy="646331"/>
          </a:xfrm>
          <a:prstGeom prst="rect">
            <a:avLst/>
          </a:prstGeom>
        </p:spPr>
        <p:txBody>
          <a:bodyPr wrap="square">
            <a:spAutoFit/>
          </a:bodyPr>
          <a:lstStyle/>
          <a:p>
            <a:pPr algn="ctr" fontAlgn="auto">
              <a:spcBef>
                <a:spcPts val="0"/>
              </a:spcBef>
              <a:spcAft>
                <a:spcPts val="0"/>
              </a:spcAft>
              <a:defRPr/>
            </a:pPr>
            <a:r>
              <a:rPr lang="en-US" i="1" dirty="0" smtClean="0"/>
              <a:t>Collected by TDSPs</a:t>
            </a:r>
            <a:endParaRPr lang="en-US" i="1" dirty="0"/>
          </a:p>
        </p:txBody>
      </p:sp>
      <p:sp>
        <p:nvSpPr>
          <p:cNvPr id="39" name="Rectangle 38"/>
          <p:cNvSpPr/>
          <p:nvPr/>
        </p:nvSpPr>
        <p:spPr>
          <a:xfrm>
            <a:off x="5131874" y="3810000"/>
            <a:ext cx="332842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Retail Electric Provider (REP)</a:t>
            </a:r>
          </a:p>
        </p:txBody>
      </p:sp>
    </p:spTree>
    <p:extLst>
      <p:ext uri="{BB962C8B-B14F-4D97-AF65-F5344CB8AC3E}">
        <p14:creationId xmlns:p14="http://schemas.microsoft.com/office/powerpoint/2010/main" val="2330112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par>
                          <p:cTn id="14" fill="hold">
                            <p:stCondLst>
                              <p:cond delay="500"/>
                            </p:stCondLst>
                            <p:childTnLst>
                              <p:par>
                                <p:cTn id="15" presetID="22" presetClass="entr" presetSubtype="2"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right)">
                                      <p:cBhvr>
                                        <p:cTn id="17" dur="500"/>
                                        <p:tgtEl>
                                          <p:spTgt spid="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22" presetClass="entr" presetSubtype="4"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par>
                          <p:cTn id="41" fill="hold">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8" grpId="0" animBg="1"/>
      <p:bldP spid="23"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Advanced Meter </a:t>
            </a:r>
            <a:r>
              <a:rPr lang="en-US" dirty="0" smtClean="0"/>
              <a:t>Technology</a:t>
            </a:r>
            <a:endParaRPr lang="en-US" dirty="0"/>
          </a:p>
        </p:txBody>
      </p:sp>
      <p:sp>
        <p:nvSpPr>
          <p:cNvPr id="5" name="Content Placeholder 4"/>
          <p:cNvSpPr>
            <a:spLocks noGrp="1"/>
          </p:cNvSpPr>
          <p:nvPr>
            <p:ph type="body" sz="quarter" idx="12"/>
          </p:nvPr>
        </p:nvSpPr>
        <p:spPr/>
        <p:txBody>
          <a:bodyPr/>
          <a:lstStyle/>
          <a:p>
            <a:r>
              <a:rPr lang="en-US" dirty="0">
                <a:solidFill>
                  <a:prstClr val="black"/>
                </a:solidFill>
              </a:rPr>
              <a:t>ERCOT settles with QSE based on Adjusted Metered Load</a:t>
            </a:r>
          </a:p>
          <a:p>
            <a:pPr lvl="1"/>
            <a:r>
              <a:rPr lang="en-US" dirty="0" smtClean="0"/>
              <a:t>Energy usage</a:t>
            </a:r>
          </a:p>
          <a:p>
            <a:pPr lvl="1"/>
            <a:r>
              <a:rPr lang="en-US" dirty="0" smtClean="0"/>
              <a:t>Other load-related charges</a:t>
            </a:r>
            <a:endParaRPr lang="en-US" dirty="0"/>
          </a:p>
        </p:txBody>
      </p:sp>
      <p:sp>
        <p:nvSpPr>
          <p:cNvPr id="34" name="Text Placeholder 33"/>
          <p:cNvSpPr>
            <a:spLocks noGrp="1"/>
          </p:cNvSpPr>
          <p:nvPr>
            <p:ph type="body" sz="quarter" idx="14"/>
          </p:nvPr>
        </p:nvSpPr>
        <p:spPr/>
        <p:txBody>
          <a:bodyPr/>
          <a:lstStyle/>
          <a:p>
            <a:r>
              <a:rPr lang="en-US" dirty="0" smtClean="0"/>
              <a:t>Meter Data – The Big Picture</a:t>
            </a:r>
            <a:endParaRPr lang="en-US" dirty="0"/>
          </a:p>
        </p:txBody>
      </p:sp>
      <p:sp>
        <p:nvSpPr>
          <p:cNvPr id="11" name="Rectangle 10"/>
          <p:cNvSpPr/>
          <p:nvPr/>
        </p:nvSpPr>
        <p:spPr>
          <a:xfrm>
            <a:off x="5131874" y="2272189"/>
            <a:ext cx="332842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Qualified Scheduling Entity (QSE)</a:t>
            </a:r>
            <a:endParaRPr lang="en-US" dirty="0">
              <a:solidFill>
                <a:prstClr val="white"/>
              </a:solidFill>
            </a:endParaRPr>
          </a:p>
        </p:txBody>
      </p:sp>
      <p:sp>
        <p:nvSpPr>
          <p:cNvPr id="18" name="Rectangle 17"/>
          <p:cNvSpPr/>
          <p:nvPr/>
        </p:nvSpPr>
        <p:spPr>
          <a:xfrm>
            <a:off x="488401" y="2272189"/>
            <a:ext cx="309300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Adjusted Metered Load (QSE)</a:t>
            </a:r>
            <a:endParaRPr lang="en-US" dirty="0">
              <a:solidFill>
                <a:prstClr val="white"/>
              </a:solidFill>
            </a:endParaRPr>
          </a:p>
        </p:txBody>
      </p:sp>
      <p:cxnSp>
        <p:nvCxnSpPr>
          <p:cNvPr id="19" name="Straight Arrow Connector 18"/>
          <p:cNvCxnSpPr/>
          <p:nvPr/>
        </p:nvCxnSpPr>
        <p:spPr>
          <a:xfrm>
            <a:off x="3581401" y="2602649"/>
            <a:ext cx="1550473"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453697" y="1978629"/>
            <a:ext cx="1805880" cy="646331"/>
          </a:xfrm>
          <a:prstGeom prst="rect">
            <a:avLst/>
          </a:prstGeom>
        </p:spPr>
        <p:txBody>
          <a:bodyPr wrap="square">
            <a:spAutoFit/>
          </a:bodyPr>
          <a:lstStyle/>
          <a:p>
            <a:pPr algn="ctr" fontAlgn="auto">
              <a:spcBef>
                <a:spcPts val="0"/>
              </a:spcBef>
              <a:spcAft>
                <a:spcPts val="0"/>
              </a:spcAft>
              <a:defRPr/>
            </a:pPr>
            <a:r>
              <a:rPr lang="en-US" i="1" dirty="0" smtClean="0"/>
              <a:t>Load Related Charges</a:t>
            </a:r>
            <a:endParaRPr lang="en-US" i="1" dirty="0"/>
          </a:p>
        </p:txBody>
      </p:sp>
    </p:spTree>
    <p:extLst>
      <p:ext uri="{BB962C8B-B14F-4D97-AF65-F5344CB8AC3E}">
        <p14:creationId xmlns:p14="http://schemas.microsoft.com/office/powerpoint/2010/main" val="415813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Advanced Meter </a:t>
            </a:r>
            <a:r>
              <a:rPr lang="en-US" dirty="0" smtClean="0"/>
              <a:t>Technology</a:t>
            </a:r>
            <a:endParaRPr lang="en-US" dirty="0"/>
          </a:p>
        </p:txBody>
      </p:sp>
      <p:sp>
        <p:nvSpPr>
          <p:cNvPr id="5" name="Content Placeholder 4"/>
          <p:cNvSpPr>
            <a:spLocks noGrp="1"/>
          </p:cNvSpPr>
          <p:nvPr>
            <p:ph type="body" sz="quarter" idx="12"/>
          </p:nvPr>
        </p:nvSpPr>
        <p:spPr/>
        <p:txBody>
          <a:bodyPr/>
          <a:lstStyle/>
          <a:p>
            <a:r>
              <a:rPr lang="en-US" dirty="0" smtClean="0">
                <a:solidFill>
                  <a:prstClr val="black"/>
                </a:solidFill>
              </a:rPr>
              <a:t>QSE Settles with REP </a:t>
            </a:r>
            <a:endParaRPr lang="en-US" dirty="0">
              <a:solidFill>
                <a:prstClr val="black"/>
              </a:solidFill>
            </a:endParaRPr>
          </a:p>
          <a:p>
            <a:pPr lvl="1"/>
            <a:r>
              <a:rPr lang="en-US" dirty="0" smtClean="0"/>
              <a:t>Energy usage</a:t>
            </a:r>
          </a:p>
          <a:p>
            <a:pPr lvl="1"/>
            <a:r>
              <a:rPr lang="en-US" dirty="0" smtClean="0"/>
              <a:t>Other load-related charges</a:t>
            </a:r>
            <a:endParaRPr lang="en-US" dirty="0"/>
          </a:p>
        </p:txBody>
      </p:sp>
      <p:sp>
        <p:nvSpPr>
          <p:cNvPr id="34" name="Text Placeholder 33"/>
          <p:cNvSpPr>
            <a:spLocks noGrp="1"/>
          </p:cNvSpPr>
          <p:nvPr>
            <p:ph type="body" sz="quarter" idx="14"/>
          </p:nvPr>
        </p:nvSpPr>
        <p:spPr/>
        <p:txBody>
          <a:bodyPr/>
          <a:lstStyle/>
          <a:p>
            <a:r>
              <a:rPr lang="en-US" dirty="0" smtClean="0"/>
              <a:t>Meter Data – The Big Picture</a:t>
            </a:r>
            <a:endParaRPr lang="en-US" dirty="0"/>
          </a:p>
        </p:txBody>
      </p:sp>
      <p:sp>
        <p:nvSpPr>
          <p:cNvPr id="11" name="Rectangle 10"/>
          <p:cNvSpPr/>
          <p:nvPr/>
        </p:nvSpPr>
        <p:spPr>
          <a:xfrm>
            <a:off x="5131874" y="2272189"/>
            <a:ext cx="332842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Qualified Scheduling Entity (QSE)</a:t>
            </a:r>
            <a:endParaRPr lang="en-US" dirty="0">
              <a:solidFill>
                <a:prstClr val="white"/>
              </a:solidFill>
            </a:endParaRPr>
          </a:p>
        </p:txBody>
      </p:sp>
      <p:sp>
        <p:nvSpPr>
          <p:cNvPr id="18" name="Rectangle 17"/>
          <p:cNvSpPr/>
          <p:nvPr/>
        </p:nvSpPr>
        <p:spPr>
          <a:xfrm>
            <a:off x="488401" y="2272189"/>
            <a:ext cx="309300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Adjusted Metered Load (QSE)</a:t>
            </a:r>
            <a:endParaRPr lang="en-US" dirty="0">
              <a:solidFill>
                <a:prstClr val="white"/>
              </a:solidFill>
            </a:endParaRPr>
          </a:p>
        </p:txBody>
      </p:sp>
      <p:cxnSp>
        <p:nvCxnSpPr>
          <p:cNvPr id="19" name="Straight Arrow Connector 18"/>
          <p:cNvCxnSpPr/>
          <p:nvPr/>
        </p:nvCxnSpPr>
        <p:spPr>
          <a:xfrm>
            <a:off x="3581401" y="2602649"/>
            <a:ext cx="1550473"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131874" y="3810000"/>
            <a:ext cx="332842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Retail Electric Provider (REP)</a:t>
            </a:r>
          </a:p>
        </p:txBody>
      </p:sp>
      <p:cxnSp>
        <p:nvCxnSpPr>
          <p:cNvPr id="10" name="Straight Arrow Connector 9"/>
          <p:cNvCxnSpPr>
            <a:stCxn id="9" idx="0"/>
          </p:cNvCxnSpPr>
          <p:nvPr/>
        </p:nvCxnSpPr>
        <p:spPr>
          <a:xfrm flipV="1">
            <a:off x="6796088" y="2933111"/>
            <a:ext cx="0" cy="876889"/>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629400" y="3066585"/>
            <a:ext cx="1805880" cy="646331"/>
          </a:xfrm>
          <a:prstGeom prst="rect">
            <a:avLst/>
          </a:prstGeom>
        </p:spPr>
        <p:txBody>
          <a:bodyPr wrap="square">
            <a:spAutoFit/>
          </a:bodyPr>
          <a:lstStyle/>
          <a:p>
            <a:pPr algn="ctr" fontAlgn="auto">
              <a:spcBef>
                <a:spcPts val="0"/>
              </a:spcBef>
              <a:spcAft>
                <a:spcPts val="0"/>
              </a:spcAft>
              <a:defRPr/>
            </a:pPr>
            <a:r>
              <a:rPr lang="en-US" i="1" dirty="0" smtClean="0"/>
              <a:t>Load Related Charges</a:t>
            </a:r>
            <a:endParaRPr lang="en-US" i="1" dirty="0"/>
          </a:p>
        </p:txBody>
      </p:sp>
    </p:spTree>
    <p:extLst>
      <p:ext uri="{BB962C8B-B14F-4D97-AF65-F5344CB8AC3E}">
        <p14:creationId xmlns:p14="http://schemas.microsoft.com/office/powerpoint/2010/main" val="2061838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Advanced Meter </a:t>
            </a:r>
            <a:r>
              <a:rPr lang="en-US" dirty="0" smtClean="0"/>
              <a:t>Technology</a:t>
            </a:r>
            <a:endParaRPr lang="en-US" dirty="0"/>
          </a:p>
        </p:txBody>
      </p:sp>
      <p:sp>
        <p:nvSpPr>
          <p:cNvPr id="5" name="Content Placeholder 4"/>
          <p:cNvSpPr>
            <a:spLocks noGrp="1"/>
          </p:cNvSpPr>
          <p:nvPr>
            <p:ph type="body" sz="quarter" idx="12"/>
          </p:nvPr>
        </p:nvSpPr>
        <p:spPr/>
        <p:txBody>
          <a:bodyPr/>
          <a:lstStyle/>
          <a:p>
            <a:r>
              <a:rPr lang="en-US" dirty="0" smtClean="0">
                <a:solidFill>
                  <a:prstClr val="black"/>
                </a:solidFill>
              </a:rPr>
              <a:t>REP Bills Customers</a:t>
            </a:r>
            <a:endParaRPr lang="en-US" dirty="0">
              <a:solidFill>
                <a:prstClr val="black"/>
              </a:solidFill>
            </a:endParaRPr>
          </a:p>
          <a:p>
            <a:pPr lvl="1"/>
            <a:r>
              <a:rPr lang="en-US" dirty="0" smtClean="0"/>
              <a:t>Energy usage based on Meter Data</a:t>
            </a:r>
          </a:p>
          <a:p>
            <a:pPr lvl="1"/>
            <a:r>
              <a:rPr lang="en-US" dirty="0" smtClean="0"/>
              <a:t>Other service-related charges</a:t>
            </a:r>
            <a:endParaRPr lang="en-US" dirty="0"/>
          </a:p>
        </p:txBody>
      </p:sp>
      <p:sp>
        <p:nvSpPr>
          <p:cNvPr id="34" name="Text Placeholder 33"/>
          <p:cNvSpPr>
            <a:spLocks noGrp="1"/>
          </p:cNvSpPr>
          <p:nvPr>
            <p:ph type="body" sz="quarter" idx="14"/>
          </p:nvPr>
        </p:nvSpPr>
        <p:spPr/>
        <p:txBody>
          <a:bodyPr/>
          <a:lstStyle/>
          <a:p>
            <a:r>
              <a:rPr lang="en-US" dirty="0" smtClean="0"/>
              <a:t>Meter Data – The Big Picture</a:t>
            </a:r>
            <a:endParaRPr lang="en-US" dirty="0"/>
          </a:p>
        </p:txBody>
      </p:sp>
      <p:sp>
        <p:nvSpPr>
          <p:cNvPr id="11" name="Rectangle 10"/>
          <p:cNvSpPr/>
          <p:nvPr/>
        </p:nvSpPr>
        <p:spPr>
          <a:xfrm>
            <a:off x="5131874" y="2272189"/>
            <a:ext cx="332842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Qualified Scheduling Entity (QSE)</a:t>
            </a:r>
            <a:endParaRPr lang="en-US" dirty="0">
              <a:solidFill>
                <a:prstClr val="white"/>
              </a:solidFill>
            </a:endParaRPr>
          </a:p>
        </p:txBody>
      </p:sp>
      <p:sp>
        <p:nvSpPr>
          <p:cNvPr id="18" name="Rectangle 17"/>
          <p:cNvSpPr/>
          <p:nvPr/>
        </p:nvSpPr>
        <p:spPr>
          <a:xfrm>
            <a:off x="488401" y="2272189"/>
            <a:ext cx="3093000"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Adjusted Metered Load (QSE)</a:t>
            </a:r>
            <a:endParaRPr lang="en-US" dirty="0">
              <a:solidFill>
                <a:prstClr val="white"/>
              </a:solidFill>
            </a:endParaRPr>
          </a:p>
        </p:txBody>
      </p:sp>
      <p:cxnSp>
        <p:nvCxnSpPr>
          <p:cNvPr id="19" name="Straight Arrow Connector 18"/>
          <p:cNvCxnSpPr/>
          <p:nvPr/>
        </p:nvCxnSpPr>
        <p:spPr>
          <a:xfrm>
            <a:off x="3581401" y="2602649"/>
            <a:ext cx="1550473"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131874" y="3810000"/>
            <a:ext cx="3328428" cy="660921"/>
          </a:xfrm>
          <a:prstGeom prst="rect">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Retail Electric Provider (REP)</a:t>
            </a:r>
          </a:p>
        </p:txBody>
      </p:sp>
      <p:cxnSp>
        <p:nvCxnSpPr>
          <p:cNvPr id="10" name="Straight Arrow Connector 9"/>
          <p:cNvCxnSpPr>
            <a:stCxn id="9" idx="0"/>
          </p:cNvCxnSpPr>
          <p:nvPr/>
        </p:nvCxnSpPr>
        <p:spPr>
          <a:xfrm flipV="1">
            <a:off x="6796088" y="2933111"/>
            <a:ext cx="0" cy="876889"/>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9" idx="2"/>
          </p:cNvCxnSpPr>
          <p:nvPr/>
        </p:nvCxnSpPr>
        <p:spPr>
          <a:xfrm flipV="1">
            <a:off x="6796088" y="4470921"/>
            <a:ext cx="0" cy="1054552"/>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593822" y="4470921"/>
            <a:ext cx="0" cy="1054552"/>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001112" y="4470921"/>
            <a:ext cx="0" cy="1054552"/>
          </a:xfrm>
          <a:prstGeom prst="straightConnector1">
            <a:avLst/>
          </a:prstGeom>
          <a:ln w="28575">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16" name="Picture 45" descr="house.png"/>
          <p:cNvPicPr>
            <a:picLocks noChangeAspect="1"/>
          </p:cNvPicPr>
          <p:nvPr/>
        </p:nvPicPr>
        <p:blipFill>
          <a:blip r:embed="rId3" cstate="print"/>
          <a:srcRect/>
          <a:stretch>
            <a:fillRect/>
          </a:stretch>
        </p:blipFill>
        <p:spPr bwMode="auto">
          <a:xfrm>
            <a:off x="5140850" y="5525406"/>
            <a:ext cx="904875" cy="750888"/>
          </a:xfrm>
          <a:prstGeom prst="rect">
            <a:avLst/>
          </a:prstGeom>
          <a:noFill/>
          <a:ln w="9525">
            <a:noFill/>
            <a:miter lim="800000"/>
            <a:headEnd/>
            <a:tailEnd/>
          </a:ln>
        </p:spPr>
      </p:pic>
      <p:pic>
        <p:nvPicPr>
          <p:cNvPr id="17" name="Picture 45" descr="house.png"/>
          <p:cNvPicPr>
            <a:picLocks noChangeAspect="1"/>
          </p:cNvPicPr>
          <p:nvPr/>
        </p:nvPicPr>
        <p:blipFill>
          <a:blip r:embed="rId3" cstate="print"/>
          <a:srcRect/>
          <a:stretch>
            <a:fillRect/>
          </a:stretch>
        </p:blipFill>
        <p:spPr bwMode="auto">
          <a:xfrm>
            <a:off x="6343649" y="5525406"/>
            <a:ext cx="904875" cy="750888"/>
          </a:xfrm>
          <a:prstGeom prst="rect">
            <a:avLst/>
          </a:prstGeom>
          <a:noFill/>
          <a:ln w="9525">
            <a:noFill/>
            <a:miter lim="800000"/>
            <a:headEnd/>
            <a:tailEnd/>
          </a:ln>
        </p:spPr>
      </p:pic>
      <p:pic>
        <p:nvPicPr>
          <p:cNvPr id="20" name="Picture 45" descr="house.png"/>
          <p:cNvPicPr>
            <a:picLocks noChangeAspect="1"/>
          </p:cNvPicPr>
          <p:nvPr/>
        </p:nvPicPr>
        <p:blipFill>
          <a:blip r:embed="rId3" cstate="print"/>
          <a:srcRect/>
          <a:stretch>
            <a:fillRect/>
          </a:stretch>
        </p:blipFill>
        <p:spPr bwMode="auto">
          <a:xfrm>
            <a:off x="7552109" y="5525406"/>
            <a:ext cx="904875" cy="750888"/>
          </a:xfrm>
          <a:prstGeom prst="rect">
            <a:avLst/>
          </a:prstGeom>
          <a:noFill/>
          <a:ln w="9525">
            <a:noFill/>
            <a:miter lim="800000"/>
            <a:headEnd/>
            <a:tailEnd/>
          </a:ln>
        </p:spPr>
      </p:pic>
      <p:grpSp>
        <p:nvGrpSpPr>
          <p:cNvPr id="25" name="Group 24"/>
          <p:cNvGrpSpPr/>
          <p:nvPr/>
        </p:nvGrpSpPr>
        <p:grpSpPr>
          <a:xfrm>
            <a:off x="7731654" y="4820789"/>
            <a:ext cx="533400" cy="265794"/>
            <a:chOff x="2514600" y="5525406"/>
            <a:chExt cx="533400" cy="265794"/>
          </a:xfrm>
        </p:grpSpPr>
        <p:sp>
          <p:nvSpPr>
            <p:cNvPr id="23" name="Rectangle 22"/>
            <p:cNvSpPr/>
            <p:nvPr/>
          </p:nvSpPr>
          <p:spPr>
            <a:xfrm>
              <a:off x="2514600" y="5525406"/>
              <a:ext cx="533400" cy="26579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2743200" y="5638800"/>
              <a:ext cx="228600" cy="762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6529386" y="4820789"/>
            <a:ext cx="533400" cy="265794"/>
            <a:chOff x="2514600" y="5525406"/>
            <a:chExt cx="533400" cy="265794"/>
          </a:xfrm>
        </p:grpSpPr>
        <p:sp>
          <p:nvSpPr>
            <p:cNvPr id="36" name="Rectangle 35"/>
            <p:cNvSpPr/>
            <p:nvPr/>
          </p:nvSpPr>
          <p:spPr>
            <a:xfrm>
              <a:off x="2514600" y="5525406"/>
              <a:ext cx="533400" cy="26579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2743200" y="5638800"/>
              <a:ext cx="228600" cy="762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5327123" y="4820789"/>
            <a:ext cx="533400" cy="265794"/>
            <a:chOff x="2514600" y="5525406"/>
            <a:chExt cx="533400" cy="265794"/>
          </a:xfrm>
        </p:grpSpPr>
        <p:sp>
          <p:nvSpPr>
            <p:cNvPr id="39" name="Rectangle 38"/>
            <p:cNvSpPr/>
            <p:nvPr/>
          </p:nvSpPr>
          <p:spPr>
            <a:xfrm>
              <a:off x="2514600" y="5525406"/>
              <a:ext cx="533400" cy="26579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2743200" y="5638800"/>
              <a:ext cx="228600" cy="762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02105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par>
                                <p:cTn id="8" presetID="22"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1000"/>
                                        <p:tgtEl>
                                          <p:spTgt spid="13"/>
                                        </p:tgtEl>
                                      </p:cBhvr>
                                    </p:animEffect>
                                  </p:childTnLst>
                                </p:cTn>
                              </p:par>
                              <p:par>
                                <p:cTn id="11" presetID="22"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1000"/>
                                        <p:tgtEl>
                                          <p:spTgt spid="15"/>
                                        </p:tgtEl>
                                      </p:cBhvr>
                                    </p:animEffect>
                                  </p:childTnLst>
                                </p:cTn>
                              </p:par>
                              <p:par>
                                <p:cTn id="14" presetID="47"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anim calcmode="lin" valueType="num">
                                      <p:cBhvr>
                                        <p:cTn id="17" dur="500" fill="hold"/>
                                        <p:tgtEl>
                                          <p:spTgt spid="25"/>
                                        </p:tgtEl>
                                        <p:attrNameLst>
                                          <p:attrName>ppt_x</p:attrName>
                                        </p:attrNameLst>
                                      </p:cBhvr>
                                      <p:tavLst>
                                        <p:tav tm="0">
                                          <p:val>
                                            <p:strVal val="#ppt_x"/>
                                          </p:val>
                                        </p:tav>
                                        <p:tav tm="100000">
                                          <p:val>
                                            <p:strVal val="#ppt_x"/>
                                          </p:val>
                                        </p:tav>
                                      </p:tavLst>
                                    </p:anim>
                                    <p:anim calcmode="lin" valueType="num">
                                      <p:cBhvr>
                                        <p:cTn id="18" dur="500" fill="hold"/>
                                        <p:tgtEl>
                                          <p:spTgt spid="25"/>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anim calcmode="lin" valueType="num">
                                      <p:cBhvr>
                                        <p:cTn id="22" dur="500" fill="hold"/>
                                        <p:tgtEl>
                                          <p:spTgt spid="35"/>
                                        </p:tgtEl>
                                        <p:attrNameLst>
                                          <p:attrName>ppt_x</p:attrName>
                                        </p:attrNameLst>
                                      </p:cBhvr>
                                      <p:tavLst>
                                        <p:tav tm="0">
                                          <p:val>
                                            <p:strVal val="#ppt_x"/>
                                          </p:val>
                                        </p:tav>
                                        <p:tav tm="100000">
                                          <p:val>
                                            <p:strVal val="#ppt_x"/>
                                          </p:val>
                                        </p:tav>
                                      </p:tavLst>
                                    </p:anim>
                                    <p:anim calcmode="lin" valueType="num">
                                      <p:cBhvr>
                                        <p:cTn id="23" dur="500" fill="hold"/>
                                        <p:tgtEl>
                                          <p:spTgt spid="35"/>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anim calcmode="lin" valueType="num">
                                      <p:cBhvr>
                                        <p:cTn id="27" dur="500" fill="hold"/>
                                        <p:tgtEl>
                                          <p:spTgt spid="38"/>
                                        </p:tgtEl>
                                        <p:attrNameLst>
                                          <p:attrName>ppt_x</p:attrName>
                                        </p:attrNameLst>
                                      </p:cBhvr>
                                      <p:tavLst>
                                        <p:tav tm="0">
                                          <p:val>
                                            <p:strVal val="#ppt_x"/>
                                          </p:val>
                                        </p:tav>
                                        <p:tav tm="100000">
                                          <p:val>
                                            <p:strVal val="#ppt_x"/>
                                          </p:val>
                                        </p:tav>
                                      </p:tavLst>
                                    </p:anim>
                                    <p:anim calcmode="lin" valueType="num">
                                      <p:cBhvr>
                                        <p:cTn id="28" dur="500" fill="hold"/>
                                        <p:tgtEl>
                                          <p:spTgt spid="38"/>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par>
                          <p:cTn id="32" fill="hold">
                            <p:stCondLst>
                              <p:cond delay="1000"/>
                            </p:stCondLst>
                            <p:childTnLst>
                              <p:par>
                                <p:cTn id="33" presetID="1"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par>
                          <p:cTn id="35" fill="hold">
                            <p:stCondLst>
                              <p:cond delay="1000"/>
                            </p:stCondLst>
                            <p:childTnLst>
                              <p:par>
                                <p:cTn id="36" presetID="1" presetClass="entr" presetSubtype="0"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 Few Definitions</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049541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Few Definitions</a:t>
            </a:r>
            <a:endParaRPr lang="en-US" dirty="0"/>
          </a:p>
        </p:txBody>
      </p:sp>
      <p:sp>
        <p:nvSpPr>
          <p:cNvPr id="5" name="Content Placeholder 4"/>
          <p:cNvSpPr>
            <a:spLocks noGrp="1"/>
          </p:cNvSpPr>
          <p:nvPr>
            <p:ph idx="1"/>
          </p:nvPr>
        </p:nvSpPr>
        <p:spPr/>
        <p:txBody>
          <a:bodyPr/>
          <a:lstStyle/>
          <a:p>
            <a:r>
              <a:rPr lang="en-US" dirty="0" smtClean="0"/>
              <a:t>Meter – </a:t>
            </a:r>
            <a:r>
              <a:rPr lang="en-US" b="0" dirty="0" smtClean="0"/>
              <a:t>A device that measures electrical usage over some period of time</a:t>
            </a: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2324" y="4038600"/>
            <a:ext cx="5329276" cy="2564545"/>
          </a:xfrm>
          <a:prstGeom prst="rect">
            <a:avLst/>
          </a:prstGeom>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8200" y="2895598"/>
            <a:ext cx="2285714" cy="225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515665" y="5341728"/>
            <a:ext cx="227074" cy="224047"/>
          </a:xfrm>
          <a:prstGeom prst="rect">
            <a:avLst/>
          </a:prstGeom>
          <a:noFill/>
          <a:ln>
            <a:noFill/>
          </a:ln>
          <a:effectLst/>
          <a:scene3d>
            <a:camera prst="perspectiveHeroicExtremeLeftFacing">
              <a:rot lat="1200000" lon="3000000" rev="21470041"/>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0172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500" fill="hold"/>
                                        <p:tgtEl>
                                          <p:spTgt spid="11"/>
                                        </p:tgtEl>
                                        <p:attrNameLst>
                                          <p:attrName>ppt_w</p:attrName>
                                        </p:attrNameLst>
                                      </p:cBhvr>
                                      <p:tavLst>
                                        <p:tav tm="0">
                                          <p:val>
                                            <p:fltVal val="0"/>
                                          </p:val>
                                        </p:tav>
                                        <p:tav tm="100000">
                                          <p:val>
                                            <p:strVal val="#ppt_w"/>
                                          </p:val>
                                        </p:tav>
                                      </p:tavLst>
                                    </p:anim>
                                    <p:anim calcmode="lin" valueType="num">
                                      <p:cBhvr>
                                        <p:cTn id="8" dur="1500" fill="hold"/>
                                        <p:tgtEl>
                                          <p:spTgt spid="11"/>
                                        </p:tgtEl>
                                        <p:attrNameLst>
                                          <p:attrName>ppt_h</p:attrName>
                                        </p:attrNameLst>
                                      </p:cBhvr>
                                      <p:tavLst>
                                        <p:tav tm="0">
                                          <p:val>
                                            <p:fltVal val="0"/>
                                          </p:val>
                                        </p:tav>
                                        <p:tav tm="100000">
                                          <p:val>
                                            <p:strVal val="#ppt_h"/>
                                          </p:val>
                                        </p:tav>
                                      </p:tavLst>
                                    </p:anim>
                                    <p:animEffect transition="in" filter="fade">
                                      <p:cBhvr>
                                        <p:cTn id="9" dur="1500"/>
                                        <p:tgtEl>
                                          <p:spTgt spid="11"/>
                                        </p:tgtEl>
                                      </p:cBhvr>
                                    </p:animEffect>
                                  </p:childTnLst>
                                </p:cTn>
                              </p:par>
                              <p:par>
                                <p:cTn id="10" presetID="53" presetClass="exit" presetSubtype="32" fill="hold" nodeType="withEffect">
                                  <p:stCondLst>
                                    <p:cond delay="0"/>
                                  </p:stCondLst>
                                  <p:childTnLst>
                                    <p:anim calcmode="lin" valueType="num">
                                      <p:cBhvr>
                                        <p:cTn id="11" dur="500"/>
                                        <p:tgtEl>
                                          <p:spTgt spid="12"/>
                                        </p:tgtEl>
                                        <p:attrNameLst>
                                          <p:attrName>ppt_w</p:attrName>
                                        </p:attrNameLst>
                                      </p:cBhvr>
                                      <p:tavLst>
                                        <p:tav tm="0">
                                          <p:val>
                                            <p:strVal val="ppt_w"/>
                                          </p:val>
                                        </p:tav>
                                        <p:tav tm="100000">
                                          <p:val>
                                            <p:fltVal val="0"/>
                                          </p:val>
                                        </p:tav>
                                      </p:tavLst>
                                    </p:anim>
                                    <p:anim calcmode="lin" valueType="num">
                                      <p:cBhvr>
                                        <p:cTn id="12" dur="500"/>
                                        <p:tgtEl>
                                          <p:spTgt spid="12"/>
                                        </p:tgtEl>
                                        <p:attrNameLst>
                                          <p:attrName>ppt_h</p:attrName>
                                        </p:attrNameLst>
                                      </p:cBhvr>
                                      <p:tavLst>
                                        <p:tav tm="0">
                                          <p:val>
                                            <p:strVal val="ppt_h"/>
                                          </p:val>
                                        </p:tav>
                                        <p:tav tm="100000">
                                          <p:val>
                                            <p:fltVal val="0"/>
                                          </p:val>
                                        </p:tav>
                                      </p:tavLst>
                                    </p:anim>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par>
                                <p:cTn id="15" presetID="42" presetClass="path" presetSubtype="0" accel="50000" decel="50000" fill="hold" nodeType="withEffect">
                                  <p:stCondLst>
                                    <p:cond delay="0"/>
                                  </p:stCondLst>
                                  <p:childTnLst>
                                    <p:animMotion origin="layout" path="M 3.33333E-6 -4.07407E-6 L 0.50833 0.21343 " pathEditMode="relative" rAng="0" ptsTypes="AA">
                                      <p:cBhvr>
                                        <p:cTn id="16" dur="1500" spd="-100000" fill="hold"/>
                                        <p:tgtEl>
                                          <p:spTgt spid="11"/>
                                        </p:tgtEl>
                                        <p:attrNameLst>
                                          <p:attrName>ppt_x</p:attrName>
                                          <p:attrName>ppt_y</p:attrName>
                                        </p:attrNameLst>
                                      </p:cBhvr>
                                      <p:rCtr x="25417" y="10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Retail 101 ILT Module 4 Working Co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urse Title Master">
  <a:themeElements>
    <a:clrScheme name="1_Cours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urse Title Maste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alpha val="47000"/>
          </a:srgbClr>
        </a:solidFill>
        <a:ln w="762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alpha val="47000"/>
          </a:srgbClr>
        </a:solidFill>
        <a:ln w="76200"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1_Course 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urse 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urse 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urse 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urse 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urse 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urse 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urse 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urse 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urse 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urse 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urse 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Retail 101 ILT Module 4 Working Copy</Template>
  <TotalTime>15902</TotalTime>
  <Words>1072</Words>
  <Application>Microsoft Office PowerPoint</Application>
  <PresentationFormat>On-screen Show (4:3)</PresentationFormat>
  <Paragraphs>196</Paragraphs>
  <Slides>23</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Arial Black</vt:lpstr>
      <vt:lpstr>Calibri</vt:lpstr>
      <vt:lpstr>Wingdings</vt:lpstr>
      <vt:lpstr>Retail 101 ILT Module 4 Working Copy</vt:lpstr>
      <vt:lpstr>2_Course Title Master</vt:lpstr>
      <vt:lpstr>ERCOT MARKET EDUCATION</vt:lpstr>
      <vt:lpstr>Advanced Meter Technology</vt:lpstr>
      <vt:lpstr>Overview</vt:lpstr>
      <vt:lpstr>Advanced Meter Technology</vt:lpstr>
      <vt:lpstr>Advanced Meter Technology</vt:lpstr>
      <vt:lpstr>Advanced Meter Technology</vt:lpstr>
      <vt:lpstr>Advanced Meter Technology</vt:lpstr>
      <vt:lpstr>A Few Definitions</vt:lpstr>
      <vt:lpstr>A Few Definitions</vt:lpstr>
      <vt:lpstr>A Few Definitions</vt:lpstr>
      <vt:lpstr>A Few Definitions</vt:lpstr>
      <vt:lpstr>A Few Definitions</vt:lpstr>
      <vt:lpstr>A Few Definitions</vt:lpstr>
      <vt:lpstr>A Few Definitions</vt:lpstr>
      <vt:lpstr>Impacts of  Advanced Meter Technology  on the Retail Market</vt:lpstr>
      <vt:lpstr>Impact of Advanced Meter Technology</vt:lpstr>
      <vt:lpstr>More Precise Meter Data</vt:lpstr>
      <vt:lpstr>More Precise Meter Data</vt:lpstr>
      <vt:lpstr>Meter Data is Available Faster</vt:lpstr>
      <vt:lpstr>Meter Data is Available Faster</vt:lpstr>
      <vt:lpstr>Greater Visibility of Data</vt:lpstr>
      <vt:lpstr>More Opportunities</vt:lpstr>
      <vt:lpstr>Other Benfits</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ERCOT MARKET EDUCATION</dc:title>
  <dc:creator>Kettlewell, Bill</dc:creator>
  <cp:lastModifiedBy>Kettlewell, Bill</cp:lastModifiedBy>
  <cp:revision>118</cp:revision>
  <dcterms:created xsi:type="dcterms:W3CDTF">2015-08-07T17:39:57Z</dcterms:created>
  <dcterms:modified xsi:type="dcterms:W3CDTF">2016-01-08T23:24:13Z</dcterms:modified>
</cp:coreProperties>
</file>