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0"/>
  </p:notesMasterIdLst>
  <p:sldIdLst>
    <p:sldId id="258" r:id="rId3"/>
    <p:sldId id="274" r:id="rId4"/>
    <p:sldId id="281" r:id="rId5"/>
    <p:sldId id="280" r:id="rId6"/>
    <p:sldId id="286" r:id="rId7"/>
    <p:sldId id="294" r:id="rId8"/>
    <p:sldId id="282" r:id="rId9"/>
    <p:sldId id="283" r:id="rId10"/>
    <p:sldId id="284" r:id="rId11"/>
    <p:sldId id="285" r:id="rId12"/>
    <p:sldId id="295" r:id="rId13"/>
    <p:sldId id="293" r:id="rId14"/>
    <p:sldId id="289" r:id="rId15"/>
    <p:sldId id="292" r:id="rId16"/>
    <p:sldId id="290" r:id="rId17"/>
    <p:sldId id="276" r:id="rId18"/>
    <p:sldId id="29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ttlewell, Bill" initials="WJK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F81BD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66" autoAdjust="0"/>
  </p:normalViewPr>
  <p:slideViewPr>
    <p:cSldViewPr>
      <p:cViewPr>
        <p:scale>
          <a:sx n="130" d="100"/>
          <a:sy n="130" d="100"/>
        </p:scale>
        <p:origin x="36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0T16:22:15.837" idx="9">
    <p:pos x="5377" y="816"/>
    <p:text>Need higher resolution graphic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BF244-7AC3-4ED3-A5EB-FEF1F51A09C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74302-E6B5-4119-BA33-B359B750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F0E7A6-BCC0-49B9-8154-ED7293676C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33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166813"/>
            <a:ext cx="30829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276350"/>
            <a:ext cx="4246563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5663" y="1276350"/>
            <a:ext cx="42481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6700" y="1276350"/>
            <a:ext cx="8647113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276350"/>
            <a:ext cx="8647113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276350"/>
            <a:ext cx="4246563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1276350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5663" y="3724275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7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276350"/>
            <a:ext cx="4246563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1276350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" y="3724275"/>
            <a:ext cx="4246563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663" y="3724275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C577E-090B-467D-9456-7199AB543D1A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884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over_final_Blan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ercotlogo\ERCOT Logo\ERCOT 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038" y="6086475"/>
            <a:ext cx="1330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96960"/>
            <a:ext cx="7950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1943100"/>
            <a:ext cx="6400800" cy="660952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008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4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example icon_bl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954088"/>
            <a:ext cx="26130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1276350"/>
            <a:ext cx="6035040" cy="4754880"/>
          </a:xfr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1083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2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265113" y="320675"/>
            <a:ext cx="86502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5113" y="1279525"/>
            <a:ext cx="86868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F:\ercotlogo\ERCOT Logo\ERCOT logo_whit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1600" y="6611938"/>
            <a:ext cx="60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6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5" r:id="rId17"/>
    <p:sldLayoutId id="2147483696" r:id="rId18"/>
    <p:sldLayoutId id="2147483677" r:id="rId1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62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699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60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Arial Black 28</a:t>
            </a:r>
            <a:br>
              <a:rPr lang="en-US" dirty="0" smtClean="0"/>
            </a:br>
            <a:r>
              <a:rPr lang="en-US" dirty="0" smtClean="0"/>
              <a:t>Center Justified</a:t>
            </a:r>
            <a:br>
              <a:rPr lang="en-US" dirty="0" smtClean="0"/>
            </a:br>
            <a:r>
              <a:rPr lang="en-US" dirty="0" smtClean="0"/>
              <a:t>Middle Justified</a:t>
            </a:r>
          </a:p>
        </p:txBody>
      </p:sp>
    </p:spTree>
    <p:extLst>
      <p:ext uri="{BB962C8B-B14F-4D97-AF65-F5344CB8AC3E}">
        <p14:creationId xmlns:p14="http://schemas.microsoft.com/office/powerpoint/2010/main" val="38739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3429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6858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0287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c.texas.gov/agency/rulesnlaws/subrules/electric/25.489/25.489ei.aspx" TargetMode="External"/><Relationship Id="rId13" Type="http://schemas.openxmlformats.org/officeDocument/2006/relationships/hyperlink" Target="http://www.puc.texas.gov/agency/rulesnlaws/subrules/electric/25.500/25.500ei.aspx" TargetMode="External"/><Relationship Id="rId3" Type="http://schemas.openxmlformats.org/officeDocument/2006/relationships/hyperlink" Target="http://www.puc.texas.gov/agency/rulesnlaws/subrules/electric/25.492/25.492ei.aspx" TargetMode="External"/><Relationship Id="rId7" Type="http://schemas.openxmlformats.org/officeDocument/2006/relationships/hyperlink" Target="http://www.puc.texas.gov/agency/rulesnlaws/subrules/electric/25.495/25.495ei.aspx" TargetMode="External"/><Relationship Id="rId12" Type="http://schemas.openxmlformats.org/officeDocument/2006/relationships/hyperlink" Target="http://www.puc.texas.gov/agency/rulesnlaws/subrules/electric/25.491/25.491ei.aspx" TargetMode="External"/><Relationship Id="rId2" Type="http://schemas.openxmlformats.org/officeDocument/2006/relationships/hyperlink" Target="http://www.puc.texas.gov/agency/rulesnlaws/subrules/electric/25.485/25.485ei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c.texas.gov/agency/rulesnlaws/subrules/electric/25.488/25.488ei.aspx" TargetMode="External"/><Relationship Id="rId11" Type="http://schemas.openxmlformats.org/officeDocument/2006/relationships/hyperlink" Target="http://www.puc.texas.gov/agency/rulesnlaws/subrules/electric/25.498/25.498ei.aspx" TargetMode="External"/><Relationship Id="rId5" Type="http://schemas.openxmlformats.org/officeDocument/2006/relationships/hyperlink" Target="http://www.puc.texas.gov/agency/rulesnlaws/subrules/electric/25.493/25.493ei.aspx" TargetMode="External"/><Relationship Id="rId10" Type="http://schemas.openxmlformats.org/officeDocument/2006/relationships/hyperlink" Target="http://www.puc.texas.gov/agency/rulesnlaws/subrules/electric/25.490/25.490ei.aspx" TargetMode="External"/><Relationship Id="rId4" Type="http://schemas.openxmlformats.org/officeDocument/2006/relationships/hyperlink" Target="http://www.puc.texas.gov/agency/rulesnlaws/subrules/electric/25.487/25.487ei.aspx" TargetMode="External"/><Relationship Id="rId9" Type="http://schemas.openxmlformats.org/officeDocument/2006/relationships/hyperlink" Target="http://www.puc.texas.gov/agency/rulesnlaws/subrules/electric/25.497/25.497ei.aspx" TargetMode="Externa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uc.texas.gov/agency/rulesnlaws/subrules/electric/Electric.aspx" TargetMode="External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c.texas.gov/agency/rulesnlaws/subrules/electric/25.107/25.107ei.aspx" TargetMode="External"/><Relationship Id="rId2" Type="http://schemas.openxmlformats.org/officeDocument/2006/relationships/hyperlink" Target="http://www.puc.texas.gov/agency/rulesnlaws/subrules/electric/25.43/25.43ei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www.puc.texas.gov/agency/rulesnlaws/subrules/electric/25.454/25.454ei.aspx" TargetMode="External"/><Relationship Id="rId4" Type="http://schemas.openxmlformats.org/officeDocument/2006/relationships/hyperlink" Target="http://www.puc.texas.gov/agency/rulesnlaws/subrules/electric/25.214/25.214ei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c.texas.gov/agency/rulesnlaws/subrules/electric/25.474/25.474ei.aspx" TargetMode="External"/><Relationship Id="rId13" Type="http://schemas.openxmlformats.org/officeDocument/2006/relationships/hyperlink" Target="http://www.puc.texas.gov/agency/rulesnlaws/subrules/electric/25.483/25.483ei.aspx" TargetMode="External"/><Relationship Id="rId3" Type="http://schemas.openxmlformats.org/officeDocument/2006/relationships/hyperlink" Target="http://www.puc.texas.gov/agency/rulesnlaws/subrules/electric/25.478/25.478ei.aspx" TargetMode="External"/><Relationship Id="rId7" Type="http://schemas.openxmlformats.org/officeDocument/2006/relationships/hyperlink" Target="http://www.puc.texas.gov/agency/rulesnlaws/subrules/electric/25.480/25.480ei.aspx" TargetMode="External"/><Relationship Id="rId12" Type="http://schemas.openxmlformats.org/officeDocument/2006/relationships/hyperlink" Target="http://www.puc.texas.gov/agency/rulesnlaws/subrules/electric/25.476/25.476ei.aspx" TargetMode="External"/><Relationship Id="rId2" Type="http://schemas.openxmlformats.org/officeDocument/2006/relationships/hyperlink" Target="http://www.puc.texas.gov/agency/rulesnlaws/subrules/electric/25.471/25.471ei.aspx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c.texas.gov/agency/rulesnlaws/subrules/electric/25.473/25.473ei.aspx" TargetMode="External"/><Relationship Id="rId11" Type="http://schemas.openxmlformats.org/officeDocument/2006/relationships/hyperlink" Target="http://www.puc.texas.gov/agency/rulesnlaws/subrules/electric/25.482/25.482ei.aspx" TargetMode="External"/><Relationship Id="rId5" Type="http://schemas.openxmlformats.org/officeDocument/2006/relationships/hyperlink" Target="http://www.puc.texas.gov/agency/rulesnlaws/subrules/electric/25.479/25.479ei.aspx" TargetMode="External"/><Relationship Id="rId15" Type="http://schemas.openxmlformats.org/officeDocument/2006/relationships/hyperlink" Target="http://www.puc.texas.gov/agency/rulesnlaws/subrules/electric/25.484/25.484ei.aspx" TargetMode="External"/><Relationship Id="rId10" Type="http://schemas.openxmlformats.org/officeDocument/2006/relationships/hyperlink" Target="http://www.puc.texas.gov/agency/rulesnlaws/subrules/electric/25.475/25.475ei.aspx" TargetMode="External"/><Relationship Id="rId4" Type="http://schemas.openxmlformats.org/officeDocument/2006/relationships/hyperlink" Target="http://www.puc.texas.gov/agency/rulesnlaws/subrules/electric/25.472/25.472ei.aspx" TargetMode="External"/><Relationship Id="rId9" Type="http://schemas.openxmlformats.org/officeDocument/2006/relationships/hyperlink" Target="http://www.puc.texas.gov/agency/rulesnlaws/subrules/electric/25.481/25.481ei.aspx" TargetMode="External"/><Relationship Id="rId14" Type="http://schemas.openxmlformats.org/officeDocument/2006/relationships/hyperlink" Target="http://www.puc.texas.gov/agency/rulesnlaws/subrules/electric/25.477/25.477ei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496888"/>
            <a:ext cx="7950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ERCOT MARKET EDUCATION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8900" y="1943100"/>
            <a:ext cx="6400800" cy="66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Retail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PUCT Substantive Rules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66188"/>
              </p:ext>
            </p:extLst>
          </p:nvPr>
        </p:nvGraphicFramePr>
        <p:xfrm>
          <a:off x="2093976" y="1279525"/>
          <a:ext cx="6821424" cy="506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059"/>
                <a:gridCol w="2458690"/>
                <a:gridCol w="993444"/>
                <a:gridCol w="2376231"/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 Protection Rules</a:t>
                      </a:r>
                      <a:r>
                        <a:rPr lang="en-US" sz="2400" baseline="0" dirty="0" smtClean="0"/>
                        <a:t> (Part 2)</a:t>
                      </a:r>
                      <a:endParaRPr lang="en-US" sz="2400" dirty="0"/>
                    </a:p>
                  </a:txBody>
                  <a:tcPr marL="7315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2"/>
                        </a:rPr>
                        <a:t>§ 25.485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Customer Access and Complaint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Handling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3"/>
                        </a:rPr>
                        <a:t>§ 25.492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Non-Compliance with Rules or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Orders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4"/>
                        </a:rPr>
                        <a:t>§ 25.487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Obligations Related to Move-In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Transactions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5"/>
                        </a:rPr>
                        <a:t>§ 25.493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Acquisition and Transfer of Customers from one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REP to Another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6"/>
                        </a:rPr>
                        <a:t>§ 25.488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Procedures for a Premise with No Service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Agreement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7"/>
                        </a:rPr>
                        <a:t>§ 25.495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Unauthorized Change of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REP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3852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8"/>
                        </a:rPr>
                        <a:t>§ 25.489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Treatment of Premises with No Retail Electric Provider of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Record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9"/>
                        </a:rPr>
                        <a:t>§ 25.497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Critical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Load, Critical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Care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and Chronic Condition Customers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058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0"/>
                        </a:rPr>
                        <a:t>§ 25.490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Moratorium on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Disconnect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on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Move-Out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1"/>
                        </a:rPr>
                        <a:t>§ 25.498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Prepaid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2"/>
                        </a:rPr>
                        <a:t>§ 25.491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Record Retention and Reporting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Requirements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3"/>
                        </a:rPr>
                        <a:t>§ 25.500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Privacy of Advanced Metering System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" y="1350834"/>
            <a:ext cx="1733722" cy="1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4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Rules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371600"/>
            <a:ext cx="5562600" cy="1496943"/>
          </a:xfrm>
          <a:prstGeom prst="roundRect">
            <a:avLst>
              <a:gd name="adj" fmla="val 13660"/>
            </a:avLst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6363" algn="ctr"/>
            <a:r>
              <a:rPr lang="en-US" sz="2400" dirty="0" smtClean="0"/>
              <a:t>Public Utility Regulatory Act (PURA)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90344" y="4917382"/>
            <a:ext cx="5562600" cy="1496943"/>
            <a:chOff x="2990344" y="4917382"/>
            <a:chExt cx="5562600" cy="1496943"/>
          </a:xfrm>
        </p:grpSpPr>
        <p:sp>
          <p:nvSpPr>
            <p:cNvPr id="25" name="Rounded Rectangle 24"/>
            <p:cNvSpPr/>
            <p:nvPr/>
          </p:nvSpPr>
          <p:spPr>
            <a:xfrm>
              <a:off x="2990344" y="4917382"/>
              <a:ext cx="5562600" cy="1496943"/>
            </a:xfrm>
            <a:prstGeom prst="roundRect">
              <a:avLst>
                <a:gd name="adj" fmla="val 136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1375" algn="ctr"/>
              <a:r>
                <a:rPr lang="en-US" sz="2400" dirty="0" smtClean="0"/>
                <a:t>ERCOT Protocols </a:t>
              </a:r>
              <a:br>
                <a:rPr lang="en-US" sz="2400" dirty="0" smtClean="0"/>
              </a:br>
              <a:r>
                <a:rPr lang="en-US" sz="2400" dirty="0" smtClean="0"/>
                <a:t>and Market Guides</a:t>
              </a:r>
              <a:endParaRPr lang="en-US" sz="24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121302"/>
              <a:ext cx="2126921" cy="1100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2" name="Bent Arrow 31"/>
          <p:cNvSpPr/>
          <p:nvPr/>
        </p:nvSpPr>
        <p:spPr>
          <a:xfrm flipV="1">
            <a:off x="914400" y="2958968"/>
            <a:ext cx="728458" cy="1155832"/>
          </a:xfrm>
          <a:prstGeom prst="bentArrow">
            <a:avLst/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2154424" y="4722744"/>
            <a:ext cx="728458" cy="1155832"/>
          </a:xfrm>
          <a:prstGeom prst="bentArrow">
            <a:avLst/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52600" y="3144491"/>
            <a:ext cx="5562600" cy="1496943"/>
          </a:xfrm>
          <a:prstGeom prst="roundRect">
            <a:avLst>
              <a:gd name="adj" fmla="val 13660"/>
            </a:avLst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6363" algn="ctr"/>
            <a:r>
              <a:rPr lang="en-US" sz="2400" dirty="0" smtClean="0"/>
              <a:t>PUCT Substantive Rules</a:t>
            </a:r>
            <a:endParaRPr lang="en-US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41" y="3233752"/>
            <a:ext cx="1312007" cy="132499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31" y="1438493"/>
            <a:ext cx="1371429" cy="13714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8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Protocols and Market Guides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09800" y="1276350"/>
            <a:ext cx="6704012" cy="5124450"/>
          </a:xfrm>
        </p:spPr>
        <p:txBody>
          <a:bodyPr/>
          <a:lstStyle/>
          <a:p>
            <a:r>
              <a:rPr lang="en-US" dirty="0" smtClean="0"/>
              <a:t>ERCOT Protocols</a:t>
            </a:r>
            <a:endParaRPr lang="en-US" dirty="0" smtClean="0"/>
          </a:p>
          <a:p>
            <a:pPr lvl="1"/>
            <a:r>
              <a:rPr lang="en-US" dirty="0" smtClean="0"/>
              <a:t>Outline </a:t>
            </a:r>
            <a:r>
              <a:rPr lang="en-US" dirty="0"/>
              <a:t>the procedures and processes used by ERCOT and Market Participants for the orderly functioning of the ERCOT system and </a:t>
            </a:r>
            <a:r>
              <a:rPr lang="en-US" dirty="0" smtClean="0"/>
              <a:t>markets. </a:t>
            </a:r>
          </a:p>
          <a:p>
            <a:endParaRPr lang="en-US" dirty="0" smtClean="0"/>
          </a:p>
          <a:p>
            <a:r>
              <a:rPr lang="en-US" dirty="0" smtClean="0"/>
              <a:t>ERCOT Market Guides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upon the ERCOT </a:t>
            </a:r>
            <a:r>
              <a:rPr lang="en-US" dirty="0" smtClean="0"/>
              <a:t>protocols </a:t>
            </a:r>
          </a:p>
          <a:p>
            <a:pPr lvl="1"/>
            <a:r>
              <a:rPr lang="en-US" dirty="0" smtClean="0"/>
              <a:t>Detailed </a:t>
            </a:r>
            <a:r>
              <a:rPr lang="en-US" dirty="0"/>
              <a:t>reference documents for </a:t>
            </a:r>
            <a:r>
              <a:rPr lang="en-US" dirty="0" smtClean="0"/>
              <a:t>establishing market </a:t>
            </a:r>
            <a:r>
              <a:rPr lang="en-US" dirty="0"/>
              <a:t>and operating processes.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3199"/>
            <a:ext cx="1822121" cy="69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" y="4572000"/>
            <a:ext cx="1915573" cy="17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Protocols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27475"/>
            <a:ext cx="8421687" cy="53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Protocols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18840"/>
              </p:ext>
            </p:extLst>
          </p:nvPr>
        </p:nvGraphicFramePr>
        <p:xfrm>
          <a:off x="2286000" y="1493520"/>
          <a:ext cx="64008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03"/>
                <a:gridCol w="507649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Protocol </a:t>
                      </a:r>
                      <a:r>
                        <a:rPr lang="en-US" sz="2400" baseline="0" dirty="0" smtClean="0"/>
                        <a:t>Overview for Retail Electric Providers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18288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Construction and Definitions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System Operations and Wholesale Markets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Metering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Data Aggregation</a:t>
                      </a:r>
                      <a:endParaRPr lang="en-US" sz="20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Renewable Energy Credit Trading Program</a:t>
                      </a:r>
                      <a:endParaRPr lang="en-US" sz="20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Customer Registration</a:t>
                      </a:r>
                      <a:endParaRPr lang="en-US" sz="20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Market Participant Registration</a:t>
                      </a:r>
                      <a:endParaRPr lang="en-US" sz="20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</a:rPr>
                        <a:t>Texas Standard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</a:rPr>
                        <a:t> Electronic Transactions</a:t>
                      </a:r>
                      <a:endParaRPr lang="en-US" sz="20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34822" marT="38100" marB="3810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3199"/>
            <a:ext cx="1822121" cy="69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1347522" cy="17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Market Guides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7"/>
          <a:stretch/>
        </p:blipFill>
        <p:spPr>
          <a:xfrm>
            <a:off x="399256" y="1219200"/>
            <a:ext cx="8332565" cy="53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and Market Guide Revision Process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0" y="1600200"/>
            <a:ext cx="1676400" cy="1066800"/>
          </a:xfrm>
          <a:prstGeom prst="roundRect">
            <a:avLst>
              <a:gd name="adj" fmla="val 136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</a:t>
            </a:r>
          </a:p>
          <a:p>
            <a:pPr algn="ctr"/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Directors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810000" y="2844800"/>
            <a:ext cx="1676400" cy="1242596"/>
          </a:xfrm>
          <a:prstGeom prst="roundRect">
            <a:avLst>
              <a:gd name="adj" fmla="val 1366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Advisory</a:t>
            </a:r>
          </a:p>
          <a:p>
            <a:pPr algn="ctr"/>
            <a:r>
              <a:rPr lang="en-US" dirty="0" smtClean="0"/>
              <a:t>Committee </a:t>
            </a:r>
          </a:p>
          <a:p>
            <a:pPr algn="ctr"/>
            <a:r>
              <a:rPr lang="en-US" dirty="0" smtClean="0"/>
              <a:t>(TAC)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0" y="4265196"/>
            <a:ext cx="1676400" cy="1322804"/>
          </a:xfrm>
          <a:prstGeom prst="roundRect">
            <a:avLst>
              <a:gd name="adj" fmla="val 136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Wholesale Market Subcommittee (WMS)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057400" y="4265196"/>
            <a:ext cx="1676400" cy="1322804"/>
          </a:xfrm>
          <a:prstGeom prst="roundRect">
            <a:avLst>
              <a:gd name="adj" fmla="val 136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Reliability Operations Subcommittee (ROS)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4265196"/>
            <a:ext cx="1676400" cy="1322804"/>
          </a:xfrm>
          <a:prstGeom prst="roundRect">
            <a:avLst>
              <a:gd name="adj" fmla="val 136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Retail Market Subcommittee (RMS)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62600" y="4265196"/>
            <a:ext cx="1676400" cy="1322804"/>
          </a:xfrm>
          <a:prstGeom prst="roundRect">
            <a:avLst>
              <a:gd name="adj" fmla="val 136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Operations Subcommittee (COPS)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315200" y="4265196"/>
            <a:ext cx="1676400" cy="1322804"/>
          </a:xfrm>
          <a:prstGeom prst="roundRect">
            <a:avLst>
              <a:gd name="adj" fmla="val 136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Revision Subcommittee (PRS)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25768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approve all ERCOT Protocols and Market Guides</a:t>
            </a:r>
            <a:endParaRPr lang="en-US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958266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recommends approval or sends changes back for further review</a:t>
            </a:r>
            <a:endParaRPr lang="en-US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765800"/>
            <a:ext cx="897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Subcommittees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changes to the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Protocols and Market Guides</a:t>
            </a:r>
            <a:endParaRPr lang="en-US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2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and Market Guide Revision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Changes are proposed through formal Revision Requests</a:t>
            </a:r>
          </a:p>
          <a:p>
            <a:pPr lvl="1"/>
            <a:r>
              <a:rPr lang="en-US" dirty="0" smtClean="0"/>
              <a:t>NPRR – Nodal Protocol Revision Request</a:t>
            </a:r>
          </a:p>
          <a:p>
            <a:pPr lvl="1"/>
            <a:r>
              <a:rPr lang="en-US" dirty="0" smtClean="0"/>
              <a:t>* GRR – [</a:t>
            </a:r>
            <a:r>
              <a:rPr lang="en-US" i="1" dirty="0" smtClean="0"/>
              <a:t>Name</a:t>
            </a:r>
            <a:r>
              <a:rPr lang="en-US" dirty="0" smtClean="0"/>
              <a:t>] Guide Revision Request, such as</a:t>
            </a:r>
          </a:p>
          <a:p>
            <a:pPr lvl="2"/>
            <a:r>
              <a:rPr lang="en-US" dirty="0" smtClean="0"/>
              <a:t>RMGRR – Retail Market Guide</a:t>
            </a:r>
          </a:p>
          <a:p>
            <a:pPr lvl="2"/>
            <a:r>
              <a:rPr lang="en-US" dirty="0" smtClean="0"/>
              <a:t>COPMGRR – Commercial Operations Market Guide</a:t>
            </a:r>
          </a:p>
          <a:p>
            <a:pPr lvl="2"/>
            <a:r>
              <a:rPr lang="en-US" dirty="0" smtClean="0"/>
              <a:t>NOGRR – Nodal Operating Guide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62600" y="3733800"/>
            <a:ext cx="3325641" cy="2841929"/>
            <a:chOff x="5562600" y="3733800"/>
            <a:chExt cx="3325641" cy="28419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733800"/>
              <a:ext cx="3208270" cy="28419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92841" y="3800947"/>
              <a:ext cx="1295400" cy="584775"/>
            </a:xfrm>
            <a:prstGeom prst="rect">
              <a:avLst/>
            </a:prstGeom>
            <a:noFill/>
            <a:scene3d>
              <a:camera prst="isometricOffAxis1Right">
                <a:rot lat="1080001" lon="20039996" rev="21179996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NPRR711</a:t>
              </a:r>
            </a:p>
            <a:p>
              <a:r>
                <a:rPr lang="en-US" sz="1600" b="1" dirty="0" smtClean="0"/>
                <a:t>RMGRR132</a:t>
              </a:r>
              <a:endParaRPr lang="en-US" sz="1600" b="1" dirty="0"/>
            </a:p>
          </p:txBody>
        </p:sp>
      </p:grp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1066800" y="4874488"/>
            <a:ext cx="3258451" cy="1123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Revision Requests are posted with applicable documents on ercot.com 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49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Rules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in this lesson . . 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Introduction to Market Rules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Public Utility Regulatory Act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PUCT Substantive Rules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ERCOT Protocols and Market Rules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Finding the Rules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Revision Process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63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Rules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371600"/>
            <a:ext cx="5562600" cy="1496943"/>
          </a:xfrm>
          <a:prstGeom prst="roundRect">
            <a:avLst>
              <a:gd name="adj" fmla="val 136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6363" algn="ctr"/>
            <a:r>
              <a:rPr lang="en-US" sz="2400" dirty="0" smtClean="0"/>
              <a:t>Public Utility Regulatory Act (PURA)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90344" y="4917382"/>
            <a:ext cx="5562600" cy="1496943"/>
            <a:chOff x="2990344" y="4917382"/>
            <a:chExt cx="5562600" cy="1496943"/>
          </a:xfrm>
        </p:grpSpPr>
        <p:sp>
          <p:nvSpPr>
            <p:cNvPr id="25" name="Rounded Rectangle 24"/>
            <p:cNvSpPr/>
            <p:nvPr/>
          </p:nvSpPr>
          <p:spPr>
            <a:xfrm>
              <a:off x="2990344" y="4917382"/>
              <a:ext cx="5562600" cy="1496943"/>
            </a:xfrm>
            <a:prstGeom prst="roundRect">
              <a:avLst>
                <a:gd name="adj" fmla="val 136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1375" algn="ctr"/>
              <a:r>
                <a:rPr lang="en-US" sz="2400" dirty="0" smtClean="0"/>
                <a:t>ERCOT Protocols </a:t>
              </a:r>
              <a:br>
                <a:rPr lang="en-US" sz="2400" dirty="0" smtClean="0"/>
              </a:br>
              <a:r>
                <a:rPr lang="en-US" sz="2400" dirty="0" smtClean="0"/>
                <a:t>and Market Guides</a:t>
              </a:r>
              <a:endParaRPr lang="en-US" sz="24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121302"/>
              <a:ext cx="2126921" cy="1100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2" name="Bent Arrow 31"/>
          <p:cNvSpPr/>
          <p:nvPr/>
        </p:nvSpPr>
        <p:spPr>
          <a:xfrm flipV="1">
            <a:off x="914400" y="2958968"/>
            <a:ext cx="728458" cy="11558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2154424" y="4722744"/>
            <a:ext cx="728458" cy="11558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3144491"/>
            <a:ext cx="5562600" cy="1496943"/>
            <a:chOff x="1752600" y="3144491"/>
            <a:chExt cx="5562600" cy="1496943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3144491"/>
              <a:ext cx="5562600" cy="1496943"/>
            </a:xfrm>
            <a:prstGeom prst="roundRect">
              <a:avLst>
                <a:gd name="adj" fmla="val 136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76363" algn="ctr"/>
              <a:r>
                <a:rPr lang="en-US" sz="2400" dirty="0" smtClean="0"/>
                <a:t>PUCT Substantive Rules</a:t>
              </a:r>
              <a:endParaRPr lang="en-US" sz="24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1" y="3233752"/>
              <a:ext cx="1312007" cy="1324998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31" y="1438493"/>
            <a:ext cx="1371429" cy="13714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83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Texas Laws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09800" y="1276350"/>
            <a:ext cx="6704012" cy="5124450"/>
          </a:xfrm>
        </p:spPr>
        <p:txBody>
          <a:bodyPr/>
          <a:lstStyle/>
          <a:p>
            <a:r>
              <a:rPr lang="en-US" dirty="0"/>
              <a:t>Public Utility Regulatory Act (PURA)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Amended </a:t>
            </a:r>
            <a:r>
              <a:rPr lang="en-US" dirty="0"/>
              <a:t>by Senate Bill 7 in 1999 </a:t>
            </a:r>
            <a:r>
              <a:rPr lang="en-US" dirty="0" smtClean="0"/>
              <a:t>to restructure the </a:t>
            </a:r>
            <a:r>
              <a:rPr lang="en-US" dirty="0"/>
              <a:t>electric utility industry in </a:t>
            </a:r>
            <a:r>
              <a:rPr lang="en-US" dirty="0" smtClean="0"/>
              <a:t>ERCOT</a:t>
            </a:r>
          </a:p>
          <a:p>
            <a:pPr lvl="2"/>
            <a:r>
              <a:rPr lang="en-US" dirty="0" smtClean="0"/>
              <a:t>Implement competitive choice in certain areas by January 1, 2002</a:t>
            </a:r>
          </a:p>
          <a:p>
            <a:pPr lvl="2"/>
            <a:r>
              <a:rPr lang="en-US" dirty="0" smtClean="0"/>
              <a:t>PUCT and ERCOT responsible for determining specifics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Defines the Public Utility Commission of Texas (PUCT) and it’s role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371600"/>
            <a:ext cx="1697092" cy="169709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70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Rules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371600"/>
            <a:ext cx="5562600" cy="1496943"/>
          </a:xfrm>
          <a:prstGeom prst="roundRect">
            <a:avLst>
              <a:gd name="adj" fmla="val 13660"/>
            </a:avLst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6363" algn="ctr"/>
            <a:r>
              <a:rPr lang="en-US" sz="2400" dirty="0" smtClean="0"/>
              <a:t>Public Utility Regulatory Act (PURA)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990344" y="4917382"/>
            <a:ext cx="5562600" cy="1496943"/>
          </a:xfrm>
          <a:prstGeom prst="roundRect">
            <a:avLst>
              <a:gd name="adj" fmla="val 13660"/>
            </a:avLst>
          </a:prstGeom>
          <a:solidFill>
            <a:srgbClr val="1F497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11375" algn="ctr"/>
            <a:r>
              <a:rPr lang="en-US" sz="2400" dirty="0" smtClean="0"/>
              <a:t>ERCOT Protocols </a:t>
            </a:r>
            <a:br>
              <a:rPr lang="en-US" sz="2400" dirty="0" smtClean="0"/>
            </a:br>
            <a:r>
              <a:rPr lang="en-US" sz="2400" dirty="0" smtClean="0"/>
              <a:t>and Market Guides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21302"/>
            <a:ext cx="2126921" cy="11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2" name="Bent Arrow 31"/>
          <p:cNvSpPr/>
          <p:nvPr/>
        </p:nvSpPr>
        <p:spPr>
          <a:xfrm flipV="1">
            <a:off x="914400" y="2958968"/>
            <a:ext cx="728458" cy="1155832"/>
          </a:xfrm>
          <a:prstGeom prst="bentArrow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2154424" y="4722744"/>
            <a:ext cx="728458" cy="1155832"/>
          </a:xfrm>
          <a:prstGeom prst="bentArrow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3144491"/>
            <a:ext cx="5562600" cy="1496943"/>
            <a:chOff x="1752600" y="3144491"/>
            <a:chExt cx="5562600" cy="1496943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3144491"/>
              <a:ext cx="5562600" cy="1496943"/>
            </a:xfrm>
            <a:prstGeom prst="roundRect">
              <a:avLst>
                <a:gd name="adj" fmla="val 136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76363" algn="ctr"/>
              <a:r>
                <a:rPr lang="en-US" sz="2400" dirty="0" smtClean="0"/>
                <a:t>PUCT Substantive Rules</a:t>
              </a:r>
              <a:endParaRPr lang="en-US" sz="24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1" y="3233752"/>
              <a:ext cx="1312007" cy="1324998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31" y="1438493"/>
            <a:ext cx="1371429" cy="13714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24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Utility Commission of Texas (PUCT) Rules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12848" y="1276350"/>
            <a:ext cx="6702552" cy="5124450"/>
          </a:xfrm>
        </p:spPr>
        <p:txBody>
          <a:bodyPr/>
          <a:lstStyle/>
          <a:p>
            <a:r>
              <a:rPr lang="en-US" dirty="0" smtClean="0"/>
              <a:t>PUCT Substantive Rules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 PURA requirements, including</a:t>
            </a:r>
          </a:p>
          <a:p>
            <a:pPr lvl="2"/>
            <a:r>
              <a:rPr lang="en-US" dirty="0" smtClean="0"/>
              <a:t>Customer protection </a:t>
            </a:r>
            <a:r>
              <a:rPr lang="en-US" dirty="0"/>
              <a:t>r</a:t>
            </a:r>
            <a:r>
              <a:rPr lang="en-US" dirty="0" smtClean="0"/>
              <a:t>ules</a:t>
            </a:r>
          </a:p>
          <a:p>
            <a:pPr lvl="2"/>
            <a:r>
              <a:rPr lang="en-US" dirty="0" smtClean="0"/>
              <a:t>Standard terms and conditions for utilities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Electric Substantive Rules are contained in </a:t>
            </a:r>
            <a:r>
              <a:rPr lang="en-US" dirty="0" smtClean="0">
                <a:hlinkClick r:id="rId2"/>
              </a:rPr>
              <a:t>Chapter 25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PUCT Website</a:t>
            </a:r>
            <a:r>
              <a:rPr lang="en-US" dirty="0" smtClean="0"/>
              <a:t> for complete rules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" y="1350834"/>
            <a:ext cx="1733722" cy="1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PUCT</a:t>
            </a:r>
            <a:r>
              <a:rPr lang="en-US" dirty="0"/>
              <a:t> </a:t>
            </a:r>
            <a:r>
              <a:rPr lang="en-US" dirty="0" smtClean="0"/>
              <a:t>Substantive Rules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15148"/>
              </p:ext>
            </p:extLst>
          </p:nvPr>
        </p:nvGraphicFramePr>
        <p:xfrm>
          <a:off x="2093913" y="1279525"/>
          <a:ext cx="682148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79"/>
                <a:gridCol w="56534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 Few</a:t>
                      </a:r>
                      <a:r>
                        <a:rPr lang="en-US" sz="2400" baseline="0" dirty="0" smtClean="0"/>
                        <a:t> Key Rules for Retail Electric Providers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§ 25.43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Provider of Last Resort (POLR).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Default provider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for customers in need of service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Several chosen by PUC in each service area.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hlinkClick r:id="rId3"/>
                        </a:rPr>
                        <a:t>§ 25.107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Certification of Retail Electric Providers (REPs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Financial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Technical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Managerial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34822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  <a:hlinkClick r:id="rId4"/>
                        </a:rPr>
                        <a:t>§ 25.214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Terms and Conditions of Retail Delivery Service Provided by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Investor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Owned Transmission and Distribution Utilities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4822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hlinkClick r:id="rId5"/>
                        </a:rPr>
                        <a:t>§ 25.454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Rate Reduction Program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Income Discount (LITE UP) for eligible customers.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Currently funded through August 2016.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34822" marR="34822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§ 25.471 through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§ 25.500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R="34822" marT="38100" marB="38100"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Customer Protection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Rules</a:t>
                      </a:r>
                      <a:endParaRPr lang="en-US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4822" marR="34822" marT="38100" marB="381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" y="1350834"/>
            <a:ext cx="1733722" cy="1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3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PUCT Substantive Rules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4357"/>
              </p:ext>
            </p:extLst>
          </p:nvPr>
        </p:nvGraphicFramePr>
        <p:xfrm>
          <a:off x="2093976" y="1279525"/>
          <a:ext cx="6821424" cy="510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059"/>
                <a:gridCol w="2458690"/>
                <a:gridCol w="993444"/>
                <a:gridCol w="2376231"/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 Protection Rules</a:t>
                      </a:r>
                      <a:r>
                        <a:rPr lang="en-US" sz="2400" baseline="0" dirty="0" smtClean="0"/>
                        <a:t> (Part 1)</a:t>
                      </a:r>
                      <a:endParaRPr lang="en-US" sz="2400" dirty="0"/>
                    </a:p>
                  </a:txBody>
                  <a:tcPr marL="7315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903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2"/>
                        </a:rPr>
                        <a:t>§ 25.471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General Provisions of Customer Protection Rules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3"/>
                        </a:rPr>
                        <a:t>§ 25.478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Credit Requirements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and Deposits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4"/>
                        </a:rPr>
                        <a:t>§ 25.472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Privacy of Customer Information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5"/>
                        </a:rPr>
                        <a:t>§ 25.479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Issuance and Format of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Bills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6"/>
                        </a:rPr>
                        <a:t>§ 25.473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Non-English Language Requirements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7"/>
                        </a:rPr>
                        <a:t>§ 25.480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Bill Payment and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Adjustments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3852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8"/>
                        </a:rPr>
                        <a:t>§ 25.474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Selection of REP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9"/>
                        </a:rPr>
                        <a:t>§ 25.481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Unauthorized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Charges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117399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0"/>
                        </a:rPr>
                        <a:t>§ 25.475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General REP Requirements and Information Disclosures to Customers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1"/>
                        </a:rPr>
                        <a:t>§ 25.482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Prompt Payment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6040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2"/>
                        </a:rPr>
                        <a:t>§ 25.476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Renewable and Green Energy Verification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3"/>
                        </a:rPr>
                        <a:t>§ 25.483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Disconnection of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  <a:tr h="3852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4"/>
                        </a:rPr>
                        <a:t>§ 25.477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Refusal of Electric Service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hlinkClick r:id="rId15"/>
                        </a:rPr>
                        <a:t>§ 25.484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16446" marT="16446" marB="16446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Electric No-Call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6446" marR="16446" marT="16446" marB="16446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" y="1350834"/>
            <a:ext cx="1733722" cy="1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ail 101_ILT Working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urse Title Master">
  <a:themeElements>
    <a:clrScheme name="1_Course 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urse Titl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47000"/>
          </a:srgbClr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47000"/>
          </a:srgbClr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urse 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Retail 101_ILT Working Copy</Template>
  <TotalTime>7153</TotalTime>
  <Words>694</Words>
  <Application>Microsoft Office PowerPoint</Application>
  <PresentationFormat>On-screen Show (4:3)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Retail 101_ILT Working Copy</vt:lpstr>
      <vt:lpstr>2_Course Title Master</vt:lpstr>
      <vt:lpstr>ERCOT MARKET EDUCATION</vt:lpstr>
      <vt:lpstr>Market Rules</vt:lpstr>
      <vt:lpstr>Overview</vt:lpstr>
      <vt:lpstr>Hierarchy of Rules</vt:lpstr>
      <vt:lpstr>State of Texas Laws</vt:lpstr>
      <vt:lpstr>Hierarchy of Rules</vt:lpstr>
      <vt:lpstr>Public Utility Commission of Texas (PUCT) Rules</vt:lpstr>
      <vt:lpstr>PUCT Substantive Rules</vt:lpstr>
      <vt:lpstr>PUCT Substantive Rules</vt:lpstr>
      <vt:lpstr>PUCT Substantive Rules</vt:lpstr>
      <vt:lpstr>Hierarchy of Rules</vt:lpstr>
      <vt:lpstr>ERCOT Protocols and Market Guides</vt:lpstr>
      <vt:lpstr>ERCOT Protocols</vt:lpstr>
      <vt:lpstr>ERCOT Protocols</vt:lpstr>
      <vt:lpstr>ERCOT Market Guides</vt:lpstr>
      <vt:lpstr>Protocol and Market Guide Revision Process</vt:lpstr>
      <vt:lpstr>Protocol and Market Guide Revision Process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ERCOT MARKET EDUCATION</dc:title>
  <dc:creator>Kettlewell, Bill</dc:creator>
  <cp:lastModifiedBy>Kettlewell, Bill</cp:lastModifiedBy>
  <cp:revision>68</cp:revision>
  <dcterms:created xsi:type="dcterms:W3CDTF">2015-08-07T17:33:52Z</dcterms:created>
  <dcterms:modified xsi:type="dcterms:W3CDTF">2015-12-14T22:24:15Z</dcterms:modified>
</cp:coreProperties>
</file>