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6" d="100"/>
          <a:sy n="76" d="100"/>
        </p:scale>
        <p:origin x="126" y="8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70081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3871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3142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30119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658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22279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568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82848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074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79515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807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051506-A34E-4733-9D53-C60BCFCB144B}" type="datetimeFigureOut">
              <a:rPr lang="en-US" smtClean="0"/>
              <a:t>1/8/2016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9D67E1-73A9-4A8D-82DD-B5FD381EFD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384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rcot.com/mktrules/guides/retail/index.html" TargetMode="External"/><Relationship Id="rId2" Type="http://schemas.openxmlformats.org/officeDocument/2006/relationships/hyperlink" Target="mailto:RevisionRequest@ercot.com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Market Rules Suggestions: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Slide 16 changes:</a:t>
            </a:r>
          </a:p>
          <a:p>
            <a:pPr lvl="1"/>
            <a:r>
              <a:rPr lang="en-US" dirty="0" smtClean="0"/>
              <a:t>Board does not approve all Market Guide Revision Requests (RRs), but does approve all NPRR’s. RMGRR’s are approved after TAC approval and only go to the Board if there is a project (must be sent to PRS first for a PPL #). Only NPRRs, SCRs, and PGRRs must be approved at Board.  </a:t>
            </a:r>
          </a:p>
          <a:p>
            <a:pPr lvl="1"/>
            <a:r>
              <a:rPr lang="en-US" dirty="0" smtClean="0"/>
              <a:t>TAC can motion to approve and remand to Subcommittee, but Subcommittee can also motion to remand or ask other Subcommittee’s to review RR’s. </a:t>
            </a:r>
          </a:p>
          <a:p>
            <a:pPr lvl="1"/>
            <a:r>
              <a:rPr lang="en-US" dirty="0" smtClean="0"/>
              <a:t>Some of the information noted on this slide might be better served on the Process Flow slide so MP’s can have a visual representation of the approval process. Thoughts?</a:t>
            </a:r>
          </a:p>
          <a:p>
            <a:pPr lvl="1"/>
            <a:endParaRPr lang="en-US" dirty="0"/>
          </a:p>
          <a:p>
            <a:r>
              <a:rPr lang="en-US" dirty="0" smtClean="0"/>
              <a:t>Section 21 of Protocol and Section 3 of RMG: </a:t>
            </a:r>
          </a:p>
          <a:p>
            <a:pPr lvl="1"/>
            <a:r>
              <a:rPr lang="en-US" dirty="0" smtClean="0"/>
              <a:t>Recommend including or noting Section 21 in Protocols and/or Section 3 of Retail Market Guide (RMG) in slide deck. This is where the bulk of information on Revision Requests and System Change Requests (SCRs) can be found. 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8272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46063"/>
            <a:ext cx="9144000" cy="795337"/>
          </a:xfrm>
        </p:spPr>
        <p:txBody>
          <a:bodyPr>
            <a:normAutofit/>
          </a:bodyPr>
          <a:lstStyle/>
          <a:p>
            <a:r>
              <a:rPr lang="en-US" sz="4000" b="1" dirty="0" smtClean="0"/>
              <a:t>Revision Request Process Flow</a:t>
            </a:r>
            <a:endParaRPr lang="en-US" sz="4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250" y="1130300"/>
            <a:ext cx="11239500" cy="5473700"/>
          </a:xfrm>
        </p:spPr>
        <p:txBody>
          <a:bodyPr>
            <a:normAutofit/>
          </a:bodyPr>
          <a:lstStyle/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b="1" u="sng" dirty="0">
              <a:solidFill>
                <a:srgbClr val="E36C0A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RMGRR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(Lang. Consideration)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RMS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(IA)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TAC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Board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en-US" sz="1600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if </a:t>
            </a:r>
            <a:r>
              <a:rPr lang="en-US" sz="1600" i="1" u="sng" dirty="0" err="1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proj</a:t>
            </a:r>
            <a:r>
              <a:rPr lang="en-US" sz="1600" i="1" u="sng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r>
              <a:rPr lang="en-US" sz="1600" dirty="0" smtClean="0">
                <a:effectLst/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)</a:t>
            </a:r>
            <a:endParaRPr lang="en-US" sz="16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endParaRPr lang="en-US" sz="2800" b="1" u="sng" dirty="0" smtClean="0">
              <a:solidFill>
                <a:srgbClr val="E36C0A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NPRR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Market Rules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(Lang. Consideration)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(IA)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TAC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Board</a:t>
            </a:r>
          </a:p>
          <a:p>
            <a:pPr marL="342900" indent="-342900" algn="l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</a:pPr>
            <a:r>
              <a:rPr lang="en-US" sz="2800" b="1" u="sng" dirty="0" smtClean="0">
                <a:solidFill>
                  <a:srgbClr val="E36C0A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SCR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MR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(Lang. Consideration)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2800" dirty="0" smtClean="0">
                <a:solidFill>
                  <a:srgbClr val="0070C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PRS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6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(IA)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TAC 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  <a:sym typeface="Wingdings" panose="05000000000000000000" pitchFamily="2" charset="2"/>
              </a:rPr>
              <a:t></a:t>
            </a:r>
            <a:r>
              <a:rPr lang="en-US" sz="28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Board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139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Revision Request Submission Process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Retail Market Guide Revision Request (RMGRR):</a:t>
            </a:r>
          </a:p>
          <a:p>
            <a:pPr lvl="1"/>
            <a:r>
              <a:rPr lang="en-US" dirty="0" smtClean="0"/>
              <a:t>Section 3, Retail Market Guide Revision Request Process of Retail Market Guide</a:t>
            </a:r>
          </a:p>
          <a:p>
            <a:pPr lvl="2"/>
            <a:r>
              <a:rPr lang="en-US" dirty="0" smtClean="0"/>
              <a:t>All RMGRR submissions, must be sent to Market Rules: </a:t>
            </a:r>
            <a:r>
              <a:rPr lang="en-US" dirty="0" smtClean="0">
                <a:hlinkClick r:id="rId2"/>
              </a:rPr>
              <a:t>RevisionRequest@ercot.com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Market Rules will work with submitter to determine completeness. </a:t>
            </a:r>
          </a:p>
          <a:p>
            <a:pPr lvl="2"/>
            <a:r>
              <a:rPr lang="en-US" dirty="0" smtClean="0"/>
              <a:t>RMGRR must be posted on ERCOT website within 14 days of Subcommittee meeting. (Section 3.3.3 of RMG)</a:t>
            </a:r>
          </a:p>
          <a:p>
            <a:pPr lvl="2"/>
            <a:endParaRPr lang="en-US" dirty="0"/>
          </a:p>
          <a:p>
            <a:pPr lvl="1"/>
            <a:r>
              <a:rPr lang="en-US" dirty="0" smtClean="0">
                <a:hlinkClick r:id="rId3"/>
              </a:rPr>
              <a:t>RMG Key Documents</a:t>
            </a:r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5201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</TotalTime>
  <Words>310</Words>
  <Application>Microsoft Office PowerPoint</Application>
  <PresentationFormat>Widescreen</PresentationFormat>
  <Paragraphs>22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Wingdings</vt:lpstr>
      <vt:lpstr>Office Theme</vt:lpstr>
      <vt:lpstr>Market Rules Suggestions: </vt:lpstr>
      <vt:lpstr>Revision Request Process Flow</vt:lpstr>
      <vt:lpstr>Revision Request Submission Process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Revision Request Process Flow</dc:title>
  <dc:creator>LButterfield</dc:creator>
  <cp:lastModifiedBy>LButterfield</cp:lastModifiedBy>
  <cp:revision>10</cp:revision>
  <dcterms:created xsi:type="dcterms:W3CDTF">2016-01-08T14:43:20Z</dcterms:created>
  <dcterms:modified xsi:type="dcterms:W3CDTF">2016-01-08T15:57:35Z</dcterms:modified>
</cp:coreProperties>
</file>