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20"/>
  </p:notesMasterIdLst>
  <p:handoutMasterIdLst>
    <p:handoutMasterId r:id="rId21"/>
  </p:handoutMasterIdLst>
  <p:sldIdLst>
    <p:sldId id="260" r:id="rId6"/>
    <p:sldId id="279" r:id="rId7"/>
    <p:sldId id="302" r:id="rId8"/>
    <p:sldId id="303" r:id="rId9"/>
    <p:sldId id="290" r:id="rId10"/>
    <p:sldId id="295" r:id="rId11"/>
    <p:sldId id="296" r:id="rId12"/>
    <p:sldId id="309" r:id="rId13"/>
    <p:sldId id="310" r:id="rId14"/>
    <p:sldId id="311" r:id="rId15"/>
    <p:sldId id="312" r:id="rId16"/>
    <p:sldId id="313" r:id="rId17"/>
    <p:sldId id="314" r:id="rId18"/>
    <p:sldId id="315" r:id="rId19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andt Rydell" initials="BR" lastIdx="1" clrIdx="0"/>
  <p:cmAuthor id="1" name="Lauren Edmonds" initials="LME" lastIdx="12" clrIdx="1"/>
  <p:cmAuthor id="2" name="Jason Rhoades" initials="JLR" lastIdx="6" clrIdx="2"/>
  <p:cmAuthor id="3" name="Atherton, Allison" initials="AA" lastIdx="9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5E"/>
    <a:srgbClr val="C0D1E2"/>
    <a:srgbClr val="005386"/>
    <a:srgbClr val="55BAB7"/>
    <a:srgbClr val="C4E3E1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1652" autoAdjust="0"/>
  </p:normalViewPr>
  <p:slideViewPr>
    <p:cSldViewPr snapToGrid="0" snapToObjects="1">
      <p:cViewPr varScale="1">
        <p:scale>
          <a:sx n="100" d="100"/>
          <a:sy n="100" d="100"/>
        </p:scale>
        <p:origin x="318" y="-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55" d="100"/>
          <a:sy n="55" d="100"/>
        </p:scale>
        <p:origin x="-2832" y="-10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767"/>
            <a:ext cx="5607050" cy="41559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067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B160E-BCD5-4FA1-A9E3-2623029C8025}" type="datetime1">
              <a:rPr lang="en-US" smtClean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42925" y="421739"/>
            <a:ext cx="7727950" cy="1922879"/>
            <a:chOff x="603250" y="546100"/>
            <a:chExt cx="7727950" cy="1922879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163759" y="2344618"/>
            <a:ext cx="643851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Settlement Stability</a:t>
            </a:r>
          </a:p>
          <a:p>
            <a:r>
              <a:rPr lang="en-US" sz="2000" dirty="0" smtClean="0"/>
              <a:t>2015 Q4 Update to COPS</a:t>
            </a:r>
          </a:p>
          <a:p>
            <a:endParaRPr lang="en-US" sz="3200" dirty="0"/>
          </a:p>
          <a:p>
            <a:r>
              <a:rPr lang="en-US" dirty="0" smtClean="0"/>
              <a:t>Blake Holt</a:t>
            </a:r>
          </a:p>
          <a:p>
            <a:r>
              <a:rPr lang="en-US" dirty="0" smtClean="0"/>
              <a:t>ERCOT</a:t>
            </a:r>
          </a:p>
          <a:p>
            <a:endParaRPr lang="en-US" dirty="0" smtClean="0"/>
          </a:p>
          <a:p>
            <a:r>
              <a:rPr lang="en-US" dirty="0" smtClean="0"/>
              <a:t>COPS</a:t>
            </a:r>
          </a:p>
          <a:p>
            <a:r>
              <a:rPr lang="en-US" dirty="0" smtClean="0"/>
              <a:t>1/13/2016</a:t>
            </a:r>
          </a:p>
        </p:txBody>
      </p: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237160" y="168281"/>
            <a:ext cx="8459536" cy="461665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8.2(c</a:t>
            </a:r>
            <a:r>
              <a:rPr lang="en-US" sz="2000" dirty="0"/>
              <a:t>)(v) Availability of ESIID consumption data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11" y="657625"/>
            <a:ext cx="8675360" cy="533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83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237160" y="168281"/>
            <a:ext cx="8459536" cy="461665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8.2(c</a:t>
            </a:r>
            <a:r>
              <a:rPr lang="en-US" sz="2000" dirty="0"/>
              <a:t>)(v) Availability of ESIID consumption data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20" y="656073"/>
            <a:ext cx="8675360" cy="537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70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237160" y="168281"/>
            <a:ext cx="8459536" cy="461665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8.2(c</a:t>
            </a:r>
            <a:r>
              <a:rPr lang="en-US" sz="2000" dirty="0"/>
              <a:t>)(v) Availability of ESIID consumption data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20" y="661849"/>
            <a:ext cx="8675360" cy="536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79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237160" y="168281"/>
            <a:ext cx="8459536" cy="461665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8.2(c</a:t>
            </a:r>
            <a:r>
              <a:rPr lang="en-US" sz="2000" dirty="0"/>
              <a:t>)(v) Availability of ESIID consumption data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20" y="661848"/>
            <a:ext cx="8675360" cy="535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6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 smtClean="0"/>
              <a:t>8.2(g) Net Allocation to Load (Board Report)- Totals and $/</a:t>
            </a:r>
            <a:r>
              <a:rPr lang="en-US" sz="1800" dirty="0" err="1" smtClean="0"/>
              <a:t>MWh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20" name="TextBox 2"/>
          <p:cNvSpPr txBox="1"/>
          <p:nvPr/>
        </p:nvSpPr>
        <p:spPr>
          <a:xfrm>
            <a:off x="3514493" y="739048"/>
            <a:ext cx="2492902" cy="19220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>
                <a:solidFill>
                  <a:srgbClr val="FF0000"/>
                </a:solidFill>
              </a:rPr>
              <a:t>NET ALLOCATION TO LOAD </a:t>
            </a:r>
            <a:r>
              <a:rPr lang="en-US" sz="800" b="1" dirty="0" smtClean="0">
                <a:solidFill>
                  <a:srgbClr val="FF0000"/>
                </a:solidFill>
              </a:rPr>
              <a:t>(MM)</a:t>
            </a:r>
            <a:endParaRPr lang="en-US" sz="800" b="1" dirty="0">
              <a:solidFill>
                <a:srgbClr val="FF0000"/>
              </a:solidFill>
            </a:endParaRPr>
          </a:p>
        </p:txBody>
      </p:sp>
      <p:sp>
        <p:nvSpPr>
          <p:cNvPr id="23" name="TextBox 2"/>
          <p:cNvSpPr txBox="1"/>
          <p:nvPr/>
        </p:nvSpPr>
        <p:spPr>
          <a:xfrm>
            <a:off x="2680278" y="4091635"/>
            <a:ext cx="3944815" cy="201368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1" dirty="0" smtClean="0">
                <a:solidFill>
                  <a:srgbClr val="FF0000"/>
                </a:solidFill>
              </a:rPr>
              <a:t>AUCTION REVENUE PER CONGESTION MANAGEMENT ZONE ($MM)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470618"/>
              </p:ext>
            </p:extLst>
          </p:nvPr>
        </p:nvGraphicFramePr>
        <p:xfrm>
          <a:off x="412334" y="958647"/>
          <a:ext cx="7963915" cy="2913909"/>
        </p:xfrm>
        <a:graphic>
          <a:graphicData uri="http://schemas.openxmlformats.org/drawingml/2006/table">
            <a:tbl>
              <a:tblPr/>
              <a:tblGrid>
                <a:gridCol w="2392139"/>
                <a:gridCol w="476993"/>
                <a:gridCol w="423994"/>
                <a:gridCol w="432828"/>
                <a:gridCol w="374095"/>
                <a:gridCol w="421926"/>
                <a:gridCol w="474453"/>
                <a:gridCol w="465827"/>
                <a:gridCol w="396815"/>
                <a:gridCol w="439947"/>
                <a:gridCol w="405441"/>
                <a:gridCol w="388189"/>
                <a:gridCol w="474453"/>
                <a:gridCol w="396815"/>
              </a:tblGrid>
              <a:tr h="19729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Dec-14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Feb-15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Apr-15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Jul-15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Aug-15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Oct-15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Balancing Account Payout to Load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-$4.3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-$5.6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-$4.0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79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Non-Zonal Auction Distribution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-$5.6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-$7.8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-$7.8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-$6.2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-$5.0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-$4.7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-$6.0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-$5.6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-$4.0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6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Zonal Auction Distribution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-$21.2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-$19.9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-$18.6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-$19.8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-$23.8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-$26.7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-$29.3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-$33.1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-$32.3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-$25.2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-$21.8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-$18.1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-$17.0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RUC Settlement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Ancillary Services Settlement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Black Start Service Settlement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Voltage Services Settlement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RMR Settlement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RMR Capacity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Revenue Neutrality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6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Emergency Energy Charges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Base Point Deviation Payments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ERS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Settlement *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ORDC Settlement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-$0.9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 Admin Fee Settlement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27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Block Load Transfer Settlement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Charge for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Excep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Fuel Cost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$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$15.3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$26.4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$17.2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$11.3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$67.9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$20.5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$25.2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Real-Time Adjusted Metered Load (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MWh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$/</a:t>
                      </a:r>
                      <a:r>
                        <a:rPr lang="en-US" sz="8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MWh</a:t>
                      </a:r>
                      <a:r>
                        <a:rPr lang="en-US" sz="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$0.52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$0.53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$0.56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$1.04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$0.70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$0.40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$0.38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$0.59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$1.84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$0.28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0.59 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$0.85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$0.97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57577" y="5562600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err="1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557568"/>
              </p:ext>
            </p:extLst>
          </p:nvPr>
        </p:nvGraphicFramePr>
        <p:xfrm>
          <a:off x="391987" y="4491284"/>
          <a:ext cx="8138556" cy="789087"/>
        </p:xfrm>
        <a:graphic>
          <a:graphicData uri="http://schemas.openxmlformats.org/drawingml/2006/table">
            <a:tbl>
              <a:tblPr/>
              <a:tblGrid>
                <a:gridCol w="2455163"/>
                <a:gridCol w="467733"/>
                <a:gridCol w="441257"/>
                <a:gridCol w="450082"/>
                <a:gridCol w="379481"/>
                <a:gridCol w="423607"/>
                <a:gridCol w="503033"/>
                <a:gridCol w="467733"/>
                <a:gridCol w="397131"/>
                <a:gridCol w="450083"/>
                <a:gridCol w="423606"/>
                <a:gridCol w="397132"/>
                <a:gridCol w="485383"/>
                <a:gridCol w="397132"/>
              </a:tblGrid>
              <a:tr h="13186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Zonal Auction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Distribution($)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055" marR="5055" marT="50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Dec-14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Feb-15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Apr-15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Jun-15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Jul-15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Aug-15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Oct-15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Dec-15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0110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HOUSTON</a:t>
                      </a:r>
                    </a:p>
                  </a:txBody>
                  <a:tcPr marL="5055" marR="5055" marT="50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10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NORTH</a:t>
                      </a:r>
                    </a:p>
                  </a:txBody>
                  <a:tcPr marL="5055" marR="5055" marT="50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-$4.4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-$4.6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-$4.5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-$4.8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-$5.4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-$6.4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-$4.5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10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SOUTH</a:t>
                      </a:r>
                    </a:p>
                  </a:txBody>
                  <a:tcPr marL="5055" marR="5055" marT="50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-$7.4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-$7.0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-$6.9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-$6.4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-$7.2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-$8.0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-$8.3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-$10.9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-$8.5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-$7.7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-$6.5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-$6.7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7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</a:t>
                      </a:r>
                    </a:p>
                  </a:txBody>
                  <a:tcPr marL="5055" marR="5055" marT="50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-$7.4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-$6.8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-$6.5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-$7.9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-$10.7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-$13.5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-$14.0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-$9.0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-$6.2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-$5.1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7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055" marR="5055" marT="50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-$21.2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-$19.9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-$18.6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-$19.8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-$23.8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-$26.7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-$29.3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-$33.1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-$32.3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-$25.2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-$21.8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-$18.1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-$17.0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59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 smtClean="0"/>
              <a:t>8.2(c)(</a:t>
            </a:r>
            <a:r>
              <a:rPr lang="en-US" sz="1800" dirty="0" err="1" smtClean="0"/>
              <a:t>i</a:t>
            </a:r>
            <a:r>
              <a:rPr lang="en-US" sz="1800" dirty="0" smtClean="0"/>
              <a:t>) Track </a:t>
            </a:r>
            <a:r>
              <a:rPr lang="en-US" sz="1800" dirty="0"/>
              <a:t>number of price </a:t>
            </a:r>
            <a:r>
              <a:rPr lang="en-US" sz="1800" dirty="0" smtClean="0"/>
              <a:t>changes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631440"/>
              </p:ext>
            </p:extLst>
          </p:nvPr>
        </p:nvGraphicFramePr>
        <p:xfrm>
          <a:off x="290593" y="792129"/>
          <a:ext cx="6748161" cy="115978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40007"/>
                <a:gridCol w="628500"/>
                <a:gridCol w="710067"/>
                <a:gridCol w="701302"/>
                <a:gridCol w="727602"/>
                <a:gridCol w="648705"/>
                <a:gridCol w="561042"/>
                <a:gridCol w="718835"/>
                <a:gridCol w="912101"/>
              </a:tblGrid>
              <a:tr h="271962">
                <a:tc gridSpan="9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2015 Q4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61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Settlement Point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DASPP 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RTSPP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RTRMPR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ORDC Adders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DASPP 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RTSPP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RTRMPR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ORDC Adders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3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02282" y="2646406"/>
            <a:ext cx="5636472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There were no price changes in Q4.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 smtClean="0"/>
              <a:t>8.2(c)(ii) Track number and types of disputes submitted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934" y="1613371"/>
            <a:ext cx="8512266" cy="347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58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756" y="866898"/>
            <a:ext cx="8328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/>
              <a:t>8.2(c)(</a:t>
            </a:r>
            <a:r>
              <a:rPr lang="en-US" sz="1800" dirty="0" smtClean="0"/>
              <a:t>iii) </a:t>
            </a:r>
            <a:r>
              <a:rPr lang="en-US" sz="1800" dirty="0"/>
              <a:t>C</a:t>
            </a:r>
            <a:r>
              <a:rPr lang="en-US" sz="1800" dirty="0" smtClean="0"/>
              <a:t>ompliance </a:t>
            </a:r>
            <a:r>
              <a:rPr lang="en-US" sz="1800" dirty="0"/>
              <a:t>with timeliness of response </a:t>
            </a:r>
            <a:r>
              <a:rPr lang="en-US" sz="1800" dirty="0" smtClean="0"/>
              <a:t>to disputes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77" y="1637686"/>
            <a:ext cx="8185484" cy="334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07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2000" dirty="0"/>
              <a:t>8.2(c)(</a:t>
            </a:r>
            <a:r>
              <a:rPr lang="en-US" sz="2000" dirty="0" smtClean="0"/>
              <a:t>iv) </a:t>
            </a:r>
            <a:r>
              <a:rPr lang="en-US" sz="2000" dirty="0"/>
              <a:t>Other Settlement </a:t>
            </a:r>
            <a:r>
              <a:rPr lang="en-US" sz="2000" dirty="0" smtClean="0"/>
              <a:t>metrics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045" y="4037643"/>
            <a:ext cx="4514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NOTE: </a:t>
            </a:r>
            <a:r>
              <a:rPr lang="en-US" sz="1000" dirty="0" smtClean="0"/>
              <a:t>ERS </a:t>
            </a:r>
            <a:r>
              <a:rPr lang="en-US" sz="1000" dirty="0"/>
              <a:t>Final settlement </a:t>
            </a:r>
            <a:r>
              <a:rPr lang="en-US" sz="1000" dirty="0" smtClean="0"/>
              <a:t>OD data </a:t>
            </a:r>
            <a:r>
              <a:rPr lang="en-US" sz="1000" dirty="0"/>
              <a:t>is not </a:t>
            </a:r>
            <a:r>
              <a:rPr lang="en-US" sz="1000" dirty="0" smtClean="0"/>
              <a:t>represented </a:t>
            </a:r>
            <a:r>
              <a:rPr lang="en-US" sz="1000" dirty="0"/>
              <a:t>in graph.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83263" y="4283864"/>
            <a:ext cx="29929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</a:rPr>
              <a:t>Average percent change per year</a:t>
            </a:r>
            <a:endParaRPr lang="en-US" sz="1600" b="1" dirty="0">
              <a:latin typeface="Calibri" panose="020F05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58114"/>
              </p:ext>
            </p:extLst>
          </p:nvPr>
        </p:nvGraphicFramePr>
        <p:xfrm>
          <a:off x="5112822" y="4625153"/>
          <a:ext cx="3120544" cy="1635854"/>
        </p:xfrm>
        <a:graphic>
          <a:graphicData uri="http://schemas.openxmlformats.org/drawingml/2006/table">
            <a:tbl>
              <a:tblPr/>
              <a:tblGrid>
                <a:gridCol w="931354"/>
                <a:gridCol w="690924"/>
                <a:gridCol w="1498266"/>
              </a:tblGrid>
              <a:tr h="2703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Final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True 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3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120" y="998484"/>
            <a:ext cx="8603207" cy="272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2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99558" y="5622372"/>
            <a:ext cx="7418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/>
              <a:t>NOTE</a:t>
            </a:r>
            <a:r>
              <a:rPr lang="en-US" sz="1000" dirty="0" smtClean="0"/>
              <a:t>: </a:t>
            </a:r>
            <a:r>
              <a:rPr lang="en-US" sz="900" dirty="0" smtClean="0"/>
              <a:t>“Total of Charges” represents the sum of statements that are a net charge to the Market Participant</a:t>
            </a:r>
            <a:r>
              <a:rPr lang="en-US" sz="900" dirty="0"/>
              <a:t> </a:t>
            </a:r>
            <a:r>
              <a:rPr lang="en-US" sz="900" dirty="0" smtClean="0"/>
              <a:t>(i.e., the amount due to ERCOT)</a:t>
            </a:r>
            <a:endParaRPr lang="en-US" sz="900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225379"/>
              </p:ext>
            </p:extLst>
          </p:nvPr>
        </p:nvGraphicFramePr>
        <p:xfrm>
          <a:off x="1158945" y="3583172"/>
          <a:ext cx="6904401" cy="18332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5972"/>
                <a:gridCol w="1201375"/>
                <a:gridCol w="974369"/>
                <a:gridCol w="1142002"/>
                <a:gridCol w="1131524"/>
                <a:gridCol w="1299159"/>
              </a:tblGrid>
              <a:tr h="457200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2011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2012</a:t>
                      </a:r>
                    </a:p>
                    <a:p>
                      <a:pPr marL="0" algn="ctr" defTabSz="4572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2013</a:t>
                      </a:r>
                    </a:p>
                    <a:p>
                      <a:pPr marL="0" algn="ctr" defTabSz="4572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2014</a:t>
                      </a:r>
                    </a:p>
                    <a:p>
                      <a:pPr marL="0" algn="ctr" defTabSz="4572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2015</a:t>
                      </a: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Q1-Q4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77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AVERAGE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$7.06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$4.29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$4.54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77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$3.85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$5.11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$4.02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77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$1.81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$1.70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$2.96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$1.96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$1.86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77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$108.69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$26.21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$19.45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$47.93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$42.34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986" y="981280"/>
            <a:ext cx="4822354" cy="23959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8473" y="1189524"/>
            <a:ext cx="3325091" cy="188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756" y="866898"/>
            <a:ext cx="8328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887783" y="5593797"/>
            <a:ext cx="7418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/>
              <a:t>NOTE</a:t>
            </a:r>
            <a:r>
              <a:rPr lang="en-US" sz="1000" dirty="0" smtClean="0"/>
              <a:t>: </a:t>
            </a:r>
            <a:r>
              <a:rPr lang="en-US" sz="900" dirty="0" smtClean="0"/>
              <a:t>“Total of Charges” represents the sum of statements that are a net charge to the Market Participant</a:t>
            </a:r>
            <a:r>
              <a:rPr lang="en-US" sz="900" dirty="0"/>
              <a:t> </a:t>
            </a:r>
            <a:r>
              <a:rPr lang="en-US" sz="900" dirty="0" smtClean="0"/>
              <a:t>(i.e., the amount due to ERCOT)</a:t>
            </a:r>
            <a:endParaRPr lang="en-US" sz="900" u="sng" dirty="0"/>
          </a:p>
        </p:txBody>
      </p:sp>
      <p:graphicFrame>
        <p:nvGraphicFramePr>
          <p:cNvPr id="2" name="Table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78719112"/>
              </p:ext>
            </p:extLst>
          </p:nvPr>
        </p:nvGraphicFramePr>
        <p:xfrm>
          <a:off x="1085371" y="3622148"/>
          <a:ext cx="7070338" cy="18979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50573"/>
                <a:gridCol w="1290379"/>
                <a:gridCol w="1170468"/>
                <a:gridCol w="1170473"/>
                <a:gridCol w="1170473"/>
                <a:gridCol w="1217972"/>
              </a:tblGrid>
              <a:tr h="472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2011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Q1-Q4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0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$7.19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$5.19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$6.61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$8.21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$5.76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0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MEDIAN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$4.69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$5.97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$7.15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0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MIN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$2.38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$2.34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$2.98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$2.77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749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MAX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$173.66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$63.34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$40.52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$123.68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$33.61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531" y="1084609"/>
            <a:ext cx="4804064" cy="23166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7125" y="1417896"/>
            <a:ext cx="3662075" cy="175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7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237160" y="168281"/>
            <a:ext cx="8459536" cy="461665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8.2(c</a:t>
            </a:r>
            <a:r>
              <a:rPr lang="en-US" sz="2000" dirty="0"/>
              <a:t>)(v) Availability of ESIID consumption data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161" y="657657"/>
            <a:ext cx="8685166" cy="537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80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237160" y="168281"/>
            <a:ext cx="8459536" cy="461665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8.2(c</a:t>
            </a:r>
            <a:r>
              <a:rPr lang="en-US" sz="2000" dirty="0"/>
              <a:t>)(v) Availability of ESIID consumption data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20" y="659443"/>
            <a:ext cx="8675360" cy="534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6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Confidential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12677</TotalTime>
  <Words>1182</Words>
  <Application>Microsoft Office PowerPoint</Application>
  <PresentationFormat>On-screen Show (4:3)</PresentationFormat>
  <Paragraphs>529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Times New Roman</vt:lpstr>
      <vt:lpstr>Presentation1</vt:lpstr>
      <vt:lpstr>Custom Design</vt:lpstr>
      <vt:lpstr>PowerPoint Presentation</vt:lpstr>
      <vt:lpstr>8.2(c)(i) Track number of price changes</vt:lpstr>
      <vt:lpstr>8.2(c)(ii) Track number and types of disputes submitted</vt:lpstr>
      <vt:lpstr>8.2(c)(iii) Compliance with timeliness of response to disputes </vt:lpstr>
      <vt:lpstr>8.2(c)(iv) Other Settlement metrics</vt:lpstr>
      <vt:lpstr>8.2(c)(iv) Other Settlement metrics</vt:lpstr>
      <vt:lpstr>8.2(c)(iv) Other Settlement metrics</vt:lpstr>
      <vt:lpstr>8.2(c)(v) Availability of ESIID consumption data</vt:lpstr>
      <vt:lpstr>8.2(c)(v) Availability of ESIID consumption data</vt:lpstr>
      <vt:lpstr>8.2(c)(v) Availability of ESIID consumption data</vt:lpstr>
      <vt:lpstr>8.2(c)(v) Availability of ESIID consumption data</vt:lpstr>
      <vt:lpstr>8.2(c)(v) Availability of ESIID consumption data</vt:lpstr>
      <vt:lpstr>8.2(c)(v) Availability of ESIID consumption data</vt:lpstr>
      <vt:lpstr>8.2(g) Net Allocation to Load (Board Report)- Totals and $/MWh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Nguyen, Hailey</dc:creator>
  <cp:lastModifiedBy>Holt, Blake</cp:lastModifiedBy>
  <cp:revision>622</cp:revision>
  <cp:lastPrinted>2013-09-04T15:10:56Z</cp:lastPrinted>
  <dcterms:created xsi:type="dcterms:W3CDTF">2013-08-06T15:58:57Z</dcterms:created>
  <dcterms:modified xsi:type="dcterms:W3CDTF">2016-01-11T22:24:24Z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