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8" r:id="rId2"/>
    <p:sldId id="463" r:id="rId3"/>
    <p:sldId id="464" r:id="rId4"/>
    <p:sldId id="465" r:id="rId5"/>
    <p:sldId id="466" r:id="rId6"/>
    <p:sldId id="467" r:id="rId7"/>
    <p:sldId id="443" r:id="rId8"/>
  </p:sldIdLst>
  <p:sldSz cx="9144000" cy="6858000" type="screen4x3"/>
  <p:notesSz cx="6858000" cy="9180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5FF9D"/>
    <a:srgbClr val="90E692"/>
    <a:srgbClr val="FFFF00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83851" autoAdjust="0"/>
  </p:normalViewPr>
  <p:slideViewPr>
    <p:cSldViewPr>
      <p:cViewPr>
        <p:scale>
          <a:sx n="100" d="100"/>
          <a:sy n="100" d="100"/>
        </p:scale>
        <p:origin x="54" y="-54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84"/>
      </p:cViewPr>
      <p:guideLst>
        <p:guide orient="horz" pos="289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192E2E-9232-44D9-B228-7E85636C3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927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89462" cy="344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0863"/>
            <a:ext cx="54864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013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983F95-E72E-4289-9306-83BFB00E0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51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35337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Price Responsive Load / Retail DR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37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7F411-CFC3-4D2F-912C-FC814E9C4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1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B7DEF-B826-47BF-9490-5A23ED7A0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53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31CA7-5846-4B70-A304-AC5BB62EB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34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DFB11-6221-4658-B0CE-939E35A919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8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07DA6-0E06-4913-B21A-72CBE515FF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1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4DCA0-397D-4076-8400-8B8ED5565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0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85126-5E37-44D8-9480-A906E28EB4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0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51DB8-31D1-4F5D-8C78-CEE4AC60D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0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E80E8-35B6-477B-BB49-04D335FB41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1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58E81-F89E-4598-A403-0A06D12349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7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30DA6-56BA-4621-A9FA-DE6D29545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2D0B-DB2D-43F3-B25B-8A35A10F3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Price Responsive Load / Retail DR 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7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79434FD-E3DE-40B2-B8C4-71EA9678E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579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Price Responsive Load / Retail DR   </a:t>
            </a:r>
            <a:endParaRPr lang="en-US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17, 2015</a:t>
            </a:r>
            <a:endParaRPr lang="en-US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886200" y="6381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C24077BF-CB82-4B90-930F-01626D8EC136}" type="slidenum">
              <a:rPr lang="en-US" altLang="en-US" sz="1400" smtClean="0"/>
              <a:pPr algn="ctr" eaLnBrk="1" hangingPunct="1">
                <a:defRPr/>
              </a:pPr>
              <a:t>‹#›</a:t>
            </a:fld>
            <a:endParaRPr lang="en-US" altLang="en-US" sz="14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91" r:id="rId2"/>
    <p:sldLayoutId id="2147484692" r:id="rId3"/>
    <p:sldLayoutId id="2147484693" r:id="rId4"/>
    <p:sldLayoutId id="2147484694" r:id="rId5"/>
    <p:sldLayoutId id="2147484695" r:id="rId6"/>
    <p:sldLayoutId id="2147484696" r:id="rId7"/>
    <p:sldLayoutId id="2147484697" r:id="rId8"/>
    <p:sldLayoutId id="2147484698" r:id="rId9"/>
    <p:sldLayoutId id="2147484699" r:id="rId10"/>
    <p:sldLayoutId id="2147484700" r:id="rId11"/>
    <p:sldLayoutId id="2147484701" r:id="rId12"/>
    <p:sldLayoutId id="2147484702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2266950"/>
            <a:ext cx="6019800" cy="12382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/>
              <a:t>LOAD Resources in SCED Treatment of Snapback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2400" dirty="0" smtClean="0"/>
          </a:p>
        </p:txBody>
      </p:sp>
      <p:sp>
        <p:nvSpPr>
          <p:cNvPr id="15363" name="Text Box 21"/>
          <p:cNvSpPr txBox="1">
            <a:spLocks noChangeArrowheads="1"/>
          </p:cNvSpPr>
          <p:nvPr/>
        </p:nvSpPr>
        <p:spPr bwMode="auto">
          <a:xfrm>
            <a:off x="2362200" y="4140200"/>
            <a:ext cx="640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bg1"/>
                </a:solidFill>
              </a:rPr>
              <a:t>Carl </a:t>
            </a:r>
            <a:r>
              <a:rPr lang="en-US" altLang="en-US" sz="1800" dirty="0">
                <a:solidFill>
                  <a:schemeClr val="bg1"/>
                </a:solidFill>
              </a:rPr>
              <a:t>Raish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dirty="0" smtClean="0">
                <a:solidFill>
                  <a:schemeClr val="bg1"/>
                </a:solidFill>
              </a:rPr>
              <a:t>January 8, 2016</a:t>
            </a:r>
            <a:endParaRPr lang="en-US" altLang="en-US" sz="18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Snapback?</a:t>
            </a:r>
            <a:endParaRPr lang="en-US" alt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Snapback is unusually high load that occurs following release of a load curtailment</a:t>
            </a:r>
            <a:endParaRPr lang="en-US" sz="1600" dirty="0"/>
          </a:p>
          <a:p>
            <a:pPr>
              <a:defRPr/>
            </a:pPr>
            <a:r>
              <a:rPr lang="en-US" sz="1600" dirty="0" smtClean="0"/>
              <a:t>Is not uncommon with weather sensitive loads because of the buildup of demand for heating or cooling</a:t>
            </a:r>
          </a:p>
          <a:p>
            <a:pPr>
              <a:defRPr/>
            </a:pPr>
            <a:r>
              <a:rPr lang="en-US" sz="1600" dirty="0" smtClean="0"/>
              <a:t>Is a function of curtailment duration and prevailing weather conditions</a:t>
            </a:r>
            <a:endParaRPr lang="en-US" dirty="0"/>
          </a:p>
          <a:p>
            <a:pPr marL="457200" lvl="1" indent="0">
              <a:buFontTx/>
              <a:buNone/>
              <a:defRPr/>
            </a:pPr>
            <a:endParaRPr lang="en-US" altLang="en-US" dirty="0" smtClean="0"/>
          </a:p>
          <a:p>
            <a:pPr lvl="1">
              <a:defRPr/>
            </a:pPr>
            <a:endParaRPr lang="en-US" altLang="en-US" dirty="0" smtClean="0"/>
          </a:p>
          <a:p>
            <a:pPr lvl="1">
              <a:defRPr/>
            </a:pPr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dirty="0" smtClean="0"/>
              <a:t>LRIS Snapback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8,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80451"/>
            <a:ext cx="3886200" cy="3015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737" y="3080452"/>
            <a:ext cx="3929063" cy="301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Snapback?</a:t>
            </a:r>
            <a:endParaRPr lang="en-US" alt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Snap back can be mitigated by using carefully designed recall strategies</a:t>
            </a:r>
            <a:endParaRPr lang="en-US" sz="1600" dirty="0"/>
          </a:p>
          <a:p>
            <a:pPr>
              <a:defRPr/>
            </a:pPr>
            <a:r>
              <a:rPr lang="en-US" sz="1600" dirty="0" smtClean="0"/>
              <a:t>Depending on event timing can be insignificant for commercial </a:t>
            </a:r>
            <a:r>
              <a:rPr lang="en-US" sz="1600" dirty="0" smtClean="0"/>
              <a:t>weather sensitive load … business shutdown near the recall time</a:t>
            </a:r>
            <a:endParaRPr lang="en-US" altLang="en-US" dirty="0" smtClean="0"/>
          </a:p>
          <a:p>
            <a:pPr lvl="1">
              <a:defRPr/>
            </a:pPr>
            <a:endParaRPr lang="en-US" altLang="en-US" dirty="0" smtClean="0"/>
          </a:p>
          <a:p>
            <a:pPr lvl="1">
              <a:defRPr/>
            </a:pPr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dirty="0"/>
              <a:t>LRIS Snapback</a:t>
            </a:r>
            <a:br>
              <a:rPr lang="en-US" altLang="en-US" dirty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8, 2016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4495800" cy="3015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6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Settlement Treatment for Snapback</a:t>
            </a:r>
            <a:endParaRPr lang="en-US" alt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1600" b="0" dirty="0" smtClean="0"/>
              <a:t>ERCOT should infer that snap back is occurring if actual load following a recall is greater than the baseline and the difference is statistically significant.</a:t>
            </a:r>
          </a:p>
          <a:p>
            <a:pPr>
              <a:defRPr/>
            </a:pPr>
            <a:endParaRPr lang="en-US" sz="800" b="0" dirty="0"/>
          </a:p>
          <a:p>
            <a:pPr>
              <a:defRPr/>
            </a:pPr>
            <a:r>
              <a:rPr lang="en-US" sz="1600" b="0" dirty="0" smtClean="0"/>
              <a:t>Snap back can occur during a deployment if blocks of customers within an aggregation are deployed and recalled at different times</a:t>
            </a:r>
          </a:p>
          <a:p>
            <a:pPr lvl="1">
              <a:defRPr/>
            </a:pPr>
            <a:r>
              <a:rPr lang="en-US" sz="1600" dirty="0" smtClean="0"/>
              <a:t>This is commonly done to extend the duration of the response capability of the aggregation</a:t>
            </a:r>
          </a:p>
          <a:p>
            <a:pPr lvl="1">
              <a:defRPr/>
            </a:pPr>
            <a:r>
              <a:rPr lang="en-US" sz="1600" dirty="0" smtClean="0"/>
              <a:t>Such a deployment strategy would decrease the maximum load reduction capability at any point in time</a:t>
            </a:r>
          </a:p>
          <a:p>
            <a:pPr lvl="1">
              <a:defRPr/>
            </a:pPr>
            <a:endParaRPr lang="en-US" sz="800" dirty="0" smtClean="0"/>
          </a:p>
          <a:p>
            <a:pPr>
              <a:defRPr/>
            </a:pPr>
            <a:r>
              <a:rPr lang="en-US" altLang="en-US" sz="1600" b="0" dirty="0" smtClean="0"/>
              <a:t>The DR QSE should be responsible for the snap back costs, if any, incurred by the LSE for the associated</a:t>
            </a:r>
          </a:p>
          <a:p>
            <a:pPr lvl="1">
              <a:defRPr/>
            </a:pPr>
            <a:r>
              <a:rPr lang="en-US" altLang="en-US" sz="1600" dirty="0" smtClean="0"/>
              <a:t>The DR QSE should be charged at the rate of LMP - $G for the energy associated with snap back</a:t>
            </a:r>
          </a:p>
          <a:p>
            <a:pPr lvl="1">
              <a:defRPr/>
            </a:pPr>
            <a:r>
              <a:rPr lang="en-US" altLang="en-US" sz="1600" dirty="0" smtClean="0"/>
              <a:t>The LSE should be paid that same amount</a:t>
            </a:r>
          </a:p>
          <a:p>
            <a:pPr lvl="1">
              <a:defRPr/>
            </a:pPr>
            <a:r>
              <a:rPr lang="en-US" altLang="en-US" sz="1600" dirty="0" smtClean="0"/>
              <a:t>Note: if LMP &lt; $G, the DR QSE would actually be paid instead of charged</a:t>
            </a:r>
          </a:p>
          <a:p>
            <a:pPr lvl="1">
              <a:defRPr/>
            </a:pPr>
            <a:endParaRPr lang="en-US" altLang="en-US" sz="800" dirty="0" smtClean="0"/>
          </a:p>
          <a:p>
            <a:pPr>
              <a:defRPr/>
            </a:pPr>
            <a:r>
              <a:rPr lang="en-US" altLang="en-US" sz="1600" b="0" dirty="0" smtClean="0"/>
              <a:t>If more than one LSE has sites in the aggregation, the snap back, the payment and charge calculations need to be individualized to the LSE</a:t>
            </a:r>
          </a:p>
          <a:p>
            <a:pPr marL="0" indent="0">
              <a:buNone/>
              <a:defRPr/>
            </a:pPr>
            <a:endParaRPr lang="en-US" altLang="en-US" sz="1600" b="0" dirty="0" smtClean="0"/>
          </a:p>
          <a:p>
            <a:pPr lvl="1">
              <a:defRPr/>
            </a:pPr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dirty="0"/>
              <a:t>LRIS Snapback</a:t>
            </a:r>
            <a:br>
              <a:rPr lang="en-US" altLang="en-US" dirty="0"/>
            </a:br>
            <a:r>
              <a:rPr lang="en-US" altLang="en-US" dirty="0"/>
              <a:t>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9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Settlement Treatment for Snapback</a:t>
            </a:r>
            <a:endParaRPr lang="en-US" alt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1600" b="0" dirty="0" smtClean="0"/>
              <a:t>Scenario 1 … one REP in aggregation</a:t>
            </a:r>
          </a:p>
          <a:p>
            <a:pPr>
              <a:defRPr/>
            </a:pPr>
            <a:endParaRPr lang="en-US" sz="1600" b="0" dirty="0"/>
          </a:p>
          <a:p>
            <a:pPr lvl="1">
              <a:defRPr/>
            </a:pPr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dirty="0"/>
              <a:t>LRIS Snapback</a:t>
            </a:r>
            <a:br>
              <a:rPr lang="en-US" altLang="en-US" dirty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8, 2016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8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Settlement Treatment for Snapback</a:t>
            </a:r>
            <a:endParaRPr lang="en-US" alt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1600" b="0" dirty="0" smtClean="0"/>
              <a:t>Scenario 2 … two REPs in aggregation</a:t>
            </a:r>
          </a:p>
          <a:p>
            <a:pPr lvl="1">
              <a:defRPr/>
            </a:pPr>
            <a:r>
              <a:rPr lang="en-US" sz="1600" dirty="0" smtClean="0"/>
              <a:t>REP A’s sites were deployed first</a:t>
            </a:r>
          </a:p>
          <a:p>
            <a:pPr lvl="1">
              <a:defRPr/>
            </a:pPr>
            <a:r>
              <a:rPr lang="en-US" sz="1600" b="0" dirty="0" smtClean="0"/>
              <a:t>REP B’s sites were deployed just as REP A’s sites were recalled</a:t>
            </a:r>
          </a:p>
          <a:p>
            <a:pPr>
              <a:defRPr/>
            </a:pPr>
            <a:endParaRPr lang="en-US" sz="1600" b="0" dirty="0"/>
          </a:p>
          <a:p>
            <a:pPr lvl="1">
              <a:defRPr/>
            </a:pPr>
            <a:endParaRPr lang="en-US" alt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dirty="0"/>
              <a:t>LRIS Snapback</a:t>
            </a:r>
            <a:br>
              <a:rPr lang="en-US" altLang="en-US" dirty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8, 2016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8229600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8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Questions?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3962400" y="2514600"/>
            <a:ext cx="1143000" cy="1936750"/>
            <a:chOff x="1968" y="672"/>
            <a:chExt cx="1416" cy="2400"/>
          </a:xfrm>
        </p:grpSpPr>
        <p:pic>
          <p:nvPicPr>
            <p:cNvPr id="29702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itchFamily="34" charset="0"/>
                </a:rPr>
                <a:t>ON</a:t>
              </a:r>
            </a:p>
          </p:txBody>
        </p:sp>
        <p:sp>
          <p:nvSpPr>
            <p:cNvPr id="29704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576" cy="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b="0">
                  <a:latin typeface="Britannic Bold" pitchFamily="34" charset="0"/>
                </a:rPr>
                <a:t>OFF</a:t>
              </a:r>
            </a:p>
          </p:txBody>
        </p:sp>
      </p:grp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 dirty="0"/>
              <a:t>LRIS Snapback</a:t>
            </a:r>
            <a:br>
              <a:rPr lang="en-US" altLang="en-US" dirty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8,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44450" cap="flat" cmpd="sng" algn="ctr">
          <a:solidFill>
            <a:schemeClr val="tx2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18083</TotalTime>
  <Words>349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LOAD Resources in SCED Treatment of Snapback   </vt:lpstr>
      <vt:lpstr>What is Snapback?</vt:lpstr>
      <vt:lpstr>What is Snapback?</vt:lpstr>
      <vt:lpstr>Settlement Treatment for Snapback</vt:lpstr>
      <vt:lpstr>Settlement Treatment for Snapback</vt:lpstr>
      <vt:lpstr>Settlement Treatment for Snapback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Wattles, Paul</dc:creator>
  <cp:lastModifiedBy>Raish, Carl</cp:lastModifiedBy>
  <cp:revision>889</cp:revision>
  <dcterms:created xsi:type="dcterms:W3CDTF">2005-04-21T14:28:35Z</dcterms:created>
  <dcterms:modified xsi:type="dcterms:W3CDTF">2016-01-08T00:28:33Z</dcterms:modified>
</cp:coreProperties>
</file>