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4"/>
  </p:notesMasterIdLst>
  <p:handoutMasterIdLst>
    <p:handoutMasterId r:id="rId5"/>
  </p:handoutMasterIdLst>
  <p:sldIdLst>
    <p:sldId id="258" r:id="rId2"/>
    <p:sldId id="463" r:id="rId3"/>
  </p:sldIdLst>
  <p:sldSz cx="9144000" cy="6858000" type="screen4x3"/>
  <p:notesSz cx="6858000" cy="91805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D5FF9D"/>
    <a:srgbClr val="90E692"/>
    <a:srgbClr val="FFFF00"/>
    <a:srgbClr val="40949A"/>
    <a:srgbClr val="0000CC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35" autoAdjust="0"/>
    <p:restoredTop sz="83851" autoAdjust="0"/>
  </p:normalViewPr>
  <p:slideViewPr>
    <p:cSldViewPr>
      <p:cViewPr>
        <p:scale>
          <a:sx n="100" d="100"/>
          <a:sy n="100" d="100"/>
        </p:scale>
        <p:origin x="-66" y="-72"/>
      </p:cViewPr>
      <p:guideLst>
        <p:guide orient="horz" pos="4224"/>
        <p:guide pos="15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1950" y="-84"/>
      </p:cViewPr>
      <p:guideLst>
        <p:guide orient="horz" pos="2892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62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20138"/>
            <a:ext cx="2971800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62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720138"/>
            <a:ext cx="2971800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B192E2E-9232-44D9-B228-7E85636C377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29272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5063" y="688975"/>
            <a:ext cx="4589462" cy="3441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60863"/>
            <a:ext cx="5486400" cy="413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20138"/>
            <a:ext cx="2971800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720138"/>
            <a:ext cx="2971800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1983F95-E72E-4289-9306-83BFB00E01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53516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1143000"/>
            <a:ext cx="9144000" cy="57150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6" name="Line 14"/>
          <p:cNvSpPr>
            <a:spLocks noChangeShapeType="1"/>
          </p:cNvSpPr>
          <p:nvPr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533400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2133600" cy="476250"/>
          </a:xfr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September 17, 2015</a:t>
            </a:r>
            <a:endParaRPr lang="en-US"/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3533775" cy="419100"/>
          </a:xfrm>
        </p:spPr>
        <p:txBody>
          <a:bodyPr/>
          <a:lstStyle>
            <a:lvl1pPr algn="l">
              <a:defRPr sz="1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Price Responsive Load / Retail DR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3371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47F411-CFC3-4D2F-912C-FC814E9C40C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 altLang="en-US"/>
              <a:t>Price Responsive Load / Retail DR </a:t>
            </a:r>
            <a:br>
              <a:rPr lang="en-US" altLang="en-US"/>
            </a:br>
            <a:r>
              <a:rPr lang="en-US" altLang="en-US"/>
              <a:t/>
            </a:r>
            <a:br>
              <a:rPr lang="en-US" altLang="en-US"/>
            </a:b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17,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812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CB7DEF-B826-47BF-9490-5A23ED7A03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 altLang="en-US"/>
              <a:t>Price Responsive Load / Retail DR </a:t>
            </a:r>
            <a:br>
              <a:rPr lang="en-US" altLang="en-US"/>
            </a:br>
            <a:r>
              <a:rPr lang="en-US" altLang="en-US"/>
              <a:t/>
            </a:r>
            <a:br>
              <a:rPr lang="en-US" altLang="en-US"/>
            </a:b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17,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7533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931CA7-5846-4B70-A304-AC5BB62EBDE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 altLang="en-US"/>
              <a:t>Price Responsive Load / Retail DR </a:t>
            </a:r>
            <a:br>
              <a:rPr lang="en-US" altLang="en-US"/>
            </a:br>
            <a:r>
              <a:rPr lang="en-US" altLang="en-US"/>
              <a:t/>
            </a:r>
            <a:br>
              <a:rPr lang="en-US" altLang="en-US"/>
            </a:b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17,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7341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066800"/>
            <a:ext cx="8229600" cy="47244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DDFB11-6221-4658-B0CE-939E35A9195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 altLang="en-US"/>
              <a:t>Price Responsive Load / Retail DR </a:t>
            </a:r>
            <a:br>
              <a:rPr lang="en-US" altLang="en-US"/>
            </a:br>
            <a:r>
              <a:rPr lang="en-US" altLang="en-US"/>
              <a:t/>
            </a:r>
            <a:br>
              <a:rPr lang="en-US" altLang="en-US"/>
            </a:b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17,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685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07DA6-0E06-4913-B21A-72CBE515FF6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 altLang="en-US"/>
              <a:t>Price Responsive Load / Retail DR </a:t>
            </a:r>
            <a:br>
              <a:rPr lang="en-US" altLang="en-US"/>
            </a:br>
            <a:r>
              <a:rPr lang="en-US" altLang="en-US"/>
              <a:t/>
            </a:r>
            <a:br>
              <a:rPr lang="en-US" altLang="en-US"/>
            </a:b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17,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214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B4DCA0-397D-4076-8400-8B8ED55653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 altLang="en-US"/>
              <a:t>Price Responsive Load / Retail DR </a:t>
            </a:r>
            <a:br>
              <a:rPr lang="en-US" altLang="en-US"/>
            </a:br>
            <a:r>
              <a:rPr lang="en-US" altLang="en-US"/>
              <a:t/>
            </a:r>
            <a:br>
              <a:rPr lang="en-US" altLang="en-US"/>
            </a:b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17,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207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985126-5E37-44D8-9480-A906E28EB4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 altLang="en-US"/>
              <a:t>Price Responsive Load / Retail DR </a:t>
            </a:r>
            <a:br>
              <a:rPr lang="en-US" altLang="en-US"/>
            </a:br>
            <a:r>
              <a:rPr lang="en-US" altLang="en-US"/>
              <a:t/>
            </a:r>
            <a:br>
              <a:rPr lang="en-US" altLang="en-US"/>
            </a:b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17,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404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51DB8-31D1-4F5D-8C78-CEE4AC60D6D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 altLang="en-US"/>
              <a:t>Price Responsive Load / Retail DR </a:t>
            </a:r>
            <a:br>
              <a:rPr lang="en-US" altLang="en-US"/>
            </a:br>
            <a:r>
              <a:rPr lang="en-US" altLang="en-US"/>
              <a:t/>
            </a:r>
            <a:br>
              <a:rPr lang="en-US" altLang="en-US"/>
            </a:br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17,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803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1E80E8-35B6-477B-BB49-04D335FB415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 altLang="en-US"/>
              <a:t>Price Responsive Load / Retail DR </a:t>
            </a:r>
            <a:br>
              <a:rPr lang="en-US" altLang="en-US"/>
            </a:br>
            <a:r>
              <a:rPr lang="en-US" altLang="en-US"/>
              <a:t/>
            </a:r>
            <a:br>
              <a:rPr lang="en-US" altLang="en-US"/>
            </a:b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17,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971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258E81-F89E-4598-A403-0A06D12349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 altLang="en-US"/>
              <a:t>Price Responsive Load / Retail DR </a:t>
            </a:r>
            <a:br>
              <a:rPr lang="en-US" altLang="en-US"/>
            </a:br>
            <a:r>
              <a:rPr lang="en-US" altLang="en-US"/>
              <a:t/>
            </a:r>
            <a:br>
              <a:rPr lang="en-US" altLang="en-US"/>
            </a:b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17,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778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630DA6-56BA-4621-A9FA-DE6D295456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 altLang="en-US"/>
              <a:t>Price Responsive Load / Retail DR </a:t>
            </a:r>
            <a:br>
              <a:rPr lang="en-US" altLang="en-US"/>
            </a:br>
            <a:r>
              <a:rPr lang="en-US" altLang="en-US"/>
              <a:t/>
            </a:r>
            <a:br>
              <a:rPr lang="en-US" altLang="en-US"/>
            </a:b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17,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33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452D0B-DB2D-43F3-B25B-8A35A10F36D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 altLang="en-US"/>
              <a:t>Price Responsive Load / Retail DR </a:t>
            </a:r>
            <a:br>
              <a:rPr lang="en-US" altLang="en-US"/>
            </a:br>
            <a:r>
              <a:rPr lang="en-US" altLang="en-US"/>
              <a:t/>
            </a:r>
            <a:br>
              <a:rPr lang="en-US" altLang="en-US"/>
            </a:b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17,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975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A79434FD-E3DE-40B2-B8C4-71EA9678E6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9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867400" y="645795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Price Responsive Load / Retail DR   </a:t>
            </a:r>
            <a:endParaRPr lang="en-US"/>
          </a:p>
        </p:txBody>
      </p:sp>
      <p:sp>
        <p:nvSpPr>
          <p:cNvPr id="1033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17, 2015</a:t>
            </a:r>
            <a:endParaRPr lang="en-US"/>
          </a:p>
        </p:txBody>
      </p:sp>
      <p:sp>
        <p:nvSpPr>
          <p:cNvPr id="1035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6" name="Rectangle 13"/>
          <p:cNvSpPr>
            <a:spLocks noChangeArrowheads="1"/>
          </p:cNvSpPr>
          <p:nvPr/>
        </p:nvSpPr>
        <p:spPr bwMode="auto">
          <a:xfrm>
            <a:off x="3886200" y="6381750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fld id="{C24077BF-CB82-4B90-930F-01626D8EC136}" type="slidenum">
              <a:rPr lang="en-US" altLang="en-US" sz="1400" smtClean="0"/>
              <a:pPr algn="ctr" eaLnBrk="1" hangingPunct="1">
                <a:defRPr/>
              </a:pPr>
              <a:t>‹#›</a:t>
            </a:fld>
            <a:endParaRPr lang="en-US" altLang="en-US" sz="140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0" r:id="rId1"/>
    <p:sldLayoutId id="2147484691" r:id="rId2"/>
    <p:sldLayoutId id="2147484692" r:id="rId3"/>
    <p:sldLayoutId id="2147484693" r:id="rId4"/>
    <p:sldLayoutId id="2147484694" r:id="rId5"/>
    <p:sldLayoutId id="2147484695" r:id="rId6"/>
    <p:sldLayoutId id="2147484696" r:id="rId7"/>
    <p:sldLayoutId id="2147484697" r:id="rId8"/>
    <p:sldLayoutId id="2147484698" r:id="rId9"/>
    <p:sldLayoutId id="2147484699" r:id="rId10"/>
    <p:sldLayoutId id="2147484700" r:id="rId11"/>
    <p:sldLayoutId id="2147484701" r:id="rId12"/>
    <p:sldLayoutId id="2147484702" r:id="rId13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2333625" y="2266950"/>
            <a:ext cx="6019800" cy="123825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2400" dirty="0" smtClean="0"/>
              <a:t>ERCOT Reporting of Demand Response</a:t>
            </a:r>
            <a:br>
              <a:rPr lang="en-US" altLang="en-US" sz="2400" dirty="0" smtClean="0"/>
            </a:br>
            <a:r>
              <a:rPr lang="en-US" altLang="en-US" sz="2400" dirty="0" smtClean="0"/>
              <a:t/>
            </a:r>
            <a:br>
              <a:rPr lang="en-US" altLang="en-US" sz="2400" dirty="0" smtClean="0"/>
            </a:br>
            <a:r>
              <a:rPr lang="en-US" altLang="en-US" sz="2400" b="1" dirty="0" smtClean="0">
                <a:latin typeface="+mn-lt"/>
              </a:rPr>
              <a:t/>
            </a:r>
            <a:br>
              <a:rPr lang="en-US" altLang="en-US" sz="2400" b="1" dirty="0" smtClean="0">
                <a:latin typeface="+mn-lt"/>
              </a:rPr>
            </a:br>
            <a:r>
              <a:rPr lang="en-US" altLang="en-US" sz="2400" b="1" dirty="0" smtClean="0">
                <a:latin typeface="+mn-lt"/>
              </a:rPr>
              <a:t>DSWG Update</a:t>
            </a:r>
            <a:r>
              <a:rPr lang="en-US" altLang="en-US" sz="2400" dirty="0" smtClean="0"/>
              <a:t/>
            </a:r>
            <a:br>
              <a:rPr lang="en-US" altLang="en-US" sz="2400" dirty="0" smtClean="0"/>
            </a:br>
            <a:r>
              <a:rPr lang="en-US" altLang="en-US" sz="2400" dirty="0" smtClean="0"/>
              <a:t/>
            </a:r>
            <a:br>
              <a:rPr lang="en-US" altLang="en-US" sz="2400" dirty="0" smtClean="0"/>
            </a:br>
            <a:endParaRPr lang="en-US" altLang="en-US" sz="2400" dirty="0" smtClean="0"/>
          </a:p>
        </p:txBody>
      </p:sp>
      <p:sp>
        <p:nvSpPr>
          <p:cNvPr id="15363" name="Text Box 21"/>
          <p:cNvSpPr txBox="1">
            <a:spLocks noChangeArrowheads="1"/>
          </p:cNvSpPr>
          <p:nvPr/>
        </p:nvSpPr>
        <p:spPr bwMode="auto">
          <a:xfrm>
            <a:off x="2362200" y="4140200"/>
            <a:ext cx="64008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 smtClean="0">
                <a:solidFill>
                  <a:schemeClr val="bg1"/>
                </a:solidFill>
              </a:rPr>
              <a:t>Carl </a:t>
            </a:r>
            <a:r>
              <a:rPr lang="en-US" altLang="en-US" sz="1800" dirty="0">
                <a:solidFill>
                  <a:schemeClr val="bg1"/>
                </a:solidFill>
              </a:rPr>
              <a:t>Raish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 dirty="0">
              <a:solidFill>
                <a:schemeClr val="bg1"/>
              </a:solidFill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0" dirty="0" smtClean="0">
                <a:solidFill>
                  <a:schemeClr val="bg1"/>
                </a:solidFill>
              </a:rPr>
              <a:t>January 8, 2016</a:t>
            </a:r>
            <a:endParaRPr lang="en-US" altLang="en-US" sz="1800" b="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Reporting Requirement in Protocols</a:t>
            </a:r>
            <a:endParaRPr lang="en-US" altLang="en-US" dirty="0" smtClean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FontTx/>
              <a:buNone/>
              <a:defRPr/>
            </a:pPr>
            <a:endParaRPr lang="en-US" altLang="en-US" dirty="0" smtClean="0"/>
          </a:p>
          <a:p>
            <a:pPr lvl="1">
              <a:defRPr/>
            </a:pPr>
            <a:endParaRPr lang="en-US" altLang="en-US" dirty="0" smtClean="0"/>
          </a:p>
          <a:p>
            <a:pPr lvl="1">
              <a:defRPr/>
            </a:pPr>
            <a:endParaRPr lang="en-US" altLang="en-US" dirty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 altLang="en-US" dirty="0" smtClean="0"/>
              <a:t>Demand Response Reporting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/>
            </a:r>
            <a:br>
              <a:rPr lang="en-US" altLang="en-US" dirty="0" smtClean="0"/>
            </a:br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8, 2016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7325" y="1042988"/>
            <a:ext cx="6229350" cy="477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 bwMode="auto">
          <a:xfrm>
            <a:off x="1295400" y="4953000"/>
            <a:ext cx="6553200" cy="990600"/>
          </a:xfrm>
          <a:prstGeom prst="rect">
            <a:avLst/>
          </a:prstGeom>
          <a:noFill/>
          <a:ln w="44450" cap="flat" cmpd="sng" algn="ctr">
            <a:solidFill>
              <a:schemeClr val="tx2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44450" cap="flat" cmpd="sng" algn="ctr">
          <a:solidFill>
            <a:schemeClr val="tx2"/>
          </a:solidFill>
          <a:prstDash val="sysDot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44450" cap="flat" cmpd="sng" algn="ctr">
          <a:solidFill>
            <a:schemeClr val="tx2"/>
          </a:solidFill>
          <a:prstDash val="sysDot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18011</TotalTime>
  <Words>22</Words>
  <Application>Microsoft Office PowerPoint</Application>
  <PresentationFormat>On-screen Show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Custom Design</vt:lpstr>
      <vt:lpstr>ERCOT Reporting of Demand Response   DSWG Update  </vt:lpstr>
      <vt:lpstr>Reporting Requirement in Protocols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Wattles, Paul</dc:creator>
  <cp:lastModifiedBy>Raish, Carl</cp:lastModifiedBy>
  <cp:revision>881</cp:revision>
  <dcterms:created xsi:type="dcterms:W3CDTF">2005-04-21T14:28:35Z</dcterms:created>
  <dcterms:modified xsi:type="dcterms:W3CDTF">2016-01-08T00:45:02Z</dcterms:modified>
</cp:coreProperties>
</file>