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22"/>
  </p:notesMasterIdLst>
  <p:handoutMasterIdLst>
    <p:handoutMasterId r:id="rId23"/>
  </p:handoutMasterIdLst>
  <p:sldIdLst>
    <p:sldId id="258" r:id="rId2"/>
    <p:sldId id="345" r:id="rId3"/>
    <p:sldId id="283" r:id="rId4"/>
    <p:sldId id="347" r:id="rId5"/>
    <p:sldId id="349" r:id="rId6"/>
    <p:sldId id="367" r:id="rId7"/>
    <p:sldId id="351" r:id="rId8"/>
    <p:sldId id="368" r:id="rId9"/>
    <p:sldId id="378" r:id="rId10"/>
    <p:sldId id="386" r:id="rId11"/>
    <p:sldId id="387" r:id="rId12"/>
    <p:sldId id="388" r:id="rId13"/>
    <p:sldId id="380" r:id="rId14"/>
    <p:sldId id="379" r:id="rId15"/>
    <p:sldId id="372" r:id="rId16"/>
    <p:sldId id="381" r:id="rId17"/>
    <p:sldId id="383" r:id="rId18"/>
    <p:sldId id="363" r:id="rId19"/>
    <p:sldId id="376" r:id="rId20"/>
    <p:sldId id="377" r:id="rId21"/>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4224">
          <p15:clr>
            <a:srgbClr val="A4A3A4"/>
          </p15:clr>
        </p15:guide>
        <p15:guide id="2" pos="1536">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perez"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F5011"/>
    <a:srgbClr val="40949A"/>
    <a:srgbClr val="0000CC"/>
    <a:srgbClr val="FF3300"/>
    <a:srgbClr val="FF9900"/>
    <a:srgbClr val="5469A2"/>
    <a:srgbClr val="294171"/>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autoAdjust="0"/>
    <p:restoredTop sz="96984" autoAdjust="0"/>
  </p:normalViewPr>
  <p:slideViewPr>
    <p:cSldViewPr>
      <p:cViewPr varScale="1">
        <p:scale>
          <a:sx n="128" d="100"/>
          <a:sy n="128" d="100"/>
        </p:scale>
        <p:origin x="756" y="132"/>
      </p:cViewPr>
      <p:guideLst>
        <p:guide orient="horz" pos="4224"/>
        <p:guide pos="1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9CA5BAD5-6978-44C8-882E-69A7271A8461}" type="datetimeFigureOut">
              <a:rPr lang="en-US" smtClean="0"/>
              <a:t>1/7/2016</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9A88CD44-51A5-4571-85A0-298691544A78}" type="slidenum">
              <a:rPr lang="en-US" smtClean="0"/>
              <a:t>‹#›</a:t>
            </a:fld>
            <a:endParaRPr lang="en-US"/>
          </a:p>
        </p:txBody>
      </p:sp>
    </p:spTree>
    <p:extLst>
      <p:ext uri="{BB962C8B-B14F-4D97-AF65-F5344CB8AC3E}">
        <p14:creationId xmlns:p14="http://schemas.microsoft.com/office/powerpoint/2010/main" val="23686776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cs typeface="+mn-cs"/>
              </a:defRPr>
            </a:lvl1pPr>
          </a:lstStyle>
          <a:p>
            <a:pPr>
              <a:defRPr/>
            </a:pPr>
            <a:endParaRPr lang="en-US"/>
          </a:p>
        </p:txBody>
      </p:sp>
      <p:sp>
        <p:nvSpPr>
          <p:cNvPr id="27651"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cs typeface="+mn-cs"/>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3"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7654"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cs typeface="+mn-cs"/>
              </a:defRPr>
            </a:lvl1pPr>
          </a:lstStyle>
          <a:p>
            <a:pPr>
              <a:defRPr/>
            </a:pPr>
            <a:endParaRPr lang="en-US"/>
          </a:p>
        </p:txBody>
      </p:sp>
      <p:sp>
        <p:nvSpPr>
          <p:cNvPr id="27655"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fld id="{ED24752C-B183-4B58-BCC1-F601E863B538}" type="slidenum">
              <a:rPr lang="en-US" altLang="en-US"/>
              <a:pPr/>
              <a:t>‹#›</a:t>
            </a:fld>
            <a:endParaRPr lang="en-US" altLang="en-US"/>
          </a:p>
        </p:txBody>
      </p:sp>
    </p:spTree>
    <p:extLst>
      <p:ext uri="{BB962C8B-B14F-4D97-AF65-F5344CB8AC3E}">
        <p14:creationId xmlns:p14="http://schemas.microsoft.com/office/powerpoint/2010/main" val="14278393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2" descr="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8600" y="304800"/>
            <a:ext cx="129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Line 14"/>
          <p:cNvSpPr>
            <a:spLocks noChangeShapeType="1"/>
          </p:cNvSpPr>
          <p:nvPr userDrawn="1"/>
        </p:nvSpPr>
        <p:spPr bwMode="auto">
          <a:xfrm>
            <a:off x="0" y="1143000"/>
            <a:ext cx="9144000" cy="0"/>
          </a:xfrm>
          <a:prstGeom prst="line">
            <a:avLst/>
          </a:prstGeom>
          <a:noFill/>
          <a:ln w="57150">
            <a:solidFill>
              <a:schemeClr val="hlink"/>
            </a:solidFill>
            <a:round/>
            <a:headEnd/>
            <a:tailEnd/>
          </a:ln>
          <a:extLst/>
        </p:spPr>
        <p:txBody>
          <a:bodyPr/>
          <a:lstStyle/>
          <a:p>
            <a:pPr>
              <a:defRPr/>
            </a:pPr>
            <a:endParaRPr lang="en-US">
              <a:latin typeface="Arial" charset="0"/>
              <a:cs typeface="+mn-cs"/>
            </a:endParaRPr>
          </a:p>
        </p:txBody>
      </p:sp>
      <p:sp>
        <p:nvSpPr>
          <p:cNvPr id="43010" name="Rectangle 2"/>
          <p:cNvSpPr>
            <a:spLocks noGrp="1" noChangeArrowheads="1"/>
          </p:cNvSpPr>
          <p:nvPr>
            <p:ph type="subTitle" idx="1"/>
          </p:nvPr>
        </p:nvSpPr>
        <p:spPr>
          <a:xfrm>
            <a:off x="2343150" y="3581400"/>
            <a:ext cx="6343650" cy="1143000"/>
          </a:xfrm>
        </p:spPr>
        <p:txBody>
          <a:bodyPr/>
          <a:lstStyle>
            <a:lvl1pPr marL="0" indent="0">
              <a:buFontTx/>
              <a:buNone/>
              <a:defRPr b="0">
                <a:solidFill>
                  <a:schemeClr val="tx1"/>
                </a:solidFill>
                <a:latin typeface="Arial Black" pitchFamily="34" charset="0"/>
              </a:defRPr>
            </a:lvl1pPr>
          </a:lstStyle>
          <a:p>
            <a:r>
              <a:rPr lang="en-US"/>
              <a:t>Click to edit Master subtitle style</a:t>
            </a:r>
          </a:p>
        </p:txBody>
      </p:sp>
      <p:sp>
        <p:nvSpPr>
          <p:cNvPr id="43015" name="Rectangle 7"/>
          <p:cNvSpPr>
            <a:spLocks noGrp="1" noChangeArrowheads="1"/>
          </p:cNvSpPr>
          <p:nvPr>
            <p:ph type="ctrTitle"/>
          </p:nvPr>
        </p:nvSpPr>
        <p:spPr>
          <a:xfrm>
            <a:off x="2333625" y="1905000"/>
            <a:ext cx="6477000" cy="1241425"/>
          </a:xfrm>
        </p:spPr>
        <p:txBody>
          <a:bodyPr/>
          <a:lstStyle>
            <a:lvl1pPr>
              <a:defRPr sz="2800">
                <a:solidFill>
                  <a:schemeClr val="tx1"/>
                </a:solidFill>
              </a:defRPr>
            </a:lvl1pPr>
          </a:lstStyle>
          <a:p>
            <a:r>
              <a:rPr lang="en-US"/>
              <a:t>Click to edit Master title style</a:t>
            </a:r>
          </a:p>
        </p:txBody>
      </p:sp>
      <p:sp>
        <p:nvSpPr>
          <p:cNvPr id="6" name="Rectangle 10"/>
          <p:cNvSpPr>
            <a:spLocks noGrp="1" noChangeArrowheads="1"/>
          </p:cNvSpPr>
          <p:nvPr>
            <p:ph type="dt" sz="half" idx="10"/>
          </p:nvPr>
        </p:nvSpPr>
        <p:spPr>
          <a:xfrm>
            <a:off x="2333625" y="5467350"/>
            <a:ext cx="6276975" cy="476250"/>
          </a:xfrm>
        </p:spPr>
        <p:txBody>
          <a:bodyPr/>
          <a:lstStyle>
            <a:lvl1pPr>
              <a:defRPr sz="1800" b="1">
                <a:solidFill>
                  <a:schemeClr val="tx1"/>
                </a:solidFill>
              </a:defRPr>
            </a:lvl1pPr>
          </a:lstStyle>
          <a:p>
            <a:pPr>
              <a:defRPr/>
            </a:pPr>
            <a:r>
              <a:rPr lang="en-US"/>
              <a:t>April 4th, 2012</a:t>
            </a:r>
          </a:p>
        </p:txBody>
      </p:sp>
      <p:sp>
        <p:nvSpPr>
          <p:cNvPr id="7" name="Rectangle 15"/>
          <p:cNvSpPr>
            <a:spLocks noGrp="1" noChangeArrowheads="1"/>
          </p:cNvSpPr>
          <p:nvPr>
            <p:ph type="ftr" sz="quarter" idx="11"/>
          </p:nvPr>
        </p:nvSpPr>
        <p:spPr>
          <a:xfrm>
            <a:off x="2333625" y="5067300"/>
            <a:ext cx="6276975" cy="419100"/>
          </a:xfrm>
        </p:spPr>
        <p:txBody>
          <a:bodyPr/>
          <a:lstStyle>
            <a:lvl1pPr algn="l">
              <a:defRPr sz="1800" b="1">
                <a:solidFill>
                  <a:schemeClr val="tx1"/>
                </a:solidFill>
              </a:defRPr>
            </a:lvl1pPr>
          </a:lstStyle>
          <a:p>
            <a:pPr>
              <a:defRPr/>
            </a:pPr>
            <a:r>
              <a:rPr lang="en-US"/>
              <a:t>ERCOT Confidential</a:t>
            </a:r>
          </a:p>
        </p:txBody>
      </p:sp>
    </p:spTree>
    <p:extLst>
      <p:ext uri="{BB962C8B-B14F-4D97-AF65-F5344CB8AC3E}">
        <p14:creationId xmlns:p14="http://schemas.microsoft.com/office/powerpoint/2010/main" val="3969908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fld id="{2E19499F-8C5B-4704-B5DC-370AC1878DF9}" type="slidenum">
              <a:rPr lang="en-US" altLang="en-US"/>
              <a:pPr/>
              <a:t>‹#›</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ERCOT Confidential</a:t>
            </a:r>
          </a:p>
        </p:txBody>
      </p:sp>
      <p:sp>
        <p:nvSpPr>
          <p:cNvPr id="6" name="Rectangle 4"/>
          <p:cNvSpPr>
            <a:spLocks noGrp="1" noChangeArrowheads="1"/>
          </p:cNvSpPr>
          <p:nvPr>
            <p:ph type="dt" sz="half" idx="12"/>
          </p:nvPr>
        </p:nvSpPr>
        <p:spPr>
          <a:ln/>
        </p:spPr>
        <p:txBody>
          <a:bodyPr/>
          <a:lstStyle>
            <a:lvl1pPr>
              <a:defRPr/>
            </a:lvl1pPr>
          </a:lstStyle>
          <a:p>
            <a:pPr>
              <a:defRPr/>
            </a:pPr>
            <a:r>
              <a:rPr lang="en-US"/>
              <a:t>April 4th, 2012</a:t>
            </a:r>
          </a:p>
        </p:txBody>
      </p:sp>
    </p:spTree>
    <p:extLst>
      <p:ext uri="{BB962C8B-B14F-4D97-AF65-F5344CB8AC3E}">
        <p14:creationId xmlns:p14="http://schemas.microsoft.com/office/powerpoint/2010/main" val="3836864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0"/>
            <a:ext cx="21717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0"/>
            <a:ext cx="63627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fld id="{A51F7652-0EF5-45F1-B719-8E0696860D52}" type="slidenum">
              <a:rPr lang="en-US" altLang="en-US"/>
              <a:pPr/>
              <a:t>‹#›</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ERCOT Confidential</a:t>
            </a:r>
          </a:p>
        </p:txBody>
      </p:sp>
      <p:sp>
        <p:nvSpPr>
          <p:cNvPr id="6" name="Rectangle 4"/>
          <p:cNvSpPr>
            <a:spLocks noGrp="1" noChangeArrowheads="1"/>
          </p:cNvSpPr>
          <p:nvPr>
            <p:ph type="dt" sz="half" idx="12"/>
          </p:nvPr>
        </p:nvSpPr>
        <p:spPr>
          <a:ln/>
        </p:spPr>
        <p:txBody>
          <a:bodyPr/>
          <a:lstStyle>
            <a:lvl1pPr>
              <a:defRPr/>
            </a:lvl1pPr>
          </a:lstStyle>
          <a:p>
            <a:pPr>
              <a:defRPr/>
            </a:pPr>
            <a:r>
              <a:rPr lang="en-US"/>
              <a:t>April 4th, 2012</a:t>
            </a:r>
          </a:p>
        </p:txBody>
      </p:sp>
    </p:spTree>
    <p:extLst>
      <p:ext uri="{BB962C8B-B14F-4D97-AF65-F5344CB8AC3E}">
        <p14:creationId xmlns:p14="http://schemas.microsoft.com/office/powerpoint/2010/main" val="1184326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fld id="{8CA1AB66-5CE8-4E62-9917-9A9689134A30}" type="slidenum">
              <a:rPr lang="en-US" altLang="en-US"/>
              <a:pPr/>
              <a:t>‹#›</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ERCOT Confidential</a:t>
            </a:r>
          </a:p>
        </p:txBody>
      </p:sp>
      <p:sp>
        <p:nvSpPr>
          <p:cNvPr id="6" name="Rectangle 4"/>
          <p:cNvSpPr>
            <a:spLocks noGrp="1" noChangeArrowheads="1"/>
          </p:cNvSpPr>
          <p:nvPr>
            <p:ph type="dt" sz="half" idx="12"/>
          </p:nvPr>
        </p:nvSpPr>
        <p:spPr>
          <a:ln/>
        </p:spPr>
        <p:txBody>
          <a:bodyPr/>
          <a:lstStyle>
            <a:lvl1pPr>
              <a:defRPr/>
            </a:lvl1pPr>
          </a:lstStyle>
          <a:p>
            <a:pPr>
              <a:defRPr/>
            </a:pPr>
            <a:r>
              <a:rPr lang="en-US"/>
              <a:t>April 4th, 2012</a:t>
            </a:r>
          </a:p>
        </p:txBody>
      </p:sp>
    </p:spTree>
    <p:extLst>
      <p:ext uri="{BB962C8B-B14F-4D97-AF65-F5344CB8AC3E}">
        <p14:creationId xmlns:p14="http://schemas.microsoft.com/office/powerpoint/2010/main" val="4252932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fld id="{B4B911D0-5A97-45EA-8359-4F43B545B713}" type="slidenum">
              <a:rPr lang="en-US" altLang="en-US"/>
              <a:pPr/>
              <a:t>‹#›</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ERCOT Confidential</a:t>
            </a:r>
          </a:p>
        </p:txBody>
      </p:sp>
      <p:sp>
        <p:nvSpPr>
          <p:cNvPr id="6" name="Rectangle 4"/>
          <p:cNvSpPr>
            <a:spLocks noGrp="1" noChangeArrowheads="1"/>
          </p:cNvSpPr>
          <p:nvPr>
            <p:ph type="dt" sz="half" idx="12"/>
          </p:nvPr>
        </p:nvSpPr>
        <p:spPr>
          <a:ln/>
        </p:spPr>
        <p:txBody>
          <a:bodyPr/>
          <a:lstStyle>
            <a:lvl1pPr>
              <a:defRPr/>
            </a:lvl1pPr>
          </a:lstStyle>
          <a:p>
            <a:pPr>
              <a:defRPr/>
            </a:pPr>
            <a:r>
              <a:rPr lang="en-US"/>
              <a:t>April 4th, 2012</a:t>
            </a:r>
          </a:p>
        </p:txBody>
      </p:sp>
    </p:spTree>
    <p:extLst>
      <p:ext uri="{BB962C8B-B14F-4D97-AF65-F5344CB8AC3E}">
        <p14:creationId xmlns:p14="http://schemas.microsoft.com/office/powerpoint/2010/main" val="3752103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0668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fld id="{26999DF3-32C1-46A8-BECF-7E4514F969E4}" type="slidenum">
              <a:rPr lang="en-US" altLang="en-US"/>
              <a:pPr/>
              <a:t>‹#›</a:t>
            </a:fld>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ERCOT Confidential</a:t>
            </a:r>
          </a:p>
        </p:txBody>
      </p:sp>
      <p:sp>
        <p:nvSpPr>
          <p:cNvPr id="7" name="Rectangle 4"/>
          <p:cNvSpPr>
            <a:spLocks noGrp="1" noChangeArrowheads="1"/>
          </p:cNvSpPr>
          <p:nvPr>
            <p:ph type="dt" sz="half" idx="12"/>
          </p:nvPr>
        </p:nvSpPr>
        <p:spPr>
          <a:ln/>
        </p:spPr>
        <p:txBody>
          <a:bodyPr/>
          <a:lstStyle>
            <a:lvl1pPr>
              <a:defRPr/>
            </a:lvl1pPr>
          </a:lstStyle>
          <a:p>
            <a:pPr>
              <a:defRPr/>
            </a:pPr>
            <a:r>
              <a:rPr lang="en-US"/>
              <a:t>April 4th, 2012</a:t>
            </a:r>
          </a:p>
        </p:txBody>
      </p:sp>
    </p:spTree>
    <p:extLst>
      <p:ext uri="{BB962C8B-B14F-4D97-AF65-F5344CB8AC3E}">
        <p14:creationId xmlns:p14="http://schemas.microsoft.com/office/powerpoint/2010/main" val="453107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fld id="{DC184AA8-9EB2-4BFD-B573-C9294BB3217C}" type="slidenum">
              <a:rPr lang="en-US" altLang="en-US"/>
              <a:pPr/>
              <a:t>‹#›</a:t>
            </a:fld>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ERCOT Confidential</a:t>
            </a:r>
          </a:p>
        </p:txBody>
      </p:sp>
      <p:sp>
        <p:nvSpPr>
          <p:cNvPr id="9" name="Rectangle 4"/>
          <p:cNvSpPr>
            <a:spLocks noGrp="1" noChangeArrowheads="1"/>
          </p:cNvSpPr>
          <p:nvPr>
            <p:ph type="dt" sz="half" idx="12"/>
          </p:nvPr>
        </p:nvSpPr>
        <p:spPr>
          <a:ln/>
        </p:spPr>
        <p:txBody>
          <a:bodyPr/>
          <a:lstStyle>
            <a:lvl1pPr>
              <a:defRPr/>
            </a:lvl1pPr>
          </a:lstStyle>
          <a:p>
            <a:pPr>
              <a:defRPr/>
            </a:pPr>
            <a:r>
              <a:rPr lang="en-US"/>
              <a:t>April 4th, 2012</a:t>
            </a:r>
          </a:p>
        </p:txBody>
      </p:sp>
    </p:spTree>
    <p:extLst>
      <p:ext uri="{BB962C8B-B14F-4D97-AF65-F5344CB8AC3E}">
        <p14:creationId xmlns:p14="http://schemas.microsoft.com/office/powerpoint/2010/main" val="3177232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Rectangle 6"/>
          <p:cNvSpPr>
            <a:spLocks noGrp="1" noChangeArrowheads="1"/>
          </p:cNvSpPr>
          <p:nvPr>
            <p:ph type="sldNum" sz="quarter" idx="10"/>
          </p:nvPr>
        </p:nvSpPr>
        <p:spPr>
          <a:ln/>
        </p:spPr>
        <p:txBody>
          <a:bodyPr/>
          <a:lstStyle>
            <a:lvl1pPr>
              <a:defRPr/>
            </a:lvl1pPr>
          </a:lstStyle>
          <a:p>
            <a:fld id="{E89325E5-D25B-483B-A4DB-8366DB835356}" type="slidenum">
              <a:rPr lang="en-US" altLang="en-US"/>
              <a:pPr/>
              <a:t>‹#›</a:t>
            </a:fld>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ERCOT Confidential</a:t>
            </a:r>
          </a:p>
        </p:txBody>
      </p:sp>
      <p:sp>
        <p:nvSpPr>
          <p:cNvPr id="5" name="Rectangle 4"/>
          <p:cNvSpPr>
            <a:spLocks noGrp="1" noChangeArrowheads="1"/>
          </p:cNvSpPr>
          <p:nvPr>
            <p:ph type="dt" sz="half" idx="12"/>
          </p:nvPr>
        </p:nvSpPr>
        <p:spPr>
          <a:ln/>
        </p:spPr>
        <p:txBody>
          <a:bodyPr/>
          <a:lstStyle>
            <a:lvl1pPr>
              <a:defRPr/>
            </a:lvl1pPr>
          </a:lstStyle>
          <a:p>
            <a:pPr>
              <a:defRPr/>
            </a:pPr>
            <a:r>
              <a:rPr lang="en-US"/>
              <a:t>April 4th, 2012</a:t>
            </a:r>
          </a:p>
        </p:txBody>
      </p:sp>
    </p:spTree>
    <p:extLst>
      <p:ext uri="{BB962C8B-B14F-4D97-AF65-F5344CB8AC3E}">
        <p14:creationId xmlns:p14="http://schemas.microsoft.com/office/powerpoint/2010/main" val="1714821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fld id="{AE643DB8-6D17-44EF-8E4A-151A21B3F4C7}" type="slidenum">
              <a:rPr lang="en-US" altLang="en-US"/>
              <a:pPr/>
              <a:t>‹#›</a:t>
            </a:fld>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ERCOT Confidential</a:t>
            </a:r>
          </a:p>
        </p:txBody>
      </p:sp>
      <p:sp>
        <p:nvSpPr>
          <p:cNvPr id="4" name="Rectangle 4"/>
          <p:cNvSpPr>
            <a:spLocks noGrp="1" noChangeArrowheads="1"/>
          </p:cNvSpPr>
          <p:nvPr>
            <p:ph type="dt" sz="half" idx="12"/>
          </p:nvPr>
        </p:nvSpPr>
        <p:spPr>
          <a:ln/>
        </p:spPr>
        <p:txBody>
          <a:bodyPr/>
          <a:lstStyle>
            <a:lvl1pPr>
              <a:defRPr/>
            </a:lvl1pPr>
          </a:lstStyle>
          <a:p>
            <a:pPr>
              <a:defRPr/>
            </a:pPr>
            <a:r>
              <a:rPr lang="en-US"/>
              <a:t>April 4th, 2012</a:t>
            </a:r>
          </a:p>
        </p:txBody>
      </p:sp>
    </p:spTree>
    <p:extLst>
      <p:ext uri="{BB962C8B-B14F-4D97-AF65-F5344CB8AC3E}">
        <p14:creationId xmlns:p14="http://schemas.microsoft.com/office/powerpoint/2010/main" val="3349433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fld id="{D52290D1-E260-4ADC-840D-05785CCA9BA4}" type="slidenum">
              <a:rPr lang="en-US" altLang="en-US"/>
              <a:pPr/>
              <a:t>‹#›</a:t>
            </a:fld>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ERCOT Confidential</a:t>
            </a:r>
          </a:p>
        </p:txBody>
      </p:sp>
      <p:sp>
        <p:nvSpPr>
          <p:cNvPr id="7" name="Rectangle 4"/>
          <p:cNvSpPr>
            <a:spLocks noGrp="1" noChangeArrowheads="1"/>
          </p:cNvSpPr>
          <p:nvPr>
            <p:ph type="dt" sz="half" idx="12"/>
          </p:nvPr>
        </p:nvSpPr>
        <p:spPr>
          <a:ln/>
        </p:spPr>
        <p:txBody>
          <a:bodyPr/>
          <a:lstStyle>
            <a:lvl1pPr>
              <a:defRPr/>
            </a:lvl1pPr>
          </a:lstStyle>
          <a:p>
            <a:pPr>
              <a:defRPr/>
            </a:pPr>
            <a:r>
              <a:rPr lang="en-US"/>
              <a:t>April 4th, 2012</a:t>
            </a:r>
          </a:p>
        </p:txBody>
      </p:sp>
    </p:spTree>
    <p:extLst>
      <p:ext uri="{BB962C8B-B14F-4D97-AF65-F5344CB8AC3E}">
        <p14:creationId xmlns:p14="http://schemas.microsoft.com/office/powerpoint/2010/main" val="4021767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fld id="{2305532C-40F3-46D7-9656-AF74EFB6F047}" type="slidenum">
              <a:rPr lang="en-US" altLang="en-US"/>
              <a:pPr/>
              <a:t>‹#›</a:t>
            </a:fld>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ERCOT Confidential</a:t>
            </a:r>
          </a:p>
        </p:txBody>
      </p:sp>
      <p:sp>
        <p:nvSpPr>
          <p:cNvPr id="7" name="Rectangle 4"/>
          <p:cNvSpPr>
            <a:spLocks noGrp="1" noChangeArrowheads="1"/>
          </p:cNvSpPr>
          <p:nvPr>
            <p:ph type="dt" sz="half" idx="12"/>
          </p:nvPr>
        </p:nvSpPr>
        <p:spPr>
          <a:ln/>
        </p:spPr>
        <p:txBody>
          <a:bodyPr/>
          <a:lstStyle>
            <a:lvl1pPr>
              <a:defRPr/>
            </a:lvl1pPr>
          </a:lstStyle>
          <a:p>
            <a:pPr>
              <a:defRPr/>
            </a:pPr>
            <a:r>
              <a:rPr lang="en-US"/>
              <a:t>April 4th, 2012</a:t>
            </a:r>
          </a:p>
        </p:txBody>
      </p:sp>
    </p:spTree>
    <p:extLst>
      <p:ext uri="{BB962C8B-B14F-4D97-AF65-F5344CB8AC3E}">
        <p14:creationId xmlns:p14="http://schemas.microsoft.com/office/powerpoint/2010/main" val="2437826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066800"/>
            <a:ext cx="82296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35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AE86A3B1-2D6E-42EA-B98A-37687F353426}" type="slidenum">
              <a:rPr lang="en-US" altLang="en-US"/>
              <a:pPr/>
              <a:t>‹#›</a:t>
            </a:fld>
            <a:endParaRPr lang="en-US" altLang="en-US"/>
          </a:p>
        </p:txBody>
      </p:sp>
      <p:sp>
        <p:nvSpPr>
          <p:cNvPr id="1028" name="Rectangle 7"/>
          <p:cNvSpPr>
            <a:spLocks noChangeArrowheads="1"/>
          </p:cNvSpPr>
          <p:nvPr userDrawn="1"/>
        </p:nvSpPr>
        <p:spPr bwMode="auto">
          <a:xfrm>
            <a:off x="0" y="6235700"/>
            <a:ext cx="9144000" cy="622300"/>
          </a:xfrm>
          <a:prstGeom prst="rect">
            <a:avLst/>
          </a:prstGeom>
          <a:solidFill>
            <a:srgbClr val="ECECE2"/>
          </a:solidFill>
          <a:ln>
            <a:noFill/>
          </a:ln>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en-US" altLang="en-US">
              <a:cs typeface="+mn-cs"/>
            </a:endParaRPr>
          </a:p>
        </p:txBody>
      </p:sp>
      <p:pic>
        <p:nvPicPr>
          <p:cNvPr id="1029" name="Picture 8" descr="logo_C"/>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63500" y="6289675"/>
            <a:ext cx="854075"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Rectangle 2"/>
          <p:cNvSpPr>
            <a:spLocks noGrp="1" noChangeArrowheads="1"/>
          </p:cNvSpPr>
          <p:nvPr>
            <p:ph type="title"/>
          </p:nvPr>
        </p:nvSpPr>
        <p:spPr bwMode="auto">
          <a:xfrm>
            <a:off x="152400" y="0"/>
            <a:ext cx="8686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3557" name="Rectangle 5"/>
          <p:cNvSpPr>
            <a:spLocks noGrp="1" noChangeArrowheads="1"/>
          </p:cNvSpPr>
          <p:nvPr>
            <p:ph type="ftr" sz="quarter" idx="3"/>
          </p:nvPr>
        </p:nvSpPr>
        <p:spPr bwMode="auto">
          <a:xfrm>
            <a:off x="6248400" y="6457950"/>
            <a:ext cx="2514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r>
              <a:rPr lang="en-US"/>
              <a:t>ERCOT Confidential</a:t>
            </a:r>
          </a:p>
        </p:txBody>
      </p:sp>
      <p:sp>
        <p:nvSpPr>
          <p:cNvPr id="1032" name="Line 11"/>
          <p:cNvSpPr>
            <a:spLocks noChangeShapeType="1"/>
          </p:cNvSpPr>
          <p:nvPr userDrawn="1"/>
        </p:nvSpPr>
        <p:spPr bwMode="auto">
          <a:xfrm>
            <a:off x="1069975" y="6457950"/>
            <a:ext cx="0" cy="219075"/>
          </a:xfrm>
          <a:prstGeom prst="line">
            <a:avLst/>
          </a:prstGeom>
          <a:noFill/>
          <a:ln w="9525">
            <a:solidFill>
              <a:schemeClr val="tx1"/>
            </a:solidFill>
            <a:round/>
            <a:headEnd/>
            <a:tailEnd/>
          </a:ln>
          <a:extLst/>
        </p:spPr>
        <p:txBody>
          <a:bodyPr/>
          <a:lstStyle/>
          <a:p>
            <a:pPr>
              <a:defRPr/>
            </a:pPr>
            <a:endParaRPr lang="en-US">
              <a:latin typeface="Arial" charset="0"/>
              <a:cs typeface="+mn-cs"/>
            </a:endParaRPr>
          </a:p>
        </p:txBody>
      </p:sp>
      <p:sp>
        <p:nvSpPr>
          <p:cNvPr id="23556" name="Rectangle 4"/>
          <p:cNvSpPr>
            <a:spLocks noGrp="1" noChangeArrowheads="1"/>
          </p:cNvSpPr>
          <p:nvPr>
            <p:ph type="dt" sz="half" idx="2"/>
          </p:nvPr>
        </p:nvSpPr>
        <p:spPr bwMode="auto">
          <a:xfrm>
            <a:off x="1143000" y="64579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r>
              <a:rPr lang="en-US"/>
              <a:t>April 4th, 2012</a:t>
            </a:r>
          </a:p>
        </p:txBody>
      </p:sp>
      <p:sp>
        <p:nvSpPr>
          <p:cNvPr id="1034" name="Line 12"/>
          <p:cNvSpPr>
            <a:spLocks noChangeShapeType="1"/>
          </p:cNvSpPr>
          <p:nvPr userDrawn="1"/>
        </p:nvSpPr>
        <p:spPr bwMode="auto">
          <a:xfrm>
            <a:off x="0" y="673100"/>
            <a:ext cx="9144000" cy="0"/>
          </a:xfrm>
          <a:prstGeom prst="line">
            <a:avLst/>
          </a:prstGeom>
          <a:noFill/>
          <a:ln w="57150">
            <a:solidFill>
              <a:schemeClr val="hlink"/>
            </a:solidFill>
            <a:round/>
            <a:headEnd/>
            <a:tailEnd/>
          </a:ln>
          <a:extLst/>
        </p:spPr>
        <p:txBody>
          <a:bodyPr/>
          <a:lstStyle/>
          <a:p>
            <a:pPr>
              <a:defRPr/>
            </a:pPr>
            <a:endParaRPr lang="en-US">
              <a:latin typeface="Arial" charset="0"/>
              <a:cs typeface="+mn-cs"/>
            </a:endParaRPr>
          </a:p>
        </p:txBody>
      </p:sp>
      <p:sp>
        <p:nvSpPr>
          <p:cNvPr id="1035" name="Rectangle 13"/>
          <p:cNvSpPr>
            <a:spLocks noChangeArrowheads="1"/>
          </p:cNvSpPr>
          <p:nvPr/>
        </p:nvSpPr>
        <p:spPr bwMode="auto">
          <a:xfrm>
            <a:off x="3429000" y="6477000"/>
            <a:ext cx="2514600" cy="457200"/>
          </a:xfrm>
          <a:prstGeom prst="rect">
            <a:avLst/>
          </a:prstGeom>
          <a:noFill/>
          <a:ln>
            <a:noFill/>
          </a:ln>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FE020119-EE5C-4F42-82CE-02604727D177}" type="slidenum">
              <a:rPr lang="en-US" altLang="en-US" sz="1200"/>
              <a:pPr algn="ctr"/>
              <a:t>‹#›</a:t>
            </a:fld>
            <a:endParaRPr lang="en-US" altLang="en-US" sz="1200"/>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hf hdr="0"/>
  <p:txStyles>
    <p:titleStyle>
      <a:lvl1pPr algn="l" rtl="0" eaLnBrk="0" fontAlgn="base" hangingPunct="0">
        <a:spcBef>
          <a:spcPct val="0"/>
        </a:spcBef>
        <a:spcAft>
          <a:spcPct val="0"/>
        </a:spcAft>
        <a:defRPr sz="2000">
          <a:solidFill>
            <a:schemeClr val="tx1"/>
          </a:solidFill>
          <a:latin typeface="+mj-lt"/>
          <a:ea typeface="+mj-ea"/>
          <a:cs typeface="+mj-cs"/>
        </a:defRPr>
      </a:lvl1pPr>
      <a:lvl2pPr algn="l" rtl="0" eaLnBrk="0" fontAlgn="base" hangingPunct="0">
        <a:spcBef>
          <a:spcPct val="0"/>
        </a:spcBef>
        <a:spcAft>
          <a:spcPct val="0"/>
        </a:spcAft>
        <a:defRPr sz="2000">
          <a:solidFill>
            <a:schemeClr val="tx1"/>
          </a:solidFill>
          <a:latin typeface="Arial Black" pitchFamily="34" charset="0"/>
        </a:defRPr>
      </a:lvl2pPr>
      <a:lvl3pPr algn="l" rtl="0" eaLnBrk="0" fontAlgn="base" hangingPunct="0">
        <a:spcBef>
          <a:spcPct val="0"/>
        </a:spcBef>
        <a:spcAft>
          <a:spcPct val="0"/>
        </a:spcAft>
        <a:defRPr sz="2000">
          <a:solidFill>
            <a:schemeClr val="tx1"/>
          </a:solidFill>
          <a:latin typeface="Arial Black" pitchFamily="34" charset="0"/>
        </a:defRPr>
      </a:lvl3pPr>
      <a:lvl4pPr algn="l" rtl="0" eaLnBrk="0" fontAlgn="base" hangingPunct="0">
        <a:spcBef>
          <a:spcPct val="0"/>
        </a:spcBef>
        <a:spcAft>
          <a:spcPct val="0"/>
        </a:spcAft>
        <a:defRPr sz="2000">
          <a:solidFill>
            <a:schemeClr val="tx1"/>
          </a:solidFill>
          <a:latin typeface="Arial Black" pitchFamily="34" charset="0"/>
        </a:defRPr>
      </a:lvl4pPr>
      <a:lvl5pPr algn="l" rtl="0" eaLnBrk="0" fontAlgn="base" hangingPunct="0">
        <a:spcBef>
          <a:spcPct val="0"/>
        </a:spcBef>
        <a:spcAft>
          <a:spcPct val="0"/>
        </a:spcAft>
        <a:defRPr sz="2000">
          <a:solidFill>
            <a:schemeClr val="tx1"/>
          </a:solidFill>
          <a:latin typeface="Arial Black" pitchFamily="34" charset="0"/>
        </a:defRPr>
      </a:lvl5pPr>
      <a:lvl6pPr marL="457200" algn="l" rtl="0" fontAlgn="base">
        <a:spcBef>
          <a:spcPct val="0"/>
        </a:spcBef>
        <a:spcAft>
          <a:spcPct val="0"/>
        </a:spcAft>
        <a:defRPr sz="2000">
          <a:solidFill>
            <a:schemeClr val="bg1"/>
          </a:solidFill>
          <a:latin typeface="Arial Black" pitchFamily="34" charset="0"/>
        </a:defRPr>
      </a:lvl6pPr>
      <a:lvl7pPr marL="914400" algn="l" rtl="0" fontAlgn="base">
        <a:spcBef>
          <a:spcPct val="0"/>
        </a:spcBef>
        <a:spcAft>
          <a:spcPct val="0"/>
        </a:spcAft>
        <a:defRPr sz="2000">
          <a:solidFill>
            <a:schemeClr val="bg1"/>
          </a:solidFill>
          <a:latin typeface="Arial Black" pitchFamily="34" charset="0"/>
        </a:defRPr>
      </a:lvl7pPr>
      <a:lvl8pPr marL="1371600" algn="l" rtl="0" fontAlgn="base">
        <a:spcBef>
          <a:spcPct val="0"/>
        </a:spcBef>
        <a:spcAft>
          <a:spcPct val="0"/>
        </a:spcAft>
        <a:defRPr sz="2000">
          <a:solidFill>
            <a:schemeClr val="bg1"/>
          </a:solidFill>
          <a:latin typeface="Arial Black" pitchFamily="34" charset="0"/>
        </a:defRPr>
      </a:lvl8pPr>
      <a:lvl9pPr marL="1828800" algn="l" rtl="0" fontAlgn="base">
        <a:spcBef>
          <a:spcPct val="0"/>
        </a:spcBef>
        <a:spcAft>
          <a:spcPct val="0"/>
        </a:spcAft>
        <a:defRPr sz="2000">
          <a:solidFill>
            <a:schemeClr val="bg1"/>
          </a:solidFill>
          <a:latin typeface="Arial Black" pitchFamily="34" charset="0"/>
        </a:defRPr>
      </a:lvl9pPr>
    </p:titleStyle>
    <p:bodyStyle>
      <a:lvl1pPr marL="342900" indent="-342900" algn="l" rtl="0" eaLnBrk="0" fontAlgn="base" hangingPunct="0">
        <a:spcBef>
          <a:spcPct val="20000"/>
        </a:spcBef>
        <a:spcAft>
          <a:spcPct val="0"/>
        </a:spcAft>
        <a:buChar char="•"/>
        <a:defRPr sz="20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image" Target="../media/image5.emf"/><Relationship Id="rId7" Type="http://schemas.openxmlformats.org/officeDocument/2006/relationships/image" Target="../media/image9.emf"/><Relationship Id="rId2" Type="http://schemas.openxmlformats.org/officeDocument/2006/relationships/image" Target="../media/image4.emf"/><Relationship Id="rId1" Type="http://schemas.openxmlformats.org/officeDocument/2006/relationships/slideLayout" Target="../slideLayouts/slideLayout1.xml"/><Relationship Id="rId6" Type="http://schemas.openxmlformats.org/officeDocument/2006/relationships/image" Target="../media/image8.emf"/><Relationship Id="rId5" Type="http://schemas.openxmlformats.org/officeDocument/2006/relationships/image" Target="../media/image7.emf"/><Relationship Id="rId10" Type="http://schemas.openxmlformats.org/officeDocument/2006/relationships/image" Target="../media/image12.emf"/><Relationship Id="rId4" Type="http://schemas.openxmlformats.org/officeDocument/2006/relationships/image" Target="../media/image6.emf"/><Relationship Id="rId9" Type="http://schemas.openxmlformats.org/officeDocument/2006/relationships/image" Target="../media/image11.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8"/>
          <p:cNvSpPr>
            <a:spLocks noGrp="1" noChangeArrowheads="1"/>
          </p:cNvSpPr>
          <p:nvPr>
            <p:ph type="ctrTitle"/>
          </p:nvPr>
        </p:nvSpPr>
        <p:spPr>
          <a:xfrm>
            <a:off x="962025" y="1905000"/>
            <a:ext cx="7315200" cy="2362200"/>
          </a:xfrm>
        </p:spPr>
        <p:txBody>
          <a:bodyPr/>
          <a:lstStyle/>
          <a:p>
            <a:pPr algn="ctr"/>
            <a:r>
              <a:rPr lang="en-US" altLang="en-US" dirty="0" smtClean="0"/>
              <a:t>January 14, 2016 MWG Meeting</a:t>
            </a:r>
            <a:br>
              <a:rPr lang="en-US" altLang="en-US" dirty="0" smtClean="0"/>
            </a:br>
            <a:r>
              <a:rPr lang="en-US" altLang="en-US" dirty="0" smtClean="0"/>
              <a:t>           </a:t>
            </a:r>
          </a:p>
        </p:txBody>
      </p:sp>
      <p:sp>
        <p:nvSpPr>
          <p:cNvPr id="14338" name="Rectangle 20"/>
          <p:cNvSpPr txBox="1">
            <a:spLocks noChangeArrowheads="1"/>
          </p:cNvSpPr>
          <p:nvPr/>
        </p:nvSpPr>
        <p:spPr bwMode="auto">
          <a:xfrm>
            <a:off x="1447800" y="4724400"/>
            <a:ext cx="63436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spcBef>
                <a:spcPct val="20000"/>
              </a:spcBef>
            </a:pPr>
            <a:endParaRPr lang="en-US" altLang="en-US">
              <a:latin typeface="Arial Black" panose="020B0A0402010202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ChangeArrowheads="1"/>
          </p:cNvSpPr>
          <p:nvPr/>
        </p:nvSpPr>
        <p:spPr bwMode="auto">
          <a:xfrm>
            <a:off x="4479925" y="324643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a:p>
        </p:txBody>
      </p:sp>
      <p:sp>
        <p:nvSpPr>
          <p:cNvPr id="23555" name="Rectangle 4"/>
          <p:cNvSpPr>
            <a:spLocks noChangeArrowheads="1"/>
          </p:cNvSpPr>
          <p:nvPr/>
        </p:nvSpPr>
        <p:spPr bwMode="auto">
          <a:xfrm>
            <a:off x="228600" y="2819400"/>
            <a:ext cx="89154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81000" indent="-3810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endParaRPr lang="en-US" altLang="en-US" sz="1600"/>
          </a:p>
        </p:txBody>
      </p:sp>
      <p:sp>
        <p:nvSpPr>
          <p:cNvPr id="23556" name="Rectangle 5"/>
          <p:cNvSpPr>
            <a:spLocks noChangeArrowheads="1"/>
          </p:cNvSpPr>
          <p:nvPr/>
        </p:nvSpPr>
        <p:spPr bwMode="auto">
          <a:xfrm>
            <a:off x="762000" y="2895600"/>
            <a:ext cx="7543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a:t> </a:t>
            </a:r>
          </a:p>
        </p:txBody>
      </p:sp>
      <p:sp>
        <p:nvSpPr>
          <p:cNvPr id="23557" name="Rectangle 6"/>
          <p:cNvSpPr>
            <a:spLocks noChangeArrowheads="1"/>
          </p:cNvSpPr>
          <p:nvPr/>
        </p:nvSpPr>
        <p:spPr bwMode="auto">
          <a:xfrm>
            <a:off x="228600" y="2819400"/>
            <a:ext cx="84582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81000" indent="-3810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endParaRPr lang="en-US" altLang="en-US" sz="1600"/>
          </a:p>
        </p:txBody>
      </p:sp>
      <p:sp>
        <p:nvSpPr>
          <p:cNvPr id="7" name="TextBox 6"/>
          <p:cNvSpPr txBox="1"/>
          <p:nvPr/>
        </p:nvSpPr>
        <p:spPr>
          <a:xfrm>
            <a:off x="457200" y="1345505"/>
            <a:ext cx="8610600" cy="4524315"/>
          </a:xfrm>
          <a:prstGeom prst="rect">
            <a:avLst/>
          </a:prstGeom>
          <a:noFill/>
        </p:spPr>
        <p:txBody>
          <a:bodyPr wrap="square" rtlCol="0">
            <a:spAutoFit/>
          </a:bodyPr>
          <a:lstStyle/>
          <a:p>
            <a:r>
              <a:rPr lang="en-US" dirty="0"/>
              <a:t>6</a:t>
            </a:r>
            <a:r>
              <a:rPr lang="en-US" dirty="0" smtClean="0"/>
              <a:t>.) Review proposed SMOGRR language change in SMOG 1.3.7 regarding Parallel CTs </a:t>
            </a:r>
            <a:r>
              <a:rPr lang="en-US" altLang="en-US" i="1" dirty="0" smtClean="0"/>
              <a:t>(</a:t>
            </a:r>
            <a:r>
              <a:rPr lang="en-US" altLang="en-US" i="1" dirty="0"/>
              <a:t>H. Perez</a:t>
            </a:r>
            <a:r>
              <a:rPr lang="en-US" altLang="en-US" i="1" dirty="0" smtClean="0"/>
              <a:t>)</a:t>
            </a:r>
          </a:p>
          <a:p>
            <a:endParaRPr lang="en-US" i="1" dirty="0"/>
          </a:p>
          <a:p>
            <a:r>
              <a:rPr lang="en-US" i="1" u="sng" dirty="0"/>
              <a:t>Proposed Language presented on 1-29-2014 MWG meeting</a:t>
            </a:r>
            <a:endParaRPr lang="en-US" dirty="0"/>
          </a:p>
          <a:p>
            <a:pPr marL="0" indent="0">
              <a:buNone/>
            </a:pPr>
            <a:r>
              <a:rPr lang="en-US" i="1" dirty="0"/>
              <a:t> </a:t>
            </a:r>
            <a:endParaRPr lang="en-US" dirty="0"/>
          </a:p>
          <a:p>
            <a:r>
              <a:rPr lang="en-US" dirty="0"/>
              <a:t>SMOG 1.3.7 </a:t>
            </a:r>
            <a:r>
              <a:rPr lang="en-US" i="1" dirty="0" smtClean="0"/>
              <a:t>Paralleling </a:t>
            </a:r>
            <a:r>
              <a:rPr lang="en-US" i="1" dirty="0"/>
              <a:t>of Current </a:t>
            </a:r>
            <a:r>
              <a:rPr lang="en-US" i="1" dirty="0" smtClean="0"/>
              <a:t>Transformers</a:t>
            </a:r>
            <a:r>
              <a:rPr lang="en-US" dirty="0"/>
              <a:t/>
            </a:r>
            <a:br>
              <a:rPr lang="en-US" dirty="0"/>
            </a:br>
            <a:endParaRPr lang="en-US" dirty="0" smtClean="0"/>
          </a:p>
          <a:p>
            <a:r>
              <a:rPr lang="en-US" dirty="0" smtClean="0"/>
              <a:t>Paralleling </a:t>
            </a:r>
            <a:r>
              <a:rPr lang="en-US" dirty="0"/>
              <a:t>of current transformers is not recommended.  However, when it is necessary, the following requirements apply.</a:t>
            </a:r>
            <a:br>
              <a:rPr lang="en-US" dirty="0"/>
            </a:br>
            <a:r>
              <a:rPr lang="en-US" dirty="0"/>
              <a:t>(a)……(d)</a:t>
            </a:r>
            <a:br>
              <a:rPr lang="en-US" dirty="0"/>
            </a:br>
            <a:r>
              <a:rPr lang="en-US" dirty="0"/>
              <a:t/>
            </a:r>
            <a:br>
              <a:rPr lang="en-US" dirty="0"/>
            </a:br>
            <a:r>
              <a:rPr lang="en-US" dirty="0"/>
              <a:t>(e)	Each current transformer must be capable of supporting </a:t>
            </a:r>
            <a:r>
              <a:rPr lang="en-US" i="1" u="sng" dirty="0"/>
              <a:t>n</a:t>
            </a:r>
            <a:r>
              <a:rPr lang="en-US" dirty="0"/>
              <a:t> times the </a:t>
            </a:r>
            <a:r>
              <a:rPr lang="en-US" dirty="0">
                <a:solidFill>
                  <a:srgbClr val="FF0000"/>
                </a:solidFill>
              </a:rPr>
              <a:t>total common </a:t>
            </a:r>
            <a:r>
              <a:rPr lang="en-US" dirty="0"/>
              <a:t>connected burden </a:t>
            </a:r>
            <a:r>
              <a:rPr lang="en-US" dirty="0">
                <a:solidFill>
                  <a:srgbClr val="FF0000"/>
                </a:solidFill>
              </a:rPr>
              <a:t>on all CTs in parallel plus </a:t>
            </a:r>
            <a:r>
              <a:rPr lang="en-US" u="sng" dirty="0">
                <a:solidFill>
                  <a:srgbClr val="FF0000"/>
                </a:solidFill>
              </a:rPr>
              <a:t>its own </a:t>
            </a:r>
            <a:r>
              <a:rPr lang="en-US" dirty="0">
                <a:solidFill>
                  <a:srgbClr val="FF0000"/>
                </a:solidFill>
              </a:rPr>
              <a:t>burden</a:t>
            </a:r>
            <a:r>
              <a:rPr lang="en-US" dirty="0"/>
              <a:t> within the accuracy class of the transformers, where </a:t>
            </a:r>
            <a:r>
              <a:rPr lang="en-US" i="1" u="sng" dirty="0"/>
              <a:t>n</a:t>
            </a:r>
            <a:r>
              <a:rPr lang="en-US" dirty="0"/>
              <a:t> = number of current transformers in parallel</a:t>
            </a:r>
            <a:r>
              <a:rPr lang="en-US" dirty="0" smtClean="0"/>
              <a:t>.</a:t>
            </a:r>
            <a:endParaRPr lang="en-US" dirty="0"/>
          </a:p>
          <a:p>
            <a:pPr marL="0" indent="0">
              <a:buNone/>
            </a:pPr>
            <a:endParaRPr lang="en-US" strike="sngStrike" dirty="0"/>
          </a:p>
        </p:txBody>
      </p:sp>
    </p:spTree>
    <p:extLst>
      <p:ext uri="{BB962C8B-B14F-4D97-AF65-F5344CB8AC3E}">
        <p14:creationId xmlns:p14="http://schemas.microsoft.com/office/powerpoint/2010/main" val="13319383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8"/>
          <p:cNvSpPr>
            <a:spLocks noGrp="1" noChangeArrowheads="1"/>
          </p:cNvSpPr>
          <p:nvPr>
            <p:ph type="ctrTitle"/>
          </p:nvPr>
        </p:nvSpPr>
        <p:spPr>
          <a:xfrm>
            <a:off x="962025" y="1905000"/>
            <a:ext cx="7315200" cy="3810000"/>
          </a:xfrm>
        </p:spPr>
        <p:txBody>
          <a:bodyPr/>
          <a:lstStyle/>
          <a:p>
            <a:pPr algn="ctr"/>
            <a:r>
              <a:rPr lang="en-US" altLang="en-US" dirty="0" smtClean="0"/>
              <a:t/>
            </a:r>
            <a:br>
              <a:rPr lang="en-US" altLang="en-US" dirty="0" smtClean="0"/>
            </a:br>
            <a:r>
              <a:rPr lang="en-US" altLang="en-US" dirty="0" smtClean="0"/>
              <a:t>           </a:t>
            </a:r>
          </a:p>
        </p:txBody>
      </p:sp>
      <p:sp>
        <p:nvSpPr>
          <p:cNvPr id="14338" name="Rectangle 20"/>
          <p:cNvSpPr txBox="1">
            <a:spLocks noChangeArrowheads="1"/>
          </p:cNvSpPr>
          <p:nvPr/>
        </p:nvSpPr>
        <p:spPr bwMode="auto">
          <a:xfrm>
            <a:off x="2895600" y="5257799"/>
            <a:ext cx="4895850" cy="590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spcBef>
                <a:spcPct val="20000"/>
              </a:spcBef>
            </a:pPr>
            <a:r>
              <a:rPr lang="en-US" altLang="en-US" dirty="0" smtClean="0">
                <a:latin typeface="Arial Black" panose="020B0A04020102020204" pitchFamily="34" charset="0"/>
              </a:rPr>
              <a:t>Example of CTs in parallel</a:t>
            </a:r>
            <a:endParaRPr lang="en-US" altLang="en-US" dirty="0">
              <a:latin typeface="Arial Black" panose="020B0A040201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382387895"/>
              </p:ext>
            </p:extLst>
          </p:nvPr>
        </p:nvGraphicFramePr>
        <p:xfrm>
          <a:off x="1600202" y="1371608"/>
          <a:ext cx="5670549" cy="3776655"/>
        </p:xfrm>
        <a:graphic>
          <a:graphicData uri="http://schemas.openxmlformats.org/drawingml/2006/table">
            <a:tbl>
              <a:tblPr>
                <a:tableStyleId>{5C22544A-7EE6-4342-B048-85BDC9FD1C3A}</a:tableStyleId>
              </a:tblPr>
              <a:tblGrid>
                <a:gridCol w="640062"/>
                <a:gridCol w="640062"/>
                <a:gridCol w="640062"/>
                <a:gridCol w="640062"/>
                <a:gridCol w="320031"/>
                <a:gridCol w="640062"/>
                <a:gridCol w="640062"/>
                <a:gridCol w="640062"/>
                <a:gridCol w="640062"/>
                <a:gridCol w="230022"/>
              </a:tblGrid>
              <a:tr h="177848">
                <a:tc>
                  <a:txBody>
                    <a:bodyPr/>
                    <a:lstStyle/>
                    <a:p>
                      <a:pPr algn="l" fontAlgn="b"/>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77848">
                <a:tc>
                  <a:txBody>
                    <a:bodyPr/>
                    <a:lstStyle/>
                    <a:p>
                      <a:pPr algn="l" fontAlgn="b"/>
                      <a:endParaRPr lang="en-US" sz="1000" b="0" i="0" u="none" strike="noStrike">
                        <a:effectLst/>
                        <a:latin typeface="Arial" panose="020B0604020202020204" pitchFamily="34" charset="0"/>
                      </a:endParaRPr>
                    </a:p>
                  </a:txBody>
                  <a:tcPr marL="0" marR="0" marT="0" marB="0"/>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77848">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77848">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77848">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77848">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77848">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21969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77848">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77848">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77848">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77848">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77848">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77848">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77848">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77848">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77848">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77848">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77848">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77848">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77848">
                <a:tc>
                  <a:txBody>
                    <a:bodyPr/>
                    <a:lstStyle/>
                    <a:p>
                      <a:pPr algn="l" fontAlgn="b"/>
                      <a:r>
                        <a:rPr lang="en-US" sz="1000" b="0" i="0" u="none" strike="noStrike" dirty="0" smtClean="0">
                          <a:effectLst/>
                          <a:latin typeface="Arial" panose="020B0604020202020204" pitchFamily="34" charset="0"/>
                        </a:rPr>
                        <a:t>    </a:t>
                      </a:r>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tr>
            </a:tbl>
          </a:graphicData>
        </a:graphic>
      </p:graphicFrame>
      <p:pic>
        <p:nvPicPr>
          <p:cNvPr id="5" name="Object 2"/>
          <p:cNvPicPr>
            <a:picLocks noChangeAspect="1"/>
          </p:cNvPicPr>
          <p:nvPr/>
        </p:nvPicPr>
        <p:blipFill>
          <a:blip r:embed="rId2"/>
          <a:stretch>
            <a:fillRect/>
          </a:stretch>
        </p:blipFill>
        <p:spPr>
          <a:xfrm>
            <a:off x="1981200" y="1576387"/>
            <a:ext cx="5048250" cy="2771775"/>
          </a:xfrm>
          <a:prstGeom prst="rect">
            <a:avLst/>
          </a:prstGeom>
        </p:spPr>
      </p:pic>
    </p:spTree>
    <p:extLst>
      <p:ext uri="{BB962C8B-B14F-4D97-AF65-F5344CB8AC3E}">
        <p14:creationId xmlns:p14="http://schemas.microsoft.com/office/powerpoint/2010/main" val="23615259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ChangeArrowheads="1"/>
          </p:cNvSpPr>
          <p:nvPr/>
        </p:nvSpPr>
        <p:spPr bwMode="auto">
          <a:xfrm>
            <a:off x="4479925" y="324643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a:p>
        </p:txBody>
      </p:sp>
      <p:sp>
        <p:nvSpPr>
          <p:cNvPr id="23555" name="Rectangle 4"/>
          <p:cNvSpPr>
            <a:spLocks noChangeArrowheads="1"/>
          </p:cNvSpPr>
          <p:nvPr/>
        </p:nvSpPr>
        <p:spPr bwMode="auto">
          <a:xfrm>
            <a:off x="228600" y="2819400"/>
            <a:ext cx="89154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81000" indent="-3810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endParaRPr lang="en-US" altLang="en-US" sz="1600"/>
          </a:p>
        </p:txBody>
      </p:sp>
      <p:sp>
        <p:nvSpPr>
          <p:cNvPr id="23556" name="Rectangle 5"/>
          <p:cNvSpPr>
            <a:spLocks noChangeArrowheads="1"/>
          </p:cNvSpPr>
          <p:nvPr/>
        </p:nvSpPr>
        <p:spPr bwMode="auto">
          <a:xfrm>
            <a:off x="762000" y="2895600"/>
            <a:ext cx="7543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a:t> </a:t>
            </a:r>
          </a:p>
        </p:txBody>
      </p:sp>
      <p:sp>
        <p:nvSpPr>
          <p:cNvPr id="23557" name="Rectangle 6"/>
          <p:cNvSpPr>
            <a:spLocks noChangeArrowheads="1"/>
          </p:cNvSpPr>
          <p:nvPr/>
        </p:nvSpPr>
        <p:spPr bwMode="auto">
          <a:xfrm>
            <a:off x="228600" y="2819400"/>
            <a:ext cx="84582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81000" indent="-3810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endParaRPr lang="en-US" altLang="en-US" sz="1600"/>
          </a:p>
        </p:txBody>
      </p:sp>
      <p:sp>
        <p:nvSpPr>
          <p:cNvPr id="7" name="TextBox 6"/>
          <p:cNvSpPr txBox="1"/>
          <p:nvPr/>
        </p:nvSpPr>
        <p:spPr>
          <a:xfrm>
            <a:off x="457200" y="1345505"/>
            <a:ext cx="8610600" cy="3693319"/>
          </a:xfrm>
          <a:prstGeom prst="rect">
            <a:avLst/>
          </a:prstGeom>
          <a:noFill/>
        </p:spPr>
        <p:txBody>
          <a:bodyPr wrap="square" rtlCol="0">
            <a:spAutoFit/>
          </a:bodyPr>
          <a:lstStyle/>
          <a:p>
            <a:pPr marL="0" indent="0">
              <a:buNone/>
            </a:pPr>
            <a:r>
              <a:rPr lang="en-US" altLang="zh-CN" b="1" i="1" u="sng" dirty="0" smtClean="0">
                <a:ea typeface="SimSun" pitchFamily="2" charset="-122"/>
              </a:rPr>
              <a:t>CenterPoint’s suggested language changes on </a:t>
            </a:r>
            <a:r>
              <a:rPr lang="en-US" altLang="zh-CN" b="1" i="1" u="sng" dirty="0">
                <a:ea typeface="SimSun" pitchFamily="2" charset="-122"/>
              </a:rPr>
              <a:t>SMOG 1.3.7 (e) </a:t>
            </a:r>
            <a:br>
              <a:rPr lang="en-US" altLang="zh-CN" b="1" i="1" u="sng" dirty="0">
                <a:ea typeface="SimSun" pitchFamily="2" charset="-122"/>
              </a:rPr>
            </a:br>
            <a:r>
              <a:rPr lang="en-US" altLang="zh-CN" dirty="0">
                <a:ea typeface="SimSun" pitchFamily="2" charset="-122"/>
              </a:rPr>
              <a:t/>
            </a:r>
            <a:br>
              <a:rPr lang="en-US" altLang="zh-CN" dirty="0">
                <a:ea typeface="SimSun" pitchFamily="2" charset="-122"/>
              </a:rPr>
            </a:br>
            <a:r>
              <a:rPr lang="en-US" altLang="zh-CN" dirty="0">
                <a:ea typeface="SimSun" pitchFamily="2" charset="-122"/>
              </a:rPr>
              <a:t/>
            </a:r>
            <a:br>
              <a:rPr lang="en-US" altLang="zh-CN" dirty="0">
                <a:ea typeface="SimSun" pitchFamily="2" charset="-122"/>
              </a:rPr>
            </a:br>
            <a:r>
              <a:rPr lang="en-US" altLang="en-US" dirty="0">
                <a:ea typeface="SimSun" pitchFamily="2" charset="-122"/>
              </a:rPr>
              <a:t>SMOG 1.3.7 (e) </a:t>
            </a:r>
            <a:r>
              <a:rPr lang="en-US" altLang="en-US" i="1" dirty="0">
                <a:ea typeface="SimSun" pitchFamily="2" charset="-122"/>
              </a:rPr>
              <a:t>Paralleling of Current Transformers – Connected 		burden</a:t>
            </a:r>
            <a:br>
              <a:rPr lang="en-US" altLang="en-US" i="1" dirty="0">
                <a:ea typeface="SimSun" pitchFamily="2" charset="-122"/>
              </a:rPr>
            </a:br>
            <a:r>
              <a:rPr lang="en-US" altLang="en-US" b="1" dirty="0">
                <a:ea typeface="SimSun" pitchFamily="2" charset="-122"/>
              </a:rPr>
              <a:t/>
            </a:r>
            <a:br>
              <a:rPr lang="en-US" altLang="en-US" b="1" dirty="0">
                <a:ea typeface="SimSun" pitchFamily="2" charset="-122"/>
              </a:rPr>
            </a:br>
            <a:r>
              <a:rPr lang="en-US" altLang="en-US" b="1" dirty="0">
                <a:solidFill>
                  <a:srgbClr val="0000CC"/>
                </a:solidFill>
                <a:ea typeface="SimSun" pitchFamily="2" charset="-122"/>
              </a:rPr>
              <a:t>Paralleling of current transformers is not recommended.  However, when it is necessary, the following requirements apply.</a:t>
            </a:r>
            <a:br>
              <a:rPr lang="en-US" altLang="en-US" b="1" dirty="0">
                <a:solidFill>
                  <a:srgbClr val="0000CC"/>
                </a:solidFill>
                <a:ea typeface="SimSun" pitchFamily="2" charset="-122"/>
              </a:rPr>
            </a:br>
            <a:r>
              <a:rPr lang="en-US" altLang="en-US" b="1" dirty="0">
                <a:solidFill>
                  <a:srgbClr val="0000CC"/>
                </a:solidFill>
                <a:ea typeface="SimSun" pitchFamily="2" charset="-122"/>
              </a:rPr>
              <a:t/>
            </a:r>
            <a:br>
              <a:rPr lang="en-US" altLang="en-US" b="1" dirty="0">
                <a:solidFill>
                  <a:srgbClr val="0000CC"/>
                </a:solidFill>
                <a:ea typeface="SimSun" pitchFamily="2" charset="-122"/>
              </a:rPr>
            </a:br>
            <a:r>
              <a:rPr lang="en-US" altLang="en-US" b="1" dirty="0">
                <a:solidFill>
                  <a:srgbClr val="0000CC"/>
                </a:solidFill>
                <a:ea typeface="SimSun" pitchFamily="2" charset="-122"/>
              </a:rPr>
              <a:t>(e)	Each current transformer must be capable of supporting </a:t>
            </a:r>
            <a:r>
              <a:rPr lang="en-US" altLang="en-US" i="1" dirty="0">
                <a:solidFill>
                  <a:srgbClr val="0000CC"/>
                </a:solidFill>
                <a:ea typeface="SimSun" pitchFamily="2" charset="-122"/>
              </a:rPr>
              <a:t>n</a:t>
            </a:r>
            <a:r>
              <a:rPr lang="en-US" altLang="en-US" b="1" dirty="0">
                <a:solidFill>
                  <a:srgbClr val="0000CC"/>
                </a:solidFill>
                <a:ea typeface="SimSun" pitchFamily="2" charset="-122"/>
              </a:rPr>
              <a:t> times the </a:t>
            </a:r>
            <a:r>
              <a:rPr lang="en-US" altLang="en-US" b="1" i="1" dirty="0">
                <a:solidFill>
                  <a:srgbClr val="FF0000"/>
                </a:solidFill>
                <a:ea typeface="SimSun" pitchFamily="2" charset="-122"/>
              </a:rPr>
              <a:t>common burden plus its own individual burden</a:t>
            </a:r>
            <a:r>
              <a:rPr lang="en-US" altLang="en-US" b="1" i="1" dirty="0">
                <a:solidFill>
                  <a:srgbClr val="0000CC"/>
                </a:solidFill>
                <a:ea typeface="SimSun" pitchFamily="2" charset="-122"/>
              </a:rPr>
              <a:t> </a:t>
            </a:r>
            <a:r>
              <a:rPr lang="en-US" altLang="en-US" b="1" i="1" dirty="0">
                <a:solidFill>
                  <a:srgbClr val="FF0000"/>
                </a:solidFill>
                <a:ea typeface="SimSun" pitchFamily="2" charset="-122"/>
              </a:rPr>
              <a:t>and stay</a:t>
            </a:r>
            <a:r>
              <a:rPr lang="en-US" altLang="en-US" b="1" i="1" dirty="0">
                <a:solidFill>
                  <a:srgbClr val="0000CC"/>
                </a:solidFill>
                <a:ea typeface="SimSun" pitchFamily="2" charset="-122"/>
              </a:rPr>
              <a:t> </a:t>
            </a:r>
            <a:r>
              <a:rPr lang="en-US" altLang="en-US" b="1" dirty="0">
                <a:solidFill>
                  <a:srgbClr val="0000CC"/>
                </a:solidFill>
                <a:ea typeface="SimSun" pitchFamily="2" charset="-122"/>
              </a:rPr>
              <a:t>within the accuracy class of the transformers, where </a:t>
            </a:r>
            <a:r>
              <a:rPr lang="en-US" altLang="en-US" i="1" dirty="0">
                <a:solidFill>
                  <a:srgbClr val="0000CC"/>
                </a:solidFill>
                <a:ea typeface="SimSun" pitchFamily="2" charset="-122"/>
              </a:rPr>
              <a:t>n</a:t>
            </a:r>
            <a:r>
              <a:rPr lang="en-US" altLang="en-US" b="1" dirty="0">
                <a:solidFill>
                  <a:srgbClr val="0000CC"/>
                </a:solidFill>
                <a:ea typeface="SimSun" pitchFamily="2" charset="-122"/>
              </a:rPr>
              <a:t> = number of current transformers in parallel. </a:t>
            </a:r>
            <a:r>
              <a:rPr lang="en-US" altLang="en-US" b="1" i="1" dirty="0">
                <a:solidFill>
                  <a:srgbClr val="FF0000"/>
                </a:solidFill>
                <a:ea typeface="SimSun" pitchFamily="2" charset="-122"/>
              </a:rPr>
              <a:t>This is the effective burden for each current transformer.</a:t>
            </a:r>
            <a:endParaRPr lang="en-US" i="1" strike="sngStrike" dirty="0"/>
          </a:p>
        </p:txBody>
      </p:sp>
    </p:spTree>
    <p:extLst>
      <p:ext uri="{BB962C8B-B14F-4D97-AF65-F5344CB8AC3E}">
        <p14:creationId xmlns:p14="http://schemas.microsoft.com/office/powerpoint/2010/main" val="39333783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ChangeArrowheads="1"/>
          </p:cNvSpPr>
          <p:nvPr/>
        </p:nvSpPr>
        <p:spPr bwMode="auto">
          <a:xfrm>
            <a:off x="4479925" y="324643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a:p>
        </p:txBody>
      </p:sp>
      <p:sp>
        <p:nvSpPr>
          <p:cNvPr id="23555" name="Rectangle 4"/>
          <p:cNvSpPr>
            <a:spLocks noChangeArrowheads="1"/>
          </p:cNvSpPr>
          <p:nvPr/>
        </p:nvSpPr>
        <p:spPr bwMode="auto">
          <a:xfrm>
            <a:off x="228600" y="2819400"/>
            <a:ext cx="89154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81000" indent="-3810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endParaRPr lang="en-US" altLang="en-US" sz="1600"/>
          </a:p>
        </p:txBody>
      </p:sp>
      <p:sp>
        <p:nvSpPr>
          <p:cNvPr id="23556" name="Rectangle 5"/>
          <p:cNvSpPr>
            <a:spLocks noChangeArrowheads="1"/>
          </p:cNvSpPr>
          <p:nvPr/>
        </p:nvSpPr>
        <p:spPr bwMode="auto">
          <a:xfrm>
            <a:off x="762000" y="2895600"/>
            <a:ext cx="7543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a:t> </a:t>
            </a:r>
          </a:p>
        </p:txBody>
      </p:sp>
      <p:sp>
        <p:nvSpPr>
          <p:cNvPr id="23557" name="Rectangle 6"/>
          <p:cNvSpPr>
            <a:spLocks noChangeArrowheads="1"/>
          </p:cNvSpPr>
          <p:nvPr/>
        </p:nvSpPr>
        <p:spPr bwMode="auto">
          <a:xfrm>
            <a:off x="228600" y="2819400"/>
            <a:ext cx="84582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81000" indent="-3810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endParaRPr lang="en-US" altLang="en-US" sz="1600"/>
          </a:p>
        </p:txBody>
      </p:sp>
      <p:sp>
        <p:nvSpPr>
          <p:cNvPr id="2" name="TextBox 1"/>
          <p:cNvSpPr txBox="1"/>
          <p:nvPr/>
        </p:nvSpPr>
        <p:spPr>
          <a:xfrm>
            <a:off x="457200" y="1396305"/>
            <a:ext cx="8001000" cy="5078313"/>
          </a:xfrm>
          <a:prstGeom prst="rect">
            <a:avLst/>
          </a:prstGeom>
          <a:noFill/>
        </p:spPr>
        <p:txBody>
          <a:bodyPr wrap="square" rtlCol="0">
            <a:spAutoFit/>
          </a:bodyPr>
          <a:lstStyle/>
          <a:p>
            <a:r>
              <a:rPr lang="en-US" dirty="0" smtClean="0"/>
              <a:t>7.) Review proposed SMOGRR language change in SMOG 1.4.7 regarding Loss of Potential </a:t>
            </a:r>
            <a:r>
              <a:rPr lang="en-US" altLang="en-US" i="1" dirty="0" smtClean="0"/>
              <a:t>(H</a:t>
            </a:r>
            <a:r>
              <a:rPr lang="en-US" altLang="en-US" i="1" dirty="0"/>
              <a:t>. Perez</a:t>
            </a:r>
            <a:r>
              <a:rPr lang="en-US" altLang="en-US" i="1" dirty="0" smtClean="0"/>
              <a:t>)</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Current SMOG 1.4.7:</a:t>
            </a:r>
          </a:p>
          <a:p>
            <a:pPr marL="742950" lvl="1" indent="-285750">
              <a:buFont typeface="Arial" panose="020B0604020202020204" pitchFamily="34" charset="0"/>
              <a:buChar char="•"/>
            </a:pPr>
            <a:r>
              <a:rPr lang="en-US" dirty="0" smtClean="0"/>
              <a:t>“The secondary circuit shall be monitored for loss of potential on each phase.”</a:t>
            </a:r>
            <a:endParaRPr lang="en-US" dirty="0"/>
          </a:p>
          <a:p>
            <a:pPr marL="285750" indent="-285750">
              <a:buFont typeface="Arial" panose="020B0604020202020204" pitchFamily="34" charset="0"/>
              <a:buChar char="•"/>
            </a:pPr>
            <a:r>
              <a:rPr lang="en-US" dirty="0" smtClean="0"/>
              <a:t>Proposed SMOG 1.4.7:</a:t>
            </a:r>
          </a:p>
          <a:p>
            <a:pPr marL="742950" lvl="1" indent="-285750">
              <a:buFont typeface="Arial" panose="020B0604020202020204" pitchFamily="34" charset="0"/>
              <a:buChar char="•"/>
            </a:pPr>
            <a:r>
              <a:rPr lang="en-US" dirty="0" smtClean="0"/>
              <a:t>“The secondary circuit shall be monitored </a:t>
            </a:r>
            <a:r>
              <a:rPr lang="en-US" i="1" dirty="0">
                <a:solidFill>
                  <a:srgbClr val="0070C0"/>
                </a:solidFill>
              </a:rPr>
              <a:t>and </a:t>
            </a:r>
            <a:r>
              <a:rPr lang="en-US" i="1" dirty="0" smtClean="0">
                <a:solidFill>
                  <a:srgbClr val="0070C0"/>
                </a:solidFill>
              </a:rPr>
              <a:t>event will be recorded </a:t>
            </a:r>
            <a:r>
              <a:rPr lang="en-US" dirty="0" smtClean="0"/>
              <a:t>for loss of potential on each phase </a:t>
            </a:r>
            <a:r>
              <a:rPr lang="en-US" strike="sngStrike" dirty="0" smtClean="0"/>
              <a:t>or</a:t>
            </a:r>
            <a:r>
              <a:rPr lang="en-US" i="1" dirty="0" smtClean="0">
                <a:solidFill>
                  <a:srgbClr val="0070C0"/>
                </a:solidFill>
              </a:rPr>
              <a:t> whenever meter input voltage falls below 75-85% (80% recommended) of the nominal voltage value for 1-10 (5 recommended) seconds.  Nominal </a:t>
            </a:r>
            <a:r>
              <a:rPr lang="en-US" i="1" dirty="0">
                <a:solidFill>
                  <a:srgbClr val="0070C0"/>
                </a:solidFill>
              </a:rPr>
              <a:t>voltage value, for this section, is defined as the secondary output value of the </a:t>
            </a:r>
            <a:r>
              <a:rPr lang="en-US" i="1" dirty="0" smtClean="0">
                <a:solidFill>
                  <a:srgbClr val="0070C0"/>
                </a:solidFill>
              </a:rPr>
              <a:t>voltage transformer, </a:t>
            </a:r>
            <a:r>
              <a:rPr lang="en-US" i="1" dirty="0">
                <a:solidFill>
                  <a:srgbClr val="0070C0"/>
                </a:solidFill>
              </a:rPr>
              <a:t>to which the EPS meters are connected, as specified on the </a:t>
            </a:r>
            <a:r>
              <a:rPr lang="en-US" i="1" dirty="0" smtClean="0">
                <a:solidFill>
                  <a:srgbClr val="0070C0"/>
                </a:solidFill>
              </a:rPr>
              <a:t>name plate, manufacturer </a:t>
            </a:r>
            <a:r>
              <a:rPr lang="en-US" i="1" dirty="0">
                <a:solidFill>
                  <a:srgbClr val="0070C0"/>
                </a:solidFill>
              </a:rPr>
              <a:t>test </a:t>
            </a:r>
            <a:r>
              <a:rPr lang="en-US" i="1" dirty="0" smtClean="0">
                <a:solidFill>
                  <a:srgbClr val="0070C0"/>
                </a:solidFill>
              </a:rPr>
              <a:t>report or </a:t>
            </a:r>
            <a:r>
              <a:rPr lang="en-US" i="1" dirty="0">
                <a:solidFill>
                  <a:srgbClr val="0070C0"/>
                </a:solidFill>
              </a:rPr>
              <a:t>Professional Engineer Letter</a:t>
            </a:r>
            <a:r>
              <a:rPr lang="en-US" i="1" dirty="0" smtClean="0">
                <a:solidFill>
                  <a:srgbClr val="0070C0"/>
                </a:solidFill>
              </a:rPr>
              <a:t>.”  When interrogated through MDAS, the event will be reported.</a:t>
            </a:r>
            <a:endParaRPr lang="en-US" i="1" dirty="0">
              <a:solidFill>
                <a:srgbClr val="0070C0"/>
              </a:solidFill>
            </a:endParaRPr>
          </a:p>
          <a:p>
            <a:pPr marL="742950" lvl="1" indent="-285750">
              <a:buFont typeface="Arial" panose="020B0604020202020204" pitchFamily="34" charset="0"/>
              <a:buChar char="•"/>
            </a:pPr>
            <a:endParaRPr lang="en-US" dirty="0" smtClean="0"/>
          </a:p>
          <a:p>
            <a:pPr marL="742950" lvl="1" indent="-285750">
              <a:buFont typeface="Arial" panose="020B0604020202020204" pitchFamily="34" charset="0"/>
              <a:buChar char="•"/>
            </a:pPr>
            <a:r>
              <a:rPr lang="en-US" dirty="0" smtClean="0"/>
              <a:t>Consideration - Should this monitoring &amp; logging be part of section 6.5.4 Event Logging? </a:t>
            </a:r>
            <a:endParaRPr lang="en-US" dirty="0"/>
          </a:p>
        </p:txBody>
      </p:sp>
    </p:spTree>
    <p:extLst>
      <p:ext uri="{BB962C8B-B14F-4D97-AF65-F5344CB8AC3E}">
        <p14:creationId xmlns:p14="http://schemas.microsoft.com/office/powerpoint/2010/main" val="40527006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ChangeArrowheads="1"/>
          </p:cNvSpPr>
          <p:nvPr/>
        </p:nvSpPr>
        <p:spPr bwMode="auto">
          <a:xfrm>
            <a:off x="4479925" y="324643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a:p>
        </p:txBody>
      </p:sp>
      <p:sp>
        <p:nvSpPr>
          <p:cNvPr id="23555" name="Rectangle 4"/>
          <p:cNvSpPr>
            <a:spLocks noChangeArrowheads="1"/>
          </p:cNvSpPr>
          <p:nvPr/>
        </p:nvSpPr>
        <p:spPr bwMode="auto">
          <a:xfrm>
            <a:off x="228600" y="2819400"/>
            <a:ext cx="89154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81000" indent="-3810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endParaRPr lang="en-US" altLang="en-US" sz="1600"/>
          </a:p>
        </p:txBody>
      </p:sp>
      <p:sp>
        <p:nvSpPr>
          <p:cNvPr id="23556" name="Rectangle 5"/>
          <p:cNvSpPr>
            <a:spLocks noChangeArrowheads="1"/>
          </p:cNvSpPr>
          <p:nvPr/>
        </p:nvSpPr>
        <p:spPr bwMode="auto">
          <a:xfrm>
            <a:off x="762000" y="2895600"/>
            <a:ext cx="7543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a:t> </a:t>
            </a:r>
          </a:p>
        </p:txBody>
      </p:sp>
      <p:sp>
        <p:nvSpPr>
          <p:cNvPr id="23557" name="Rectangle 6"/>
          <p:cNvSpPr>
            <a:spLocks noChangeArrowheads="1"/>
          </p:cNvSpPr>
          <p:nvPr/>
        </p:nvSpPr>
        <p:spPr bwMode="auto">
          <a:xfrm>
            <a:off x="228600" y="2819400"/>
            <a:ext cx="84582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81000" indent="-3810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endParaRPr lang="en-US" altLang="en-US" sz="1600"/>
          </a:p>
        </p:txBody>
      </p:sp>
      <p:sp>
        <p:nvSpPr>
          <p:cNvPr id="2" name="TextBox 1"/>
          <p:cNvSpPr txBox="1"/>
          <p:nvPr/>
        </p:nvSpPr>
        <p:spPr>
          <a:xfrm>
            <a:off x="533400" y="1325939"/>
            <a:ext cx="8001000" cy="4247317"/>
          </a:xfrm>
          <a:prstGeom prst="rect">
            <a:avLst/>
          </a:prstGeom>
          <a:noFill/>
        </p:spPr>
        <p:txBody>
          <a:bodyPr wrap="square" rtlCol="0">
            <a:spAutoFit/>
          </a:bodyPr>
          <a:lstStyle/>
          <a:p>
            <a:r>
              <a:rPr lang="en-US" dirty="0" smtClean="0"/>
              <a:t>8.) Review proposed SMOGRR language change in SMOG regarding TDSP’s submission of nameplate photos of newly-installed instrument transformers (CTs &amp; VTs) as part of Site Certification Documents</a:t>
            </a:r>
            <a:r>
              <a:rPr lang="en-US" altLang="en-US" u="sng" dirty="0" smtClean="0"/>
              <a:t/>
            </a:r>
            <a:br>
              <a:rPr lang="en-US" altLang="en-US" u="sng" dirty="0" smtClean="0"/>
            </a:br>
            <a:r>
              <a:rPr lang="en-US" altLang="en-US" i="1" dirty="0"/>
              <a:t>(H. </a:t>
            </a:r>
            <a:r>
              <a:rPr lang="en-US" altLang="en-US" i="1" dirty="0" smtClean="0"/>
              <a:t>Perez)</a:t>
            </a:r>
          </a:p>
          <a:p>
            <a:pPr marL="742950" lvl="1" indent="-285750">
              <a:buFont typeface="Arial" panose="020B0604020202020204" pitchFamily="34" charset="0"/>
              <a:buChar char="•"/>
            </a:pPr>
            <a:r>
              <a:rPr lang="en-US" altLang="en-US" dirty="0" smtClean="0">
                <a:latin typeface="Arial" charset="0"/>
                <a:ea typeface="宋体" pitchFamily="2" charset="-122"/>
                <a:cs typeface="Arial" charset="0"/>
              </a:rPr>
              <a:t>3.2.3</a:t>
            </a:r>
            <a:r>
              <a:rPr lang="en-US" altLang="en-US" dirty="0">
                <a:latin typeface="Arial" charset="0"/>
                <a:ea typeface="宋体" pitchFamily="2" charset="-122"/>
                <a:cs typeface="Arial" charset="0"/>
              </a:rPr>
              <a:t>	Site Approval Request Package</a:t>
            </a:r>
            <a:br>
              <a:rPr lang="en-US" altLang="en-US" dirty="0">
                <a:latin typeface="Arial" charset="0"/>
                <a:ea typeface="宋体" pitchFamily="2" charset="-122"/>
                <a:cs typeface="Arial" charset="0"/>
              </a:rPr>
            </a:br>
            <a:r>
              <a:rPr lang="en-US" altLang="en-US" dirty="0">
                <a:latin typeface="Arial" charset="0"/>
                <a:ea typeface="宋体" pitchFamily="2" charset="-122"/>
                <a:cs typeface="Arial" charset="0"/>
              </a:rPr>
              <a:t/>
            </a:r>
            <a:br>
              <a:rPr lang="en-US" altLang="en-US" dirty="0">
                <a:latin typeface="Arial" charset="0"/>
                <a:ea typeface="宋体" pitchFamily="2" charset="-122"/>
                <a:cs typeface="Arial" charset="0"/>
              </a:rPr>
            </a:br>
            <a:r>
              <a:rPr lang="en-US" altLang="en-US" dirty="0">
                <a:latin typeface="Arial" charset="0"/>
                <a:ea typeface="宋体" pitchFamily="2" charset="-122"/>
                <a:cs typeface="Arial" charset="0"/>
              </a:rPr>
              <a:t>The Site Approval Request Package should be provided within 60 days after the site has been certified and must include:</a:t>
            </a:r>
            <a:br>
              <a:rPr lang="en-US" altLang="en-US" dirty="0">
                <a:latin typeface="Arial" charset="0"/>
                <a:ea typeface="宋体" pitchFamily="2" charset="-122"/>
                <a:cs typeface="Arial" charset="0"/>
              </a:rPr>
            </a:br>
            <a:r>
              <a:rPr lang="en-US" altLang="en-US" dirty="0">
                <a:latin typeface="Arial" charset="0"/>
                <a:ea typeface="宋体" pitchFamily="2" charset="-122"/>
                <a:cs typeface="Arial" charset="0"/>
              </a:rPr>
              <a:t>(a)	Site Certification Form;</a:t>
            </a:r>
            <a:br>
              <a:rPr lang="en-US" altLang="en-US" dirty="0">
                <a:latin typeface="Arial" charset="0"/>
                <a:ea typeface="宋体" pitchFamily="2" charset="-122"/>
                <a:cs typeface="Arial" charset="0"/>
              </a:rPr>
            </a:br>
            <a:r>
              <a:rPr lang="en-US" altLang="en-US" dirty="0">
                <a:latin typeface="Arial" charset="0"/>
                <a:ea typeface="宋体" pitchFamily="2" charset="-122"/>
                <a:cs typeface="Arial" charset="0"/>
              </a:rPr>
              <a:t>.</a:t>
            </a:r>
            <a:br>
              <a:rPr lang="en-US" altLang="en-US" dirty="0">
                <a:latin typeface="Arial" charset="0"/>
                <a:ea typeface="宋体" pitchFamily="2" charset="-122"/>
                <a:cs typeface="Arial" charset="0"/>
              </a:rPr>
            </a:br>
            <a:r>
              <a:rPr lang="en-US" altLang="en-US" dirty="0">
                <a:latin typeface="Arial" charset="0"/>
                <a:ea typeface="宋体" pitchFamily="2" charset="-122"/>
                <a:cs typeface="Arial" charset="0"/>
              </a:rPr>
              <a:t>. </a:t>
            </a:r>
            <a:br>
              <a:rPr lang="en-US" altLang="en-US" dirty="0">
                <a:latin typeface="Arial" charset="0"/>
                <a:ea typeface="宋体" pitchFamily="2" charset="-122"/>
                <a:cs typeface="Arial" charset="0"/>
              </a:rPr>
            </a:br>
            <a:r>
              <a:rPr lang="en-US" altLang="en-US" dirty="0">
                <a:latin typeface="Arial" charset="0"/>
                <a:ea typeface="宋体" pitchFamily="2" charset="-122"/>
                <a:cs typeface="Arial" charset="0"/>
              </a:rPr>
              <a:t>(</a:t>
            </a:r>
            <a:r>
              <a:rPr lang="en-US" altLang="en-US" dirty="0" err="1">
                <a:latin typeface="Arial" charset="0"/>
                <a:ea typeface="宋体" pitchFamily="2" charset="-122"/>
                <a:cs typeface="Arial" charset="0"/>
              </a:rPr>
              <a:t>i</a:t>
            </a:r>
            <a:r>
              <a:rPr lang="en-US" altLang="en-US" dirty="0">
                <a:latin typeface="Arial" charset="0"/>
                <a:ea typeface="宋体" pitchFamily="2" charset="-122"/>
                <a:cs typeface="Arial" charset="0"/>
              </a:rPr>
              <a:t>)	</a:t>
            </a:r>
            <a:r>
              <a:rPr lang="en-US" altLang="en-US" dirty="0">
                <a:solidFill>
                  <a:srgbClr val="FF0000"/>
                </a:solidFill>
                <a:latin typeface="Arial" charset="0"/>
                <a:ea typeface="宋体" pitchFamily="2" charset="-122"/>
                <a:cs typeface="Arial" charset="0"/>
              </a:rPr>
              <a:t>Readable photos of the nameplates of </a:t>
            </a:r>
            <a:r>
              <a:rPr lang="en-US" altLang="en-US" dirty="0" smtClean="0">
                <a:solidFill>
                  <a:srgbClr val="FF0000"/>
                </a:solidFill>
                <a:latin typeface="Arial" charset="0"/>
                <a:ea typeface="宋体" pitchFamily="2" charset="-122"/>
                <a:cs typeface="Arial" charset="0"/>
              </a:rPr>
              <a:t>newly installed </a:t>
            </a:r>
            <a:r>
              <a:rPr lang="en-US" altLang="en-US" dirty="0">
                <a:solidFill>
                  <a:srgbClr val="FF0000"/>
                </a:solidFill>
                <a:latin typeface="Arial" charset="0"/>
                <a:ea typeface="宋体" pitchFamily="2" charset="-122"/>
                <a:cs typeface="Arial" charset="0"/>
              </a:rPr>
              <a:t>or replaced instruments transformers;</a:t>
            </a:r>
            <a:r>
              <a:rPr lang="en-US" altLang="en-US" dirty="0">
                <a:solidFill>
                  <a:srgbClr val="FF3300"/>
                </a:solidFill>
                <a:latin typeface="Arial" charset="0"/>
                <a:ea typeface="宋体" pitchFamily="2" charset="-122"/>
                <a:cs typeface="Arial" charset="0"/>
              </a:rPr>
              <a:t/>
            </a:r>
            <a:br>
              <a:rPr lang="en-US" altLang="en-US" dirty="0">
                <a:solidFill>
                  <a:srgbClr val="FF3300"/>
                </a:solidFill>
                <a:latin typeface="Arial" charset="0"/>
                <a:ea typeface="宋体" pitchFamily="2" charset="-122"/>
                <a:cs typeface="Arial" charset="0"/>
              </a:rPr>
            </a:br>
            <a:r>
              <a:rPr lang="en-US" altLang="en-US" dirty="0">
                <a:solidFill>
                  <a:srgbClr val="FF0000"/>
                </a:solidFill>
                <a:latin typeface="Arial" charset="0"/>
                <a:ea typeface="宋体" pitchFamily="2" charset="-122"/>
                <a:cs typeface="Arial" charset="0"/>
              </a:rPr>
              <a:t/>
            </a:r>
            <a:br>
              <a:rPr lang="en-US" altLang="en-US" dirty="0">
                <a:solidFill>
                  <a:srgbClr val="FF0000"/>
                </a:solidFill>
                <a:latin typeface="Arial" charset="0"/>
                <a:ea typeface="宋体" pitchFamily="2" charset="-122"/>
                <a:cs typeface="Arial" charset="0"/>
              </a:rPr>
            </a:br>
            <a:r>
              <a:rPr lang="en-US" altLang="en-US" dirty="0">
                <a:solidFill>
                  <a:srgbClr val="FF0000"/>
                </a:solidFill>
                <a:latin typeface="Arial" charset="0"/>
                <a:ea typeface="宋体" pitchFamily="2" charset="-122"/>
                <a:cs typeface="Arial" charset="0"/>
              </a:rPr>
              <a:t> (j)</a:t>
            </a:r>
            <a:r>
              <a:rPr lang="en-US" altLang="en-US" dirty="0">
                <a:latin typeface="Arial" charset="0"/>
                <a:ea typeface="宋体" pitchFamily="2" charset="-122"/>
                <a:cs typeface="Arial" charset="0"/>
              </a:rPr>
              <a:t>	Other information as required </a:t>
            </a:r>
            <a:endParaRPr lang="en-US" dirty="0"/>
          </a:p>
        </p:txBody>
      </p:sp>
    </p:spTree>
    <p:extLst>
      <p:ext uri="{BB962C8B-B14F-4D97-AF65-F5344CB8AC3E}">
        <p14:creationId xmlns:p14="http://schemas.microsoft.com/office/powerpoint/2010/main" val="10263518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ChangeArrowheads="1"/>
          </p:cNvSpPr>
          <p:nvPr/>
        </p:nvSpPr>
        <p:spPr bwMode="auto">
          <a:xfrm>
            <a:off x="4479925" y="324643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a:p>
        </p:txBody>
      </p:sp>
      <p:sp>
        <p:nvSpPr>
          <p:cNvPr id="25603" name="Rectangle 4"/>
          <p:cNvSpPr>
            <a:spLocks noChangeArrowheads="1"/>
          </p:cNvSpPr>
          <p:nvPr/>
        </p:nvSpPr>
        <p:spPr bwMode="auto">
          <a:xfrm>
            <a:off x="228600" y="2819400"/>
            <a:ext cx="89154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81000" indent="-3810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endParaRPr lang="en-US" altLang="en-US" sz="1600"/>
          </a:p>
        </p:txBody>
      </p:sp>
      <p:sp>
        <p:nvSpPr>
          <p:cNvPr id="25604" name="Rectangle 5"/>
          <p:cNvSpPr>
            <a:spLocks noChangeArrowheads="1"/>
          </p:cNvSpPr>
          <p:nvPr/>
        </p:nvSpPr>
        <p:spPr bwMode="auto">
          <a:xfrm>
            <a:off x="762000" y="2895600"/>
            <a:ext cx="7543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a:t> </a:t>
            </a:r>
          </a:p>
        </p:txBody>
      </p:sp>
      <p:sp>
        <p:nvSpPr>
          <p:cNvPr id="25605" name="Rectangle 6"/>
          <p:cNvSpPr>
            <a:spLocks noChangeArrowheads="1"/>
          </p:cNvSpPr>
          <p:nvPr/>
        </p:nvSpPr>
        <p:spPr bwMode="auto">
          <a:xfrm>
            <a:off x="228600" y="2819400"/>
            <a:ext cx="84582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81000" indent="-3810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endParaRPr lang="en-US" altLang="en-US" sz="1600"/>
          </a:p>
        </p:txBody>
      </p:sp>
      <p:sp>
        <p:nvSpPr>
          <p:cNvPr id="2" name="TextBox 1"/>
          <p:cNvSpPr txBox="1"/>
          <p:nvPr/>
        </p:nvSpPr>
        <p:spPr>
          <a:xfrm>
            <a:off x="226219" y="1371600"/>
            <a:ext cx="6553200" cy="369332"/>
          </a:xfrm>
          <a:prstGeom prst="rect">
            <a:avLst/>
          </a:prstGeom>
          <a:noFill/>
        </p:spPr>
        <p:txBody>
          <a:bodyPr wrap="square" rtlCol="0">
            <a:spAutoFit/>
          </a:bodyPr>
          <a:lstStyle/>
          <a:p>
            <a:r>
              <a:rPr lang="en-US" altLang="en-US" dirty="0" smtClean="0"/>
              <a:t>9.) </a:t>
            </a:r>
            <a:r>
              <a:rPr lang="en-US" altLang="en-US" b="1" u="sng" dirty="0" smtClean="0"/>
              <a:t>Lunch </a:t>
            </a:r>
            <a:r>
              <a:rPr lang="en-US" altLang="zh-CN" b="1" u="sng" dirty="0">
                <a:ea typeface="宋体" panose="02010600030101010101" pitchFamily="2" charset="-122"/>
              </a:rPr>
              <a:t>Break</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ChangeArrowheads="1"/>
          </p:cNvSpPr>
          <p:nvPr/>
        </p:nvSpPr>
        <p:spPr bwMode="auto">
          <a:xfrm>
            <a:off x="4479925" y="324643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a:p>
        </p:txBody>
      </p:sp>
      <p:sp>
        <p:nvSpPr>
          <p:cNvPr id="23555" name="Rectangle 4"/>
          <p:cNvSpPr>
            <a:spLocks noChangeArrowheads="1"/>
          </p:cNvSpPr>
          <p:nvPr/>
        </p:nvSpPr>
        <p:spPr bwMode="auto">
          <a:xfrm>
            <a:off x="228600" y="2819400"/>
            <a:ext cx="89154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81000" indent="-3810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endParaRPr lang="en-US" altLang="en-US" sz="1600"/>
          </a:p>
        </p:txBody>
      </p:sp>
      <p:sp>
        <p:nvSpPr>
          <p:cNvPr id="23556" name="Rectangle 5"/>
          <p:cNvSpPr>
            <a:spLocks noChangeArrowheads="1"/>
          </p:cNvSpPr>
          <p:nvPr/>
        </p:nvSpPr>
        <p:spPr bwMode="auto">
          <a:xfrm>
            <a:off x="762000" y="2895600"/>
            <a:ext cx="7543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a:t> </a:t>
            </a:r>
          </a:p>
        </p:txBody>
      </p:sp>
      <p:sp>
        <p:nvSpPr>
          <p:cNvPr id="23557" name="Rectangle 6"/>
          <p:cNvSpPr>
            <a:spLocks noChangeArrowheads="1"/>
          </p:cNvSpPr>
          <p:nvPr/>
        </p:nvSpPr>
        <p:spPr bwMode="auto">
          <a:xfrm>
            <a:off x="228600" y="2819400"/>
            <a:ext cx="84582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81000" indent="-3810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endParaRPr lang="en-US" altLang="en-US" sz="1600"/>
          </a:p>
        </p:txBody>
      </p:sp>
      <p:sp>
        <p:nvSpPr>
          <p:cNvPr id="2" name="TextBox 1"/>
          <p:cNvSpPr txBox="1"/>
          <p:nvPr/>
        </p:nvSpPr>
        <p:spPr>
          <a:xfrm>
            <a:off x="381000" y="1295400"/>
            <a:ext cx="7620000" cy="646331"/>
          </a:xfrm>
          <a:prstGeom prst="rect">
            <a:avLst/>
          </a:prstGeom>
          <a:noFill/>
        </p:spPr>
        <p:txBody>
          <a:bodyPr wrap="square" rtlCol="0">
            <a:spAutoFit/>
          </a:bodyPr>
          <a:lstStyle/>
          <a:p>
            <a:r>
              <a:rPr lang="en-US" smtClean="0"/>
              <a:t>10.) EPS Meters via IP-based Communications</a:t>
            </a:r>
            <a:r>
              <a:rPr lang="en-US" altLang="en-US" u="sng" smtClean="0"/>
              <a:t/>
            </a:r>
            <a:br>
              <a:rPr lang="en-US" altLang="en-US" u="sng" smtClean="0"/>
            </a:br>
            <a:r>
              <a:rPr lang="en-US" altLang="en-US" i="1"/>
              <a:t>(P. Vinton)</a:t>
            </a:r>
            <a:endParaRPr lang="en-US" dirty="0"/>
          </a:p>
        </p:txBody>
      </p:sp>
    </p:spTree>
    <p:extLst>
      <p:ext uri="{BB962C8B-B14F-4D97-AF65-F5344CB8AC3E}">
        <p14:creationId xmlns:p14="http://schemas.microsoft.com/office/powerpoint/2010/main" val="195046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2915540" y="283028"/>
            <a:ext cx="3617720" cy="457200"/>
          </a:xfrm>
          <a:prstGeom prst="rect">
            <a:avLst/>
          </a:prstGeom>
        </p:spPr>
      </p:pic>
      <p:pic>
        <p:nvPicPr>
          <p:cNvPr id="9" name="Picture 8"/>
          <p:cNvPicPr>
            <a:picLocks noChangeAspect="1"/>
          </p:cNvPicPr>
          <p:nvPr/>
        </p:nvPicPr>
        <p:blipFill>
          <a:blip r:embed="rId3"/>
          <a:stretch>
            <a:fillRect/>
          </a:stretch>
        </p:blipFill>
        <p:spPr>
          <a:xfrm>
            <a:off x="230813" y="1716314"/>
            <a:ext cx="2789452" cy="2870200"/>
          </a:xfrm>
          <a:prstGeom prst="rect">
            <a:avLst/>
          </a:prstGeom>
        </p:spPr>
      </p:pic>
      <p:pic>
        <p:nvPicPr>
          <p:cNvPr id="10" name="Picture 9"/>
          <p:cNvPicPr>
            <a:picLocks noChangeAspect="1"/>
          </p:cNvPicPr>
          <p:nvPr/>
        </p:nvPicPr>
        <p:blipFill>
          <a:blip r:embed="rId4"/>
          <a:stretch>
            <a:fillRect/>
          </a:stretch>
        </p:blipFill>
        <p:spPr>
          <a:xfrm>
            <a:off x="1254246" y="1786164"/>
            <a:ext cx="742585" cy="1295400"/>
          </a:xfrm>
          <a:prstGeom prst="rect">
            <a:avLst/>
          </a:prstGeom>
        </p:spPr>
      </p:pic>
      <p:pic>
        <p:nvPicPr>
          <p:cNvPr id="11" name="Picture 10"/>
          <p:cNvPicPr>
            <a:picLocks noChangeAspect="1"/>
          </p:cNvPicPr>
          <p:nvPr/>
        </p:nvPicPr>
        <p:blipFill>
          <a:blip r:embed="rId5"/>
          <a:stretch>
            <a:fillRect/>
          </a:stretch>
        </p:blipFill>
        <p:spPr>
          <a:xfrm>
            <a:off x="925794" y="3197859"/>
            <a:ext cx="1399487" cy="939800"/>
          </a:xfrm>
          <a:prstGeom prst="rect">
            <a:avLst/>
          </a:prstGeom>
        </p:spPr>
      </p:pic>
      <p:pic>
        <p:nvPicPr>
          <p:cNvPr id="12" name="Picture 11"/>
          <p:cNvPicPr>
            <a:picLocks noChangeAspect="1"/>
          </p:cNvPicPr>
          <p:nvPr/>
        </p:nvPicPr>
        <p:blipFill>
          <a:blip r:embed="rId6"/>
          <a:stretch>
            <a:fillRect/>
          </a:stretch>
        </p:blipFill>
        <p:spPr>
          <a:xfrm>
            <a:off x="3367756" y="2590800"/>
            <a:ext cx="1930331" cy="1447800"/>
          </a:xfrm>
          <a:prstGeom prst="rect">
            <a:avLst/>
          </a:prstGeom>
        </p:spPr>
      </p:pic>
      <p:pic>
        <p:nvPicPr>
          <p:cNvPr id="17" name="Picture 16"/>
          <p:cNvPicPr>
            <a:picLocks noChangeAspect="1"/>
          </p:cNvPicPr>
          <p:nvPr/>
        </p:nvPicPr>
        <p:blipFill>
          <a:blip r:embed="rId7"/>
          <a:stretch>
            <a:fillRect/>
          </a:stretch>
        </p:blipFill>
        <p:spPr>
          <a:xfrm>
            <a:off x="4940101" y="1206500"/>
            <a:ext cx="3979491" cy="4584700"/>
          </a:xfrm>
          <a:prstGeom prst="rect">
            <a:avLst/>
          </a:prstGeom>
        </p:spPr>
      </p:pic>
      <p:pic>
        <p:nvPicPr>
          <p:cNvPr id="18" name="Picture 17"/>
          <p:cNvPicPr>
            <a:picLocks noChangeAspect="1"/>
          </p:cNvPicPr>
          <p:nvPr/>
        </p:nvPicPr>
        <p:blipFill>
          <a:blip r:embed="rId8"/>
          <a:stretch>
            <a:fillRect/>
          </a:stretch>
        </p:blipFill>
        <p:spPr>
          <a:xfrm>
            <a:off x="2964097" y="3352800"/>
            <a:ext cx="447455" cy="63500"/>
          </a:xfrm>
          <a:prstGeom prst="rect">
            <a:avLst/>
          </a:prstGeom>
        </p:spPr>
      </p:pic>
      <p:pic>
        <p:nvPicPr>
          <p:cNvPr id="19" name="Picture 18"/>
          <p:cNvPicPr>
            <a:picLocks noChangeAspect="1"/>
          </p:cNvPicPr>
          <p:nvPr/>
        </p:nvPicPr>
        <p:blipFill>
          <a:blip r:embed="rId9"/>
          <a:stretch>
            <a:fillRect/>
          </a:stretch>
        </p:blipFill>
        <p:spPr>
          <a:xfrm>
            <a:off x="4760170" y="3373902"/>
            <a:ext cx="228488" cy="63500"/>
          </a:xfrm>
          <a:prstGeom prst="rect">
            <a:avLst/>
          </a:prstGeom>
        </p:spPr>
      </p:pic>
      <p:pic>
        <p:nvPicPr>
          <p:cNvPr id="20" name="Picture 19"/>
          <p:cNvPicPr>
            <a:picLocks noChangeAspect="1"/>
          </p:cNvPicPr>
          <p:nvPr/>
        </p:nvPicPr>
        <p:blipFill>
          <a:blip r:embed="rId10"/>
          <a:stretch>
            <a:fillRect/>
          </a:stretch>
        </p:blipFill>
        <p:spPr>
          <a:xfrm>
            <a:off x="279368" y="5085806"/>
            <a:ext cx="4893524" cy="1433643"/>
          </a:xfrm>
          <a:prstGeom prst="rect">
            <a:avLst/>
          </a:prstGeom>
        </p:spPr>
      </p:pic>
    </p:spTree>
    <p:extLst>
      <p:ext uri="{BB962C8B-B14F-4D97-AF65-F5344CB8AC3E}">
        <p14:creationId xmlns:p14="http://schemas.microsoft.com/office/powerpoint/2010/main" val="32310283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ChangeArrowheads="1"/>
          </p:cNvSpPr>
          <p:nvPr/>
        </p:nvSpPr>
        <p:spPr bwMode="auto">
          <a:xfrm>
            <a:off x="4479925" y="324643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a:p>
        </p:txBody>
      </p:sp>
      <p:sp>
        <p:nvSpPr>
          <p:cNvPr id="35843" name="Rectangle 4"/>
          <p:cNvSpPr>
            <a:spLocks noChangeArrowheads="1"/>
          </p:cNvSpPr>
          <p:nvPr/>
        </p:nvSpPr>
        <p:spPr bwMode="auto">
          <a:xfrm>
            <a:off x="228600" y="2819400"/>
            <a:ext cx="89154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81000" indent="-3810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endParaRPr lang="en-US" altLang="en-US" sz="1600"/>
          </a:p>
        </p:txBody>
      </p:sp>
      <p:sp>
        <p:nvSpPr>
          <p:cNvPr id="35844" name="Rectangle 5"/>
          <p:cNvSpPr>
            <a:spLocks noChangeArrowheads="1"/>
          </p:cNvSpPr>
          <p:nvPr/>
        </p:nvSpPr>
        <p:spPr bwMode="auto">
          <a:xfrm>
            <a:off x="762000" y="2895600"/>
            <a:ext cx="7543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a:t> </a:t>
            </a:r>
          </a:p>
        </p:txBody>
      </p:sp>
      <p:sp>
        <p:nvSpPr>
          <p:cNvPr id="35845" name="Rectangle 6"/>
          <p:cNvSpPr>
            <a:spLocks noChangeArrowheads="1"/>
          </p:cNvSpPr>
          <p:nvPr/>
        </p:nvSpPr>
        <p:spPr bwMode="auto">
          <a:xfrm>
            <a:off x="228600" y="2819400"/>
            <a:ext cx="84582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81000" indent="-3810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endParaRPr lang="en-US" altLang="en-US" sz="1600"/>
          </a:p>
        </p:txBody>
      </p:sp>
      <p:sp>
        <p:nvSpPr>
          <p:cNvPr id="2" name="TextBox 1"/>
          <p:cNvSpPr txBox="1"/>
          <p:nvPr/>
        </p:nvSpPr>
        <p:spPr>
          <a:xfrm>
            <a:off x="381000" y="1219200"/>
            <a:ext cx="7467600" cy="369332"/>
          </a:xfrm>
          <a:prstGeom prst="rect">
            <a:avLst/>
          </a:prstGeom>
          <a:noFill/>
        </p:spPr>
        <p:txBody>
          <a:bodyPr wrap="square" rtlCol="0">
            <a:spAutoFit/>
          </a:bodyPr>
          <a:lstStyle/>
          <a:p>
            <a:r>
              <a:rPr lang="en-US" altLang="en-US" b="1"/>
              <a:t>11.)</a:t>
            </a:r>
            <a:r>
              <a:rPr lang="en-US" altLang="en-US" i="1"/>
              <a:t> </a:t>
            </a:r>
            <a:r>
              <a:rPr lang="en-US" altLang="zh-CN" b="1" u="sng">
                <a:ea typeface="宋体" panose="02010600030101010101" pitchFamily="2" charset="-122"/>
              </a:rPr>
              <a:t>New or other business items</a:t>
            </a:r>
            <a:r>
              <a:rPr lang="en-US" altLang="zh-CN" b="1" i="1">
                <a:ea typeface="宋体" panose="02010600030101010101" pitchFamily="2" charset="-122"/>
              </a:rPr>
              <a:t> </a:t>
            </a:r>
            <a:r>
              <a:rPr lang="en-US" altLang="zh-CN" i="1">
                <a:ea typeface="宋体" panose="02010600030101010101" pitchFamily="2" charset="-122"/>
              </a:rPr>
              <a:t>(D. Sumbera)</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4"/>
          <p:cNvSpPr>
            <a:spLocks noChangeArrowheads="1"/>
          </p:cNvSpPr>
          <p:nvPr/>
        </p:nvSpPr>
        <p:spPr bwMode="auto">
          <a:xfrm>
            <a:off x="228600" y="2819400"/>
            <a:ext cx="89154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81000" indent="-3810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endParaRPr lang="en-US" altLang="en-US" sz="1600"/>
          </a:p>
        </p:txBody>
      </p:sp>
      <p:sp>
        <p:nvSpPr>
          <p:cNvPr id="36869" name="Rectangle 6"/>
          <p:cNvSpPr>
            <a:spLocks noChangeArrowheads="1"/>
          </p:cNvSpPr>
          <p:nvPr/>
        </p:nvSpPr>
        <p:spPr bwMode="auto">
          <a:xfrm>
            <a:off x="228600" y="2819400"/>
            <a:ext cx="84582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81000" indent="-3810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endParaRPr lang="en-US" altLang="en-US" sz="1600"/>
          </a:p>
        </p:txBody>
      </p:sp>
      <p:sp>
        <p:nvSpPr>
          <p:cNvPr id="2" name="TextBox 1"/>
          <p:cNvSpPr txBox="1"/>
          <p:nvPr/>
        </p:nvSpPr>
        <p:spPr>
          <a:xfrm>
            <a:off x="114300" y="1371600"/>
            <a:ext cx="8686800" cy="369332"/>
          </a:xfrm>
          <a:prstGeom prst="rect">
            <a:avLst/>
          </a:prstGeom>
          <a:noFill/>
        </p:spPr>
        <p:txBody>
          <a:bodyPr wrap="square" rtlCol="0">
            <a:spAutoFit/>
          </a:bodyPr>
          <a:lstStyle/>
          <a:p>
            <a:r>
              <a:rPr lang="en-US" altLang="en-US" b="1" dirty="0"/>
              <a:t>12.)</a:t>
            </a:r>
            <a:r>
              <a:rPr lang="en-US" altLang="en-US" i="1" dirty="0"/>
              <a:t> </a:t>
            </a:r>
            <a:r>
              <a:rPr lang="en-US" altLang="zh-CN" b="1" u="sng" dirty="0">
                <a:ea typeface="宋体" panose="02010600030101010101" pitchFamily="2" charset="-122"/>
              </a:rPr>
              <a:t>Meeting Summary and Closing Remarks</a:t>
            </a:r>
            <a:r>
              <a:rPr lang="en-US" altLang="zh-CN" b="1" i="1" dirty="0">
                <a:ea typeface="宋体" panose="02010600030101010101" pitchFamily="2" charset="-122"/>
              </a:rPr>
              <a:t> </a:t>
            </a:r>
            <a:r>
              <a:rPr lang="en-US" altLang="zh-CN" i="1" dirty="0">
                <a:ea typeface="宋体" panose="02010600030101010101" pitchFamily="2" charset="-122"/>
              </a:rPr>
              <a:t>(D. Sumbera)</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title" idx="4294967295"/>
          </p:nvPr>
        </p:nvSpPr>
        <p:spPr>
          <a:xfrm>
            <a:off x="1828800" y="228600"/>
            <a:ext cx="4343400" cy="685800"/>
          </a:xfrm>
        </p:spPr>
        <p:txBody>
          <a:bodyPr/>
          <a:lstStyle/>
          <a:p>
            <a:r>
              <a:rPr lang="en-US" altLang="en-US" dirty="0" smtClean="0"/>
              <a:t>Topics for discussion:</a:t>
            </a:r>
          </a:p>
        </p:txBody>
      </p:sp>
      <p:graphicFrame>
        <p:nvGraphicFramePr>
          <p:cNvPr id="4" name="Table 3"/>
          <p:cNvGraphicFramePr>
            <a:graphicFrameLocks noGrp="1"/>
          </p:cNvGraphicFramePr>
          <p:nvPr>
            <p:extLst>
              <p:ext uri="{D42A27DB-BD31-4B8C-83A1-F6EECF244321}">
                <p14:modId xmlns:p14="http://schemas.microsoft.com/office/powerpoint/2010/main" val="3953636128"/>
              </p:ext>
            </p:extLst>
          </p:nvPr>
        </p:nvGraphicFramePr>
        <p:xfrm>
          <a:off x="152400" y="1371600"/>
          <a:ext cx="8763002" cy="4235704"/>
        </p:xfrm>
        <a:graphic>
          <a:graphicData uri="http://schemas.openxmlformats.org/drawingml/2006/table">
            <a:tbl>
              <a:tblPr firstRow="1" bandRow="1">
                <a:tableStyleId>{5C22544A-7EE6-4342-B048-85BDC9FD1C3A}</a:tableStyleId>
              </a:tblPr>
              <a:tblGrid>
                <a:gridCol w="7138988"/>
                <a:gridCol w="1624014"/>
              </a:tblGrid>
              <a:tr h="370840">
                <a:tc>
                  <a:txBody>
                    <a:bodyPr/>
                    <a:lstStyle/>
                    <a:p>
                      <a:r>
                        <a:rPr lang="en-US" altLang="en-US" sz="1800" b="0" dirty="0" smtClean="0">
                          <a:solidFill>
                            <a:schemeClr val="tx1"/>
                          </a:solidFill>
                        </a:rPr>
                        <a:t>1.) ERCOT Anti-Trust Admonition </a:t>
                      </a:r>
                      <a:r>
                        <a:rPr lang="en-US" altLang="en-US" sz="1800" b="0" i="1" dirty="0" smtClean="0">
                          <a:solidFill>
                            <a:schemeClr val="tx1"/>
                          </a:solidFill>
                        </a:rPr>
                        <a:t>(D. Sumbera)</a:t>
                      </a:r>
                      <a:endParaRPr lang="en-US"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altLang="en-US" sz="1800" b="0" dirty="0" smtClean="0">
                          <a:solidFill>
                            <a:schemeClr val="tx1"/>
                          </a:solidFill>
                        </a:rPr>
                        <a:t>9:30 – 9:35</a:t>
                      </a:r>
                      <a:endParaRPr lang="en-US"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800" b="0" dirty="0" smtClean="0">
                          <a:solidFill>
                            <a:schemeClr val="tx1"/>
                          </a:solidFill>
                        </a:rPr>
                        <a:t>2.) Attendance roll-call and introduction </a:t>
                      </a:r>
                      <a:r>
                        <a:rPr lang="en-US" altLang="en-US" sz="1800" b="0" i="1" dirty="0" smtClean="0">
                          <a:solidFill>
                            <a:schemeClr val="tx1"/>
                          </a:solidFill>
                        </a:rPr>
                        <a:t>(D. Sumbera)</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altLang="en-US" sz="1800" b="0" dirty="0" smtClean="0">
                          <a:solidFill>
                            <a:schemeClr val="tx1"/>
                          </a:solidFill>
                        </a:rPr>
                        <a:t>9:35 – 9:45</a:t>
                      </a:r>
                      <a:endParaRPr lang="en-US"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r>
                        <a:rPr lang="en-US" altLang="en-US" sz="1800" b="0" dirty="0" smtClean="0">
                          <a:solidFill>
                            <a:schemeClr val="tx1"/>
                          </a:solidFill>
                        </a:rPr>
                        <a:t>3.) Nomination &amp; selection of new MWG</a:t>
                      </a:r>
                      <a:r>
                        <a:rPr lang="en-US" altLang="en-US" sz="1800" b="0" baseline="0" dirty="0" smtClean="0">
                          <a:solidFill>
                            <a:schemeClr val="tx1"/>
                          </a:solidFill>
                        </a:rPr>
                        <a:t> </a:t>
                      </a:r>
                      <a:r>
                        <a:rPr lang="en-US" altLang="en-US" sz="1800" b="0" dirty="0" smtClean="0">
                          <a:solidFill>
                            <a:schemeClr val="tx1"/>
                          </a:solidFill>
                        </a:rPr>
                        <a:t>Chairperson &amp; Vice-chairperson </a:t>
                      </a:r>
                      <a:r>
                        <a:rPr lang="en-US" altLang="en-US" sz="1800" b="0" i="1" dirty="0" smtClean="0">
                          <a:solidFill>
                            <a:schemeClr val="tx1"/>
                          </a:solidFill>
                        </a:rPr>
                        <a:t>(D. Tucker)</a:t>
                      </a:r>
                      <a:endParaRPr lang="en-US"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altLang="en-US" sz="1800" b="0" dirty="0" smtClean="0">
                          <a:solidFill>
                            <a:schemeClr val="tx1"/>
                          </a:solidFill>
                        </a:rPr>
                        <a:t>9:45 – 10:00</a:t>
                      </a:r>
                      <a:endParaRPr lang="en-US"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nSpc>
                          <a:spcPct val="90000"/>
                        </a:lnSpc>
                      </a:pPr>
                      <a:r>
                        <a:rPr lang="en-US" altLang="en-US" sz="1800" b="0" dirty="0" smtClean="0">
                          <a:solidFill>
                            <a:schemeClr val="tx1"/>
                          </a:solidFill>
                        </a:rPr>
                        <a:t>4.) </a:t>
                      </a:r>
                      <a:r>
                        <a:rPr lang="en-US" altLang="zh-CN" sz="1800" b="0" dirty="0" smtClean="0">
                          <a:solidFill>
                            <a:schemeClr val="tx1"/>
                          </a:solidFill>
                          <a:ea typeface="宋体" panose="02010600030101010101" pitchFamily="2" charset="-122"/>
                        </a:rPr>
                        <a:t>Discussion of NPRR/RMGRR with the concept</a:t>
                      </a:r>
                      <a:r>
                        <a:rPr lang="en-US" altLang="zh-CN" sz="1800" b="0" baseline="0" dirty="0" smtClean="0">
                          <a:solidFill>
                            <a:schemeClr val="tx1"/>
                          </a:solidFill>
                          <a:ea typeface="宋体" panose="02010600030101010101" pitchFamily="2" charset="-122"/>
                        </a:rPr>
                        <a:t> of</a:t>
                      </a:r>
                      <a:r>
                        <a:rPr lang="en-US" altLang="zh-CN" sz="1800" b="0" dirty="0" smtClean="0">
                          <a:solidFill>
                            <a:schemeClr val="tx1"/>
                          </a:solidFill>
                          <a:ea typeface="宋体" panose="02010600030101010101" pitchFamily="2" charset="-122"/>
                        </a:rPr>
                        <a:t> “Allow AMS data Submittal for TDSP-Read Non-Modeled Generators”</a:t>
                      </a:r>
                      <a:r>
                        <a:rPr lang="en-US" altLang="zh-CN" sz="1800" b="0" baseline="0" dirty="0" smtClean="0">
                          <a:solidFill>
                            <a:schemeClr val="tx1"/>
                          </a:solidFill>
                          <a:ea typeface="宋体" panose="02010600030101010101" pitchFamily="2" charset="-122"/>
                        </a:rPr>
                        <a:t> </a:t>
                      </a:r>
                      <a:r>
                        <a:rPr lang="en-US" altLang="en-US" i="1" dirty="0" smtClean="0">
                          <a:solidFill>
                            <a:schemeClr val="tx1"/>
                          </a:solidFill>
                        </a:rPr>
                        <a:t>(D. Tucker)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altLang="en-US" sz="1800" b="0" dirty="0" smtClean="0">
                          <a:solidFill>
                            <a:schemeClr val="tx1"/>
                          </a:solidFill>
                        </a:rPr>
                        <a:t>10:00 – 11:00</a:t>
                      </a:r>
                      <a:endParaRPr lang="en-US"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r>
                        <a:rPr lang="en-US" altLang="en-US" sz="1800" b="0" dirty="0" smtClean="0">
                          <a:solidFill>
                            <a:schemeClr val="tx1"/>
                          </a:solidFill>
                        </a:rPr>
                        <a:t>5.) Break</a:t>
                      </a:r>
                      <a:endParaRPr lang="en-US"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altLang="en-US" sz="1800" b="0" dirty="0" smtClean="0">
                          <a:solidFill>
                            <a:schemeClr val="tx1"/>
                          </a:solidFill>
                        </a:rPr>
                        <a:t>11:00 – 11:15</a:t>
                      </a:r>
                      <a:endParaRPr lang="en-US"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r>
                        <a:rPr lang="en-US" sz="1800" kern="1200" dirty="0" smtClean="0">
                          <a:solidFill>
                            <a:schemeClr val="tx1"/>
                          </a:solidFill>
                          <a:effectLst/>
                          <a:latin typeface="+mn-lt"/>
                          <a:ea typeface="+mn-ea"/>
                          <a:cs typeface="+mn-cs"/>
                        </a:rPr>
                        <a:t>6.) Review proposed SMOGRR language change in SMOG 1.3.7 regarding Parallel CTs </a:t>
                      </a:r>
                      <a:r>
                        <a:rPr lang="en-US" sz="1800" i="1" kern="1200" dirty="0" smtClean="0">
                          <a:solidFill>
                            <a:schemeClr val="tx1"/>
                          </a:solidFill>
                          <a:effectLst/>
                          <a:latin typeface="+mn-lt"/>
                          <a:ea typeface="+mn-ea"/>
                          <a:cs typeface="+mn-cs"/>
                        </a:rPr>
                        <a:t>(H. Perez)</a:t>
                      </a:r>
                      <a:endParaRPr lang="en-US" i="1"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altLang="en-US" sz="1800" b="0" dirty="0" smtClean="0">
                          <a:solidFill>
                            <a:schemeClr val="tx1"/>
                          </a:solidFill>
                        </a:rPr>
                        <a:t>11:15 – 11:30</a:t>
                      </a:r>
                      <a:endParaRPr lang="en-US"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tx1"/>
                          </a:solidFill>
                        </a:rPr>
                        <a:t>7.) </a:t>
                      </a:r>
                      <a:r>
                        <a:rPr lang="en-US" sz="1800" kern="1200" dirty="0" smtClean="0">
                          <a:solidFill>
                            <a:schemeClr val="dk1"/>
                          </a:solidFill>
                          <a:effectLst/>
                          <a:latin typeface="+mn-lt"/>
                          <a:ea typeface="+mn-ea"/>
                          <a:cs typeface="+mn-cs"/>
                        </a:rPr>
                        <a:t>Review proposed SMOGRR language change in SMOG 1.4.7 regarding Loss of Potential </a:t>
                      </a:r>
                      <a:r>
                        <a:rPr lang="en-US" sz="1800" i="1" kern="1200" dirty="0" smtClean="0">
                          <a:solidFill>
                            <a:schemeClr val="tx1"/>
                          </a:solidFill>
                          <a:effectLst/>
                          <a:latin typeface="+mn-lt"/>
                          <a:ea typeface="+mn-ea"/>
                          <a:cs typeface="+mn-cs"/>
                        </a:rPr>
                        <a:t>(H. Perez)</a:t>
                      </a:r>
                      <a:endParaRPr lang="en-US" i="1" dirty="0" smtClean="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dirty="0" smtClean="0">
                          <a:solidFill>
                            <a:schemeClr val="tx1"/>
                          </a:solidFill>
                        </a:rPr>
                        <a:t>11:30 – 11:45</a:t>
                      </a:r>
                      <a:endParaRPr lang="en-US"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i="1" dirty="0" smtClean="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lang="en-US"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ChangeArrowheads="1"/>
          </p:cNvSpPr>
          <p:nvPr/>
        </p:nvSpPr>
        <p:spPr bwMode="auto">
          <a:xfrm>
            <a:off x="4479925" y="324643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a:p>
        </p:txBody>
      </p:sp>
      <p:sp>
        <p:nvSpPr>
          <p:cNvPr id="37891" name="Rectangle 4"/>
          <p:cNvSpPr>
            <a:spLocks noChangeArrowheads="1"/>
          </p:cNvSpPr>
          <p:nvPr/>
        </p:nvSpPr>
        <p:spPr bwMode="auto">
          <a:xfrm>
            <a:off x="228600" y="2819400"/>
            <a:ext cx="89154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81000" indent="-3810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endParaRPr lang="en-US" altLang="en-US" sz="1600"/>
          </a:p>
        </p:txBody>
      </p:sp>
      <p:sp>
        <p:nvSpPr>
          <p:cNvPr id="37892" name="Rectangle 5"/>
          <p:cNvSpPr>
            <a:spLocks noChangeArrowheads="1"/>
          </p:cNvSpPr>
          <p:nvPr/>
        </p:nvSpPr>
        <p:spPr bwMode="auto">
          <a:xfrm>
            <a:off x="762000" y="2895600"/>
            <a:ext cx="7543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a:t> </a:t>
            </a:r>
          </a:p>
        </p:txBody>
      </p:sp>
      <p:sp>
        <p:nvSpPr>
          <p:cNvPr id="37893" name="Rectangle 6"/>
          <p:cNvSpPr>
            <a:spLocks noChangeArrowheads="1"/>
          </p:cNvSpPr>
          <p:nvPr/>
        </p:nvSpPr>
        <p:spPr bwMode="auto">
          <a:xfrm>
            <a:off x="228600" y="2819400"/>
            <a:ext cx="84582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81000" indent="-3810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endParaRPr lang="en-US" altLang="en-US" sz="1600"/>
          </a:p>
        </p:txBody>
      </p:sp>
      <p:sp>
        <p:nvSpPr>
          <p:cNvPr id="2" name="TextBox 1"/>
          <p:cNvSpPr txBox="1"/>
          <p:nvPr/>
        </p:nvSpPr>
        <p:spPr>
          <a:xfrm>
            <a:off x="228600" y="1295400"/>
            <a:ext cx="7086600" cy="369332"/>
          </a:xfrm>
          <a:prstGeom prst="rect">
            <a:avLst/>
          </a:prstGeom>
          <a:noFill/>
        </p:spPr>
        <p:txBody>
          <a:bodyPr wrap="square" rtlCol="0">
            <a:spAutoFit/>
          </a:bodyPr>
          <a:lstStyle/>
          <a:p>
            <a:r>
              <a:rPr lang="en-US" altLang="en-US" b="1" dirty="0"/>
              <a:t>13</a:t>
            </a:r>
            <a:r>
              <a:rPr lang="en-US" altLang="en-US" b="1" dirty="0" smtClean="0"/>
              <a:t>.)</a:t>
            </a:r>
            <a:r>
              <a:rPr lang="en-US" altLang="en-US" b="1" i="1" dirty="0" smtClean="0"/>
              <a:t> </a:t>
            </a:r>
            <a:r>
              <a:rPr lang="en-US" altLang="zh-CN" b="1" u="sng" dirty="0" smtClean="0">
                <a:ea typeface="宋体" panose="02010600030101010101" pitchFamily="2" charset="-122"/>
              </a:rPr>
              <a:t>End </a:t>
            </a:r>
            <a:r>
              <a:rPr lang="en-US" altLang="zh-CN" b="1" u="sng" dirty="0">
                <a:ea typeface="宋体" panose="02010600030101010101" pitchFamily="2" charset="-122"/>
              </a:rPr>
              <a:t>of meeting</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title" idx="4294967295"/>
          </p:nvPr>
        </p:nvSpPr>
        <p:spPr>
          <a:xfrm>
            <a:off x="1828800" y="228600"/>
            <a:ext cx="7010400" cy="685800"/>
          </a:xfrm>
        </p:spPr>
        <p:txBody>
          <a:bodyPr/>
          <a:lstStyle/>
          <a:p>
            <a:r>
              <a:rPr lang="en-US" altLang="en-US" dirty="0" smtClean="0"/>
              <a:t>Topics for discussion:</a:t>
            </a:r>
          </a:p>
        </p:txBody>
      </p:sp>
      <p:graphicFrame>
        <p:nvGraphicFramePr>
          <p:cNvPr id="2" name="Table 1"/>
          <p:cNvGraphicFramePr>
            <a:graphicFrameLocks noGrp="1"/>
          </p:cNvGraphicFramePr>
          <p:nvPr>
            <p:extLst>
              <p:ext uri="{D42A27DB-BD31-4B8C-83A1-F6EECF244321}">
                <p14:modId xmlns:p14="http://schemas.microsoft.com/office/powerpoint/2010/main" val="2748223472"/>
              </p:ext>
            </p:extLst>
          </p:nvPr>
        </p:nvGraphicFramePr>
        <p:xfrm>
          <a:off x="152400" y="1295400"/>
          <a:ext cx="8763002" cy="3042920"/>
        </p:xfrm>
        <a:graphic>
          <a:graphicData uri="http://schemas.openxmlformats.org/drawingml/2006/table">
            <a:tbl>
              <a:tblPr firstRow="1" bandRow="1">
                <a:tableStyleId>{5C22544A-7EE6-4342-B048-85BDC9FD1C3A}</a:tableStyleId>
              </a:tblPr>
              <a:tblGrid>
                <a:gridCol w="7138988"/>
                <a:gridCol w="1624014"/>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rPr>
                        <a:t>8.) </a:t>
                      </a:r>
                      <a:r>
                        <a:rPr lang="en-US" sz="1800" b="0" kern="1200" dirty="0" smtClean="0">
                          <a:solidFill>
                            <a:schemeClr val="dk1"/>
                          </a:solidFill>
                          <a:effectLst/>
                          <a:latin typeface="+mn-lt"/>
                          <a:ea typeface="+mn-ea"/>
                          <a:cs typeface="+mn-cs"/>
                        </a:rPr>
                        <a:t>Review proposed SMOGRR language change in SMOG regarding TDSP’s submission of nameplate photos of newly-installed instrument transformers (CTs &amp; VTs) as part of Site Certification Documents </a:t>
                      </a:r>
                      <a:r>
                        <a:rPr lang="en-US" sz="1800" b="0" i="1" kern="1200" dirty="0" smtClean="0">
                          <a:solidFill>
                            <a:schemeClr val="tx1"/>
                          </a:solidFill>
                          <a:effectLst/>
                          <a:latin typeface="+mn-lt"/>
                          <a:ea typeface="+mn-ea"/>
                          <a:cs typeface="+mn-cs"/>
                        </a:rPr>
                        <a:t>(H. Perez)</a:t>
                      </a:r>
                      <a:endParaRPr lang="en-US" b="0" i="1" dirty="0" smtClean="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b="0" dirty="0" smtClean="0">
                          <a:solidFill>
                            <a:schemeClr val="tx1"/>
                          </a:solidFill>
                        </a:rPr>
                        <a:t>11:45 – 12:00</a:t>
                      </a:r>
                      <a:endParaRPr lang="en-US"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r>
                        <a:rPr lang="en-US" b="0" i="0" dirty="0" smtClean="0">
                          <a:solidFill>
                            <a:schemeClr val="tx1"/>
                          </a:solidFill>
                        </a:rPr>
                        <a:t>9.) Lunch Break</a:t>
                      </a:r>
                      <a:endParaRPr lang="en-US" b="0" i="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b="0" dirty="0" smtClean="0">
                          <a:solidFill>
                            <a:schemeClr val="tx1"/>
                          </a:solidFill>
                        </a:rPr>
                        <a:t>12:00 – 1:15</a:t>
                      </a:r>
                      <a:endParaRPr lang="en-US"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800" b="0" i="0" dirty="0" smtClean="0">
                          <a:solidFill>
                            <a:schemeClr val="tx1"/>
                          </a:solidFill>
                        </a:rPr>
                        <a:t>10.)</a:t>
                      </a:r>
                      <a:r>
                        <a:rPr lang="en-US" altLang="en-US" sz="1800" b="0" i="0" baseline="0" dirty="0" smtClean="0">
                          <a:solidFill>
                            <a:schemeClr val="tx1"/>
                          </a:solidFill>
                        </a:rPr>
                        <a:t> EPS Meters via IP-Based Communications </a:t>
                      </a:r>
                      <a:r>
                        <a:rPr lang="en-US" b="0" i="1" dirty="0" smtClean="0">
                          <a:solidFill>
                            <a:schemeClr val="tx1"/>
                          </a:solidFill>
                        </a:rPr>
                        <a:t>(P.</a:t>
                      </a:r>
                      <a:r>
                        <a:rPr lang="en-US" b="0" i="1" baseline="0" dirty="0" smtClean="0">
                          <a:solidFill>
                            <a:schemeClr val="tx1"/>
                          </a:solidFill>
                        </a:rPr>
                        <a:t> Vinton)</a:t>
                      </a:r>
                      <a:endParaRPr lang="en-US" altLang="en-US" sz="1800" b="0" i="0" baseline="0" dirty="0" smtClean="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b="0" dirty="0" smtClean="0">
                          <a:solidFill>
                            <a:schemeClr val="tx1"/>
                          </a:solidFill>
                        </a:rPr>
                        <a:t>1:15 – 1:45</a:t>
                      </a:r>
                      <a:endParaRPr lang="en-US"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r>
                        <a:rPr lang="en-US" b="0" i="0" dirty="0" smtClean="0">
                          <a:solidFill>
                            <a:schemeClr val="tx1"/>
                          </a:solidFill>
                        </a:rPr>
                        <a:t>11.) New or other business items </a:t>
                      </a:r>
                      <a:r>
                        <a:rPr lang="en-US" b="0" i="1" dirty="0" smtClean="0">
                          <a:solidFill>
                            <a:schemeClr val="tx1"/>
                          </a:solidFill>
                        </a:rPr>
                        <a:t>(D. Sumbera)</a:t>
                      </a:r>
                      <a:endParaRPr lang="en-US" b="0" i="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b="0" dirty="0" smtClean="0">
                          <a:solidFill>
                            <a:schemeClr val="tx1"/>
                          </a:solidFill>
                        </a:rPr>
                        <a:t>1:45 – 2:45</a:t>
                      </a:r>
                      <a:endParaRPr lang="en-US"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nSpc>
                          <a:spcPct val="90000"/>
                        </a:lnSpc>
                      </a:pPr>
                      <a:r>
                        <a:rPr lang="en-US" altLang="en-US" b="0" i="0" dirty="0" smtClean="0">
                          <a:solidFill>
                            <a:schemeClr val="tx1"/>
                          </a:solidFill>
                        </a:rPr>
                        <a:t>12.) Meeting summary and</a:t>
                      </a:r>
                      <a:r>
                        <a:rPr lang="en-US" altLang="en-US" b="0" i="0" baseline="0" dirty="0" smtClean="0">
                          <a:solidFill>
                            <a:schemeClr val="tx1"/>
                          </a:solidFill>
                        </a:rPr>
                        <a:t> Closing Remarks </a:t>
                      </a:r>
                      <a:endParaRPr lang="en-US" altLang="en-US" b="0" i="0" dirty="0" smtClean="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b="0" dirty="0" smtClean="0">
                          <a:solidFill>
                            <a:schemeClr val="tx1"/>
                          </a:solidFill>
                        </a:rPr>
                        <a:t>2:45 – 3:00</a:t>
                      </a:r>
                      <a:endParaRPr lang="en-US"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r>
                        <a:rPr lang="en-US" b="0" i="0" dirty="0" smtClean="0">
                          <a:solidFill>
                            <a:schemeClr val="tx1"/>
                          </a:solidFill>
                        </a:rPr>
                        <a:t>13.)</a:t>
                      </a:r>
                      <a:r>
                        <a:rPr lang="en-US" b="0" i="0" baseline="0" dirty="0" smtClean="0">
                          <a:solidFill>
                            <a:schemeClr val="tx1"/>
                          </a:solidFill>
                        </a:rPr>
                        <a:t> End of Meeting</a:t>
                      </a:r>
                      <a:endParaRPr lang="en-US" b="0" i="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b="0" dirty="0" smtClean="0">
                          <a:solidFill>
                            <a:schemeClr val="tx1"/>
                          </a:solidFill>
                        </a:rPr>
                        <a:t>3:00</a:t>
                      </a:r>
                      <a:endParaRPr lang="en-US"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0"/>
          <p:cNvSpPr txBox="1">
            <a:spLocks noChangeArrowheads="1"/>
          </p:cNvSpPr>
          <p:nvPr/>
        </p:nvSpPr>
        <p:spPr bwMode="auto">
          <a:xfrm>
            <a:off x="1362075" y="4648200"/>
            <a:ext cx="63436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spcBef>
                <a:spcPct val="20000"/>
              </a:spcBef>
            </a:pPr>
            <a:endParaRPr lang="en-US" altLang="en-US">
              <a:latin typeface="Arial Black" panose="020B0A04020102020204" pitchFamily="34" charset="0"/>
            </a:endParaRPr>
          </a:p>
        </p:txBody>
      </p:sp>
      <p:sp>
        <p:nvSpPr>
          <p:cNvPr id="4" name="Rectangle 2"/>
          <p:cNvSpPr txBox="1">
            <a:spLocks noChangeArrowheads="1"/>
          </p:cNvSpPr>
          <p:nvPr/>
        </p:nvSpPr>
        <p:spPr bwMode="auto">
          <a:xfrm>
            <a:off x="1905000" y="266700"/>
            <a:ext cx="7010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000">
                <a:solidFill>
                  <a:schemeClr val="tx1"/>
                </a:solidFill>
                <a:latin typeface="+mj-lt"/>
                <a:ea typeface="+mj-ea"/>
                <a:cs typeface="+mj-cs"/>
              </a:defRPr>
            </a:lvl1pPr>
            <a:lvl2pPr algn="l" rtl="0" eaLnBrk="0" fontAlgn="base" hangingPunct="0">
              <a:spcBef>
                <a:spcPct val="0"/>
              </a:spcBef>
              <a:spcAft>
                <a:spcPct val="0"/>
              </a:spcAft>
              <a:defRPr sz="2000">
                <a:solidFill>
                  <a:schemeClr val="tx1"/>
                </a:solidFill>
                <a:latin typeface="Arial Black" pitchFamily="34" charset="0"/>
              </a:defRPr>
            </a:lvl2pPr>
            <a:lvl3pPr algn="l" rtl="0" eaLnBrk="0" fontAlgn="base" hangingPunct="0">
              <a:spcBef>
                <a:spcPct val="0"/>
              </a:spcBef>
              <a:spcAft>
                <a:spcPct val="0"/>
              </a:spcAft>
              <a:defRPr sz="2000">
                <a:solidFill>
                  <a:schemeClr val="tx1"/>
                </a:solidFill>
                <a:latin typeface="Arial Black" pitchFamily="34" charset="0"/>
              </a:defRPr>
            </a:lvl3pPr>
            <a:lvl4pPr algn="l" rtl="0" eaLnBrk="0" fontAlgn="base" hangingPunct="0">
              <a:spcBef>
                <a:spcPct val="0"/>
              </a:spcBef>
              <a:spcAft>
                <a:spcPct val="0"/>
              </a:spcAft>
              <a:defRPr sz="2000">
                <a:solidFill>
                  <a:schemeClr val="tx1"/>
                </a:solidFill>
                <a:latin typeface="Arial Black" pitchFamily="34" charset="0"/>
              </a:defRPr>
            </a:lvl4pPr>
            <a:lvl5pPr algn="l" rtl="0" eaLnBrk="0" fontAlgn="base" hangingPunct="0">
              <a:spcBef>
                <a:spcPct val="0"/>
              </a:spcBef>
              <a:spcAft>
                <a:spcPct val="0"/>
              </a:spcAft>
              <a:defRPr sz="2000">
                <a:solidFill>
                  <a:schemeClr val="tx1"/>
                </a:solidFill>
                <a:latin typeface="Arial Black" pitchFamily="34" charset="0"/>
              </a:defRPr>
            </a:lvl5pPr>
            <a:lvl6pPr marL="457200" algn="l" rtl="0" fontAlgn="base">
              <a:spcBef>
                <a:spcPct val="0"/>
              </a:spcBef>
              <a:spcAft>
                <a:spcPct val="0"/>
              </a:spcAft>
              <a:defRPr sz="2000">
                <a:solidFill>
                  <a:schemeClr val="bg1"/>
                </a:solidFill>
                <a:latin typeface="Arial Black" pitchFamily="34" charset="0"/>
              </a:defRPr>
            </a:lvl6pPr>
            <a:lvl7pPr marL="914400" algn="l" rtl="0" fontAlgn="base">
              <a:spcBef>
                <a:spcPct val="0"/>
              </a:spcBef>
              <a:spcAft>
                <a:spcPct val="0"/>
              </a:spcAft>
              <a:defRPr sz="2000">
                <a:solidFill>
                  <a:schemeClr val="bg1"/>
                </a:solidFill>
                <a:latin typeface="Arial Black" pitchFamily="34" charset="0"/>
              </a:defRPr>
            </a:lvl7pPr>
            <a:lvl8pPr marL="1371600" algn="l" rtl="0" fontAlgn="base">
              <a:spcBef>
                <a:spcPct val="0"/>
              </a:spcBef>
              <a:spcAft>
                <a:spcPct val="0"/>
              </a:spcAft>
              <a:defRPr sz="2000">
                <a:solidFill>
                  <a:schemeClr val="bg1"/>
                </a:solidFill>
                <a:latin typeface="Arial Black" pitchFamily="34" charset="0"/>
              </a:defRPr>
            </a:lvl8pPr>
            <a:lvl9pPr marL="1828800" algn="l" rtl="0" fontAlgn="base">
              <a:spcBef>
                <a:spcPct val="0"/>
              </a:spcBef>
              <a:spcAft>
                <a:spcPct val="0"/>
              </a:spcAft>
              <a:defRPr sz="2000">
                <a:solidFill>
                  <a:schemeClr val="bg1"/>
                </a:solidFill>
                <a:latin typeface="Arial Black" pitchFamily="34" charset="0"/>
              </a:defRPr>
            </a:lvl9pPr>
          </a:lstStyle>
          <a:p>
            <a:r>
              <a:rPr lang="en-US" altLang="en-US" u="sng" dirty="0" smtClean="0"/>
              <a:t>Legal Disclaimers and Admonitions</a:t>
            </a:r>
            <a:endParaRPr lang="en-US" altLang="en-US" kern="0" dirty="0" smtClean="0"/>
          </a:p>
        </p:txBody>
      </p:sp>
      <p:sp>
        <p:nvSpPr>
          <p:cNvPr id="2" name="TextBox 1"/>
          <p:cNvSpPr txBox="1"/>
          <p:nvPr/>
        </p:nvSpPr>
        <p:spPr>
          <a:xfrm>
            <a:off x="2438400" y="1654254"/>
            <a:ext cx="4343400" cy="461665"/>
          </a:xfrm>
          <a:prstGeom prst="rect">
            <a:avLst/>
          </a:prstGeom>
          <a:noFill/>
        </p:spPr>
        <p:txBody>
          <a:bodyPr wrap="square" rtlCol="0">
            <a:spAutoFit/>
          </a:bodyPr>
          <a:lstStyle/>
          <a:p>
            <a:pPr algn="ctr"/>
            <a:r>
              <a:rPr lang="en-US" altLang="en-US" sz="2400" b="1" i="1" u="sng" dirty="0" smtClean="0"/>
              <a:t>Antitrust Admonition</a:t>
            </a:r>
            <a:endParaRPr lang="en-US" sz="2400" b="1" dirty="0"/>
          </a:p>
        </p:txBody>
      </p:sp>
      <p:sp>
        <p:nvSpPr>
          <p:cNvPr id="3" name="TextBox 2"/>
          <p:cNvSpPr txBox="1"/>
          <p:nvPr/>
        </p:nvSpPr>
        <p:spPr>
          <a:xfrm>
            <a:off x="762000" y="2438400"/>
            <a:ext cx="7696200" cy="2585323"/>
          </a:xfrm>
          <a:prstGeom prst="rect">
            <a:avLst/>
          </a:prstGeom>
          <a:noFill/>
        </p:spPr>
        <p:txBody>
          <a:bodyPr wrap="square" rtlCol="0">
            <a:spAutoFit/>
          </a:bodyPr>
          <a:lstStyle/>
          <a:p>
            <a:r>
              <a:rPr lang="en-US" altLang="en-US" b="1" dirty="0" smtClean="0"/>
              <a:t>ERCOT strictly prohibits market participants and their employees who are participating in ERCOT activities from using their participation in ERCOT activities as a forum for engaging in practices or communications that violate antitrust laws. The ERCOT Board has approved guidelines for Members of ERCOT Committees, subcommittees and working groups to be reviewed and followed by each market participant attending ERCOT meetings.  For details, please review the guidelines in the attachments tab of this presentation (if available).</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idx="4294967295"/>
          </p:nvPr>
        </p:nvSpPr>
        <p:spPr>
          <a:xfrm>
            <a:off x="190500" y="1943100"/>
            <a:ext cx="8763000" cy="1752600"/>
          </a:xfrm>
        </p:spPr>
        <p:txBody>
          <a:bodyPr/>
          <a:lstStyle/>
          <a:p>
            <a:pPr marL="381000" indent="-381000">
              <a:buFontTx/>
              <a:buAutoNum type="arabicPeriod" startAt="2"/>
            </a:pPr>
            <a:r>
              <a:rPr lang="en-US" altLang="en-US" b="1" u="sng" dirty="0" smtClean="0">
                <a:latin typeface="Arial" panose="020B0604020202020204" pitchFamily="34" charset="0"/>
                <a:cs typeface="Arial" panose="020B0604020202020204" pitchFamily="34" charset="0"/>
              </a:rPr>
              <a:t>Attendance roll-call and introduction </a:t>
            </a:r>
            <a:r>
              <a:rPr lang="en-US" altLang="en-US" i="1" dirty="0" smtClean="0">
                <a:latin typeface="Arial" panose="020B0604020202020204" pitchFamily="34" charset="0"/>
                <a:cs typeface="Arial" panose="020B0604020202020204" pitchFamily="34" charset="0"/>
              </a:rPr>
              <a:t>(D. Sumbera)</a:t>
            </a:r>
            <a:br>
              <a:rPr lang="en-US" altLang="en-US" i="1" dirty="0" smtClean="0">
                <a:latin typeface="Arial" panose="020B0604020202020204" pitchFamily="34" charset="0"/>
                <a:cs typeface="Arial" panose="020B0604020202020204" pitchFamily="34" charset="0"/>
              </a:rPr>
            </a:br>
            <a:r>
              <a:rPr lang="en-US" altLang="en-US" b="1" i="1" dirty="0" smtClean="0">
                <a:latin typeface="Arial" panose="020B0604020202020204" pitchFamily="34" charset="0"/>
                <a:cs typeface="Arial" panose="020B0604020202020204" pitchFamily="34" charset="0"/>
              </a:rPr>
              <a:t/>
            </a:r>
            <a:br>
              <a:rPr lang="en-US" altLang="en-US" b="1" i="1" dirty="0" smtClean="0">
                <a:latin typeface="Arial" panose="020B0604020202020204" pitchFamily="34" charset="0"/>
                <a:cs typeface="Arial" panose="020B0604020202020204" pitchFamily="34" charset="0"/>
              </a:rPr>
            </a:br>
            <a:r>
              <a:rPr lang="en-US" altLang="en-US" b="1" dirty="0" smtClean="0"/>
              <a:t/>
            </a:r>
            <a:br>
              <a:rPr lang="en-US" altLang="en-US" b="1" dirty="0" smtClean="0"/>
            </a:br>
            <a:endParaRPr lang="en-US" altLang="en-US" sz="1800" dirty="0" smtClean="0"/>
          </a:p>
        </p:txBody>
      </p:sp>
      <p:sp>
        <p:nvSpPr>
          <p:cNvPr id="19458" name="Rectangle 3"/>
          <p:cNvSpPr>
            <a:spLocks noChangeArrowheads="1"/>
          </p:cNvSpPr>
          <p:nvPr/>
        </p:nvSpPr>
        <p:spPr bwMode="auto">
          <a:xfrm>
            <a:off x="4479925" y="324643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a:p>
        </p:txBody>
      </p:sp>
      <p:sp>
        <p:nvSpPr>
          <p:cNvPr id="19459" name="Rectangle 4"/>
          <p:cNvSpPr>
            <a:spLocks noChangeArrowheads="1"/>
          </p:cNvSpPr>
          <p:nvPr/>
        </p:nvSpPr>
        <p:spPr bwMode="auto">
          <a:xfrm>
            <a:off x="228600" y="2819400"/>
            <a:ext cx="89154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81000" indent="-3810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endParaRPr lang="en-US" altLang="en-US" sz="1600"/>
          </a:p>
        </p:txBody>
      </p:sp>
      <p:sp>
        <p:nvSpPr>
          <p:cNvPr id="19460" name="Rectangle 5"/>
          <p:cNvSpPr>
            <a:spLocks noChangeArrowheads="1"/>
          </p:cNvSpPr>
          <p:nvPr/>
        </p:nvSpPr>
        <p:spPr bwMode="auto">
          <a:xfrm>
            <a:off x="685800" y="4419600"/>
            <a:ext cx="7543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idx="4294967295"/>
          </p:nvPr>
        </p:nvSpPr>
        <p:spPr>
          <a:xfrm>
            <a:off x="114300" y="762000"/>
            <a:ext cx="8915400" cy="3962400"/>
          </a:xfrm>
        </p:spPr>
        <p:txBody>
          <a:bodyPr/>
          <a:lstStyle/>
          <a:p>
            <a:pPr marL="381000" indent="-381000">
              <a:buFontTx/>
              <a:buAutoNum type="arabicParenR" startAt="3"/>
            </a:pPr>
            <a:r>
              <a:rPr lang="en-US" altLang="en-US" b="1" u="sng" dirty="0" smtClean="0">
                <a:latin typeface="Arial" panose="020B0604020202020204" pitchFamily="34" charset="0"/>
                <a:cs typeface="Arial" panose="020B0604020202020204" pitchFamily="34" charset="0"/>
              </a:rPr>
              <a:t>Nomination and selection of new MWG Chairperson and  Vice-chairperson</a:t>
            </a:r>
            <a:r>
              <a:rPr lang="en-US" altLang="en-US" b="1" dirty="0" smtClean="0">
                <a:latin typeface="Arial" panose="020B0604020202020204" pitchFamily="34" charset="0"/>
                <a:cs typeface="Arial" panose="020B0604020202020204" pitchFamily="34" charset="0"/>
              </a:rPr>
              <a:t> </a:t>
            </a:r>
            <a:r>
              <a:rPr lang="en-US" altLang="en-US" i="1" dirty="0" smtClean="0">
                <a:latin typeface="Arial" panose="020B0604020202020204" pitchFamily="34" charset="0"/>
                <a:cs typeface="Arial" panose="020B0604020202020204" pitchFamily="34" charset="0"/>
              </a:rPr>
              <a:t>(D. Tucker)</a:t>
            </a:r>
            <a:r>
              <a:rPr lang="en-US" altLang="en-US" b="1" i="1" dirty="0" smtClean="0">
                <a:latin typeface="Arial" panose="020B0604020202020204" pitchFamily="34" charset="0"/>
                <a:cs typeface="Arial" panose="020B0604020202020204" pitchFamily="34" charset="0"/>
              </a:rPr>
              <a:t/>
            </a:r>
            <a:br>
              <a:rPr lang="en-US" altLang="en-US" b="1" i="1" dirty="0" smtClean="0">
                <a:latin typeface="Arial" panose="020B0604020202020204" pitchFamily="34" charset="0"/>
                <a:cs typeface="Arial" panose="020B0604020202020204" pitchFamily="34" charset="0"/>
              </a:rPr>
            </a:br>
            <a:r>
              <a:rPr lang="en-US" altLang="en-US" b="1" i="1" dirty="0" smtClean="0">
                <a:latin typeface="Arial" panose="020B0604020202020204" pitchFamily="34" charset="0"/>
                <a:cs typeface="Arial" panose="020B0604020202020204" pitchFamily="34" charset="0"/>
              </a:rPr>
              <a:t/>
            </a:r>
            <a:br>
              <a:rPr lang="en-US" altLang="en-US" b="1" i="1" dirty="0" smtClean="0">
                <a:latin typeface="Arial" panose="020B0604020202020204" pitchFamily="34" charset="0"/>
                <a:cs typeface="Arial" panose="020B0604020202020204" pitchFamily="34" charset="0"/>
              </a:rPr>
            </a:br>
            <a:r>
              <a:rPr lang="en-US" altLang="en-US" b="1" i="1" dirty="0" smtClean="0">
                <a:latin typeface="Arial" panose="020B0604020202020204" pitchFamily="34" charset="0"/>
                <a:cs typeface="Arial" panose="020B0604020202020204" pitchFamily="34" charset="0"/>
              </a:rPr>
              <a:t/>
            </a:r>
            <a:br>
              <a:rPr lang="en-US" altLang="en-US" b="1" i="1" dirty="0" smtClean="0">
                <a:latin typeface="Arial" panose="020B0604020202020204" pitchFamily="34" charset="0"/>
                <a:cs typeface="Arial" panose="020B0604020202020204" pitchFamily="34" charset="0"/>
              </a:rPr>
            </a:br>
            <a:r>
              <a:rPr lang="en-US" altLang="en-US" b="1" i="1" dirty="0" smtClean="0">
                <a:latin typeface="Arial" panose="020B0604020202020204" pitchFamily="34" charset="0"/>
                <a:cs typeface="Arial" panose="020B0604020202020204" pitchFamily="34" charset="0"/>
              </a:rPr>
              <a:t>Nominations are now open.</a:t>
            </a:r>
            <a:r>
              <a:rPr lang="en-US" altLang="en-US" b="1" dirty="0" smtClean="0"/>
              <a:t/>
            </a:r>
            <a:br>
              <a:rPr lang="en-US" altLang="en-US" b="1" dirty="0" smtClean="0"/>
            </a:br>
            <a:r>
              <a:rPr lang="en-US" altLang="en-US" i="1" dirty="0" smtClean="0"/>
              <a:t/>
            </a:r>
            <a:br>
              <a:rPr lang="en-US" altLang="en-US" i="1" dirty="0" smtClean="0"/>
            </a:br>
            <a:r>
              <a:rPr lang="en-US" altLang="en-US" b="1" i="1" dirty="0" smtClean="0"/>
              <a:t/>
            </a:r>
            <a:br>
              <a:rPr lang="en-US" altLang="en-US" b="1" i="1" dirty="0" smtClean="0"/>
            </a:br>
            <a:endParaRPr lang="en-US" altLang="en-US" b="1" i="1" dirty="0" smtClean="0"/>
          </a:p>
        </p:txBody>
      </p:sp>
      <p:sp>
        <p:nvSpPr>
          <p:cNvPr id="20482" name="Rectangle 3"/>
          <p:cNvSpPr>
            <a:spLocks noChangeArrowheads="1"/>
          </p:cNvSpPr>
          <p:nvPr/>
        </p:nvSpPr>
        <p:spPr bwMode="auto">
          <a:xfrm>
            <a:off x="4479925" y="324643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a:p>
        </p:txBody>
      </p:sp>
      <p:sp>
        <p:nvSpPr>
          <p:cNvPr id="20483" name="Rectangle 4"/>
          <p:cNvSpPr>
            <a:spLocks noChangeArrowheads="1"/>
          </p:cNvSpPr>
          <p:nvPr/>
        </p:nvSpPr>
        <p:spPr bwMode="auto">
          <a:xfrm>
            <a:off x="228600" y="2819400"/>
            <a:ext cx="89154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81000" indent="-3810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endParaRPr lang="en-US" altLang="en-US" sz="1600"/>
          </a:p>
        </p:txBody>
      </p:sp>
      <p:sp>
        <p:nvSpPr>
          <p:cNvPr id="20484" name="Rectangle 5"/>
          <p:cNvSpPr>
            <a:spLocks noChangeArrowheads="1"/>
          </p:cNvSpPr>
          <p:nvPr/>
        </p:nvSpPr>
        <p:spPr bwMode="auto">
          <a:xfrm>
            <a:off x="685800" y="4419600"/>
            <a:ext cx="7543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ChangeArrowheads="1"/>
          </p:cNvSpPr>
          <p:nvPr>
            <p:ph type="title" idx="4294967295"/>
          </p:nvPr>
        </p:nvSpPr>
        <p:spPr>
          <a:xfrm>
            <a:off x="152400" y="1295400"/>
            <a:ext cx="8763000" cy="1524000"/>
          </a:xfrm>
        </p:spPr>
        <p:txBody>
          <a:bodyPr/>
          <a:lstStyle/>
          <a:p>
            <a:pPr marL="381000" indent="-381000"/>
            <a:r>
              <a:rPr lang="en-US" altLang="en-US" dirty="0" smtClean="0"/>
              <a:t>4.	</a:t>
            </a:r>
            <a:r>
              <a:rPr lang="en-US" dirty="0"/>
              <a:t>Discuss proposed NPRR/RMGRR with the concept of “</a:t>
            </a:r>
            <a:r>
              <a:rPr lang="en-US" i="1" dirty="0"/>
              <a:t>Allow AMS Data Submittal for TDSP-Read Non-Modeled Generators”</a:t>
            </a:r>
            <a:r>
              <a:rPr lang="en-US" dirty="0"/>
              <a:t>. </a:t>
            </a:r>
            <a:r>
              <a:rPr lang="en-US" altLang="en-US" i="1" dirty="0" smtClean="0">
                <a:latin typeface="Arial" panose="020B0604020202020204" pitchFamily="34" charset="0"/>
                <a:cs typeface="Arial" panose="020B0604020202020204" pitchFamily="34" charset="0"/>
              </a:rPr>
              <a:t>(D. Tucker)</a:t>
            </a:r>
            <a:br>
              <a:rPr lang="en-US" altLang="en-US" i="1" dirty="0" smtClean="0">
                <a:latin typeface="Arial" panose="020B0604020202020204" pitchFamily="34" charset="0"/>
                <a:cs typeface="Arial" panose="020B0604020202020204" pitchFamily="34" charset="0"/>
              </a:rPr>
            </a:br>
            <a:r>
              <a:rPr lang="en-US" altLang="en-US" i="1" dirty="0" smtClean="0">
                <a:latin typeface="Arial" panose="020B0604020202020204" pitchFamily="34" charset="0"/>
                <a:cs typeface="Arial" panose="020B0604020202020204" pitchFamily="34" charset="0"/>
              </a:rPr>
              <a:t/>
            </a:r>
            <a:br>
              <a:rPr lang="en-US" altLang="en-US" i="1" dirty="0" smtClean="0">
                <a:latin typeface="Arial" panose="020B0604020202020204" pitchFamily="34" charset="0"/>
                <a:cs typeface="Arial" panose="020B0604020202020204" pitchFamily="34" charset="0"/>
              </a:rPr>
            </a:br>
            <a:endParaRPr lang="en-US" altLang="en-US" i="1" dirty="0" smtClean="0">
              <a:latin typeface="Arial" panose="020B0604020202020204" pitchFamily="34" charset="0"/>
              <a:cs typeface="Arial" panose="020B0604020202020204" pitchFamily="34" charset="0"/>
            </a:endParaRPr>
          </a:p>
        </p:txBody>
      </p:sp>
      <p:sp>
        <p:nvSpPr>
          <p:cNvPr id="21506" name="Rectangle 3"/>
          <p:cNvSpPr>
            <a:spLocks noChangeArrowheads="1"/>
          </p:cNvSpPr>
          <p:nvPr/>
        </p:nvSpPr>
        <p:spPr bwMode="auto">
          <a:xfrm>
            <a:off x="4479925" y="324643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a:p>
        </p:txBody>
      </p:sp>
      <p:sp>
        <p:nvSpPr>
          <p:cNvPr id="21507" name="Rectangle 4"/>
          <p:cNvSpPr>
            <a:spLocks noChangeArrowheads="1"/>
          </p:cNvSpPr>
          <p:nvPr/>
        </p:nvSpPr>
        <p:spPr bwMode="auto">
          <a:xfrm>
            <a:off x="381000" y="2819400"/>
            <a:ext cx="853440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81000" indent="-3810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endParaRPr lang="en-US" altLang="en-US" sz="1600"/>
          </a:p>
        </p:txBody>
      </p:sp>
      <p:sp>
        <p:nvSpPr>
          <p:cNvPr id="21508" name="Rectangle 5"/>
          <p:cNvSpPr>
            <a:spLocks noChangeArrowheads="1"/>
          </p:cNvSpPr>
          <p:nvPr/>
        </p:nvSpPr>
        <p:spPr bwMode="auto">
          <a:xfrm>
            <a:off x="762000" y="2590800"/>
            <a:ext cx="7543800"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dirty="0"/>
              <a:t>Concept:  </a:t>
            </a:r>
            <a:r>
              <a:rPr lang="en-US" altLang="en-US" dirty="0" smtClean="0"/>
              <a:t>Allow TDSPs an option to </a:t>
            </a:r>
            <a:r>
              <a:rPr lang="en-US" altLang="en-US" dirty="0"/>
              <a:t>submit TDSP Read non-modeled </a:t>
            </a:r>
            <a:r>
              <a:rPr lang="en-US" altLang="en-US" dirty="0" smtClean="0"/>
              <a:t>generation meter </a:t>
            </a:r>
            <a:r>
              <a:rPr lang="en-US" altLang="en-US" dirty="0"/>
              <a:t>data to ERCOT utilizing AMS </a:t>
            </a:r>
            <a:r>
              <a:rPr lang="en-US" altLang="en-US" dirty="0" smtClean="0"/>
              <a:t>transactions.</a:t>
            </a:r>
          </a:p>
          <a:p>
            <a:endParaRPr lang="en-US" altLang="en-US" dirty="0"/>
          </a:p>
          <a:p>
            <a:r>
              <a:rPr lang="en-US" altLang="en-US" dirty="0" smtClean="0"/>
              <a:t>TDSP would specify data delivery method on the TDSP Read Generation Form</a:t>
            </a:r>
          </a:p>
          <a:p>
            <a:pPr marL="1028700" lvl="1">
              <a:buFont typeface="Arial" panose="020B0604020202020204" pitchFamily="34" charset="0"/>
              <a:buChar char="•"/>
            </a:pPr>
            <a:r>
              <a:rPr lang="en-US" altLang="en-US" dirty="0"/>
              <a:t>LSE </a:t>
            </a:r>
            <a:r>
              <a:rPr lang="en-US" altLang="en-US" dirty="0" smtClean="0"/>
              <a:t>or </a:t>
            </a:r>
          </a:p>
          <a:p>
            <a:pPr marL="1028700" lvl="1">
              <a:buFont typeface="Arial" panose="020B0604020202020204" pitchFamily="34" charset="0"/>
              <a:buChar char="•"/>
            </a:pPr>
            <a:r>
              <a:rPr lang="en-US" altLang="en-US" dirty="0" smtClean="0"/>
              <a:t>867</a:t>
            </a:r>
            <a:endParaRPr lang="en-US" altLang="en-US" dirty="0"/>
          </a:p>
        </p:txBody>
      </p:sp>
      <p:sp>
        <p:nvSpPr>
          <p:cNvPr id="21509" name="Rectangle 7"/>
          <p:cNvSpPr>
            <a:spLocks noChangeArrowheads="1"/>
          </p:cNvSpPr>
          <p:nvPr/>
        </p:nvSpPr>
        <p:spPr bwMode="auto">
          <a:xfrm>
            <a:off x="228600" y="2819400"/>
            <a:ext cx="84582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81000" indent="-3810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endParaRPr lang="en-US" altLang="en-US" sz="160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idx="4294967295"/>
          </p:nvPr>
        </p:nvSpPr>
        <p:spPr>
          <a:xfrm>
            <a:off x="190500" y="808832"/>
            <a:ext cx="8763000" cy="1752600"/>
          </a:xfrm>
        </p:spPr>
        <p:txBody>
          <a:bodyPr/>
          <a:lstStyle/>
          <a:p>
            <a:pPr marL="381000" indent="-381000"/>
            <a:r>
              <a:rPr lang="en-US" altLang="en-US" dirty="0" smtClean="0"/>
              <a:t>5.	</a:t>
            </a:r>
            <a:r>
              <a:rPr lang="en-US" altLang="zh-CN" b="1" u="sng" dirty="0" smtClean="0">
                <a:latin typeface="Arial" panose="020B0604020202020204" pitchFamily="34" charset="0"/>
                <a:ea typeface="宋体" panose="02010600030101010101" pitchFamily="2" charset="-122"/>
                <a:cs typeface="Arial" panose="020B0604020202020204" pitchFamily="34" charset="0"/>
              </a:rPr>
              <a:t>Break</a:t>
            </a:r>
            <a:endParaRPr lang="en-US" altLang="en-US" b="1" u="sng" dirty="0" smtClean="0">
              <a:latin typeface="Arial" panose="020B0604020202020204" pitchFamily="34" charset="0"/>
              <a:cs typeface="Arial" panose="020B0604020202020204" pitchFamily="34" charset="0"/>
            </a:endParaRPr>
          </a:p>
        </p:txBody>
      </p:sp>
      <p:sp>
        <p:nvSpPr>
          <p:cNvPr id="22530" name="Rectangle 3"/>
          <p:cNvSpPr>
            <a:spLocks noChangeArrowheads="1"/>
          </p:cNvSpPr>
          <p:nvPr/>
        </p:nvSpPr>
        <p:spPr bwMode="auto">
          <a:xfrm>
            <a:off x="4479925" y="324643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a:p>
        </p:txBody>
      </p:sp>
      <p:sp>
        <p:nvSpPr>
          <p:cNvPr id="22531" name="Rectangle 4"/>
          <p:cNvSpPr>
            <a:spLocks noChangeArrowheads="1"/>
          </p:cNvSpPr>
          <p:nvPr/>
        </p:nvSpPr>
        <p:spPr bwMode="auto">
          <a:xfrm>
            <a:off x="228600" y="2819400"/>
            <a:ext cx="89154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81000" indent="-3810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endParaRPr lang="en-US" altLang="en-US" sz="1600"/>
          </a:p>
        </p:txBody>
      </p:sp>
      <p:sp>
        <p:nvSpPr>
          <p:cNvPr id="22532" name="Rectangle 5"/>
          <p:cNvSpPr>
            <a:spLocks noChangeArrowheads="1"/>
          </p:cNvSpPr>
          <p:nvPr/>
        </p:nvSpPr>
        <p:spPr bwMode="auto">
          <a:xfrm>
            <a:off x="762000" y="2895600"/>
            <a:ext cx="7543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a:t> </a:t>
            </a:r>
          </a:p>
        </p:txBody>
      </p:sp>
      <p:sp>
        <p:nvSpPr>
          <p:cNvPr id="22533" name="Rectangle 6"/>
          <p:cNvSpPr>
            <a:spLocks noChangeArrowheads="1"/>
          </p:cNvSpPr>
          <p:nvPr/>
        </p:nvSpPr>
        <p:spPr bwMode="auto">
          <a:xfrm>
            <a:off x="228600" y="2819400"/>
            <a:ext cx="84582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81000" indent="-3810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endParaRPr lang="en-US" altLang="en-US" sz="160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ChangeArrowheads="1"/>
          </p:cNvSpPr>
          <p:nvPr/>
        </p:nvSpPr>
        <p:spPr bwMode="auto">
          <a:xfrm>
            <a:off x="4479925" y="324643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a:p>
        </p:txBody>
      </p:sp>
      <p:sp>
        <p:nvSpPr>
          <p:cNvPr id="23555" name="Rectangle 4"/>
          <p:cNvSpPr>
            <a:spLocks noChangeArrowheads="1"/>
          </p:cNvSpPr>
          <p:nvPr/>
        </p:nvSpPr>
        <p:spPr bwMode="auto">
          <a:xfrm>
            <a:off x="228600" y="2819400"/>
            <a:ext cx="89154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81000" indent="-3810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endParaRPr lang="en-US" altLang="en-US" sz="1600"/>
          </a:p>
        </p:txBody>
      </p:sp>
      <p:sp>
        <p:nvSpPr>
          <p:cNvPr id="23556" name="Rectangle 5"/>
          <p:cNvSpPr>
            <a:spLocks noChangeArrowheads="1"/>
          </p:cNvSpPr>
          <p:nvPr/>
        </p:nvSpPr>
        <p:spPr bwMode="auto">
          <a:xfrm>
            <a:off x="762000" y="2895600"/>
            <a:ext cx="7543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a:t> </a:t>
            </a:r>
          </a:p>
        </p:txBody>
      </p:sp>
      <p:sp>
        <p:nvSpPr>
          <p:cNvPr id="23557" name="Rectangle 6"/>
          <p:cNvSpPr>
            <a:spLocks noChangeArrowheads="1"/>
          </p:cNvSpPr>
          <p:nvPr/>
        </p:nvSpPr>
        <p:spPr bwMode="auto">
          <a:xfrm>
            <a:off x="228600" y="2819400"/>
            <a:ext cx="84582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81000" indent="-3810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endParaRPr lang="en-US" altLang="en-US" sz="1600"/>
          </a:p>
        </p:txBody>
      </p:sp>
      <p:sp>
        <p:nvSpPr>
          <p:cNvPr id="7" name="TextBox 6"/>
          <p:cNvSpPr txBox="1"/>
          <p:nvPr/>
        </p:nvSpPr>
        <p:spPr>
          <a:xfrm>
            <a:off x="457200" y="1345505"/>
            <a:ext cx="8610600" cy="4739759"/>
          </a:xfrm>
          <a:prstGeom prst="rect">
            <a:avLst/>
          </a:prstGeom>
          <a:noFill/>
        </p:spPr>
        <p:txBody>
          <a:bodyPr wrap="square" rtlCol="0">
            <a:spAutoFit/>
          </a:bodyPr>
          <a:lstStyle/>
          <a:p>
            <a:r>
              <a:rPr lang="en-US" dirty="0"/>
              <a:t>6</a:t>
            </a:r>
            <a:r>
              <a:rPr lang="en-US" dirty="0" smtClean="0"/>
              <a:t>.) Review proposed SMOGRR language change in SMOG 1.3.7 regarding Parallel CTs </a:t>
            </a:r>
            <a:r>
              <a:rPr lang="en-US" altLang="en-US" i="1" dirty="0" smtClean="0"/>
              <a:t>(</a:t>
            </a:r>
            <a:r>
              <a:rPr lang="en-US" altLang="en-US" i="1" dirty="0"/>
              <a:t>H. Perez</a:t>
            </a:r>
            <a:r>
              <a:rPr lang="en-US" altLang="en-US" i="1" dirty="0" smtClean="0"/>
              <a:t>)</a:t>
            </a:r>
          </a:p>
          <a:p>
            <a:endParaRPr lang="en-US" i="1" dirty="0"/>
          </a:p>
          <a:p>
            <a:pPr marL="285750" indent="-285750">
              <a:buFont typeface="Arial" panose="020B0604020202020204" pitchFamily="34" charset="0"/>
              <a:buChar char="•"/>
            </a:pPr>
            <a:r>
              <a:rPr lang="en-US" dirty="0" smtClean="0"/>
              <a:t>Current SMOG:</a:t>
            </a:r>
          </a:p>
          <a:p>
            <a:r>
              <a:rPr lang="en-US" sz="1400" i="1" dirty="0" smtClean="0"/>
              <a:t>1.3.7 Paralleling </a:t>
            </a:r>
            <a:r>
              <a:rPr lang="en-US" sz="1400" i="1" dirty="0"/>
              <a:t>of Current Transformers</a:t>
            </a:r>
          </a:p>
          <a:p>
            <a:r>
              <a:rPr lang="en-US" sz="1200" dirty="0" smtClean="0"/>
              <a:t>	Paralleling </a:t>
            </a:r>
            <a:r>
              <a:rPr lang="en-US" sz="1200" dirty="0"/>
              <a:t>of current transformers is not recommended.  However, when it is necessary, the following requirements apply.</a:t>
            </a:r>
          </a:p>
          <a:p>
            <a:endParaRPr lang="en-US" sz="1200" dirty="0" smtClean="0"/>
          </a:p>
          <a:p>
            <a:pPr marL="457200" indent="-228600">
              <a:buFont typeface="+mj-lt"/>
              <a:buAutoNum type="alphaLcParenR"/>
            </a:pPr>
            <a:r>
              <a:rPr lang="en-US" sz="1200" dirty="0" smtClean="0"/>
              <a:t>All </a:t>
            </a:r>
            <a:r>
              <a:rPr lang="en-US" sz="1200" dirty="0"/>
              <a:t>transformers must have the same nominal ratio regardless of the ratings of the circuits in which they are connected.</a:t>
            </a:r>
          </a:p>
          <a:p>
            <a:pPr marL="457200" indent="-228600">
              <a:buFont typeface="+mj-lt"/>
              <a:buAutoNum type="alphaLcParenR"/>
            </a:pPr>
            <a:r>
              <a:rPr lang="en-US" sz="1200" dirty="0" smtClean="0"/>
              <a:t>All </a:t>
            </a:r>
            <a:r>
              <a:rPr lang="en-US" sz="1200" dirty="0"/>
              <a:t>transformers which have their </a:t>
            </a:r>
            <a:r>
              <a:rPr lang="en-US" sz="1200" dirty="0" err="1"/>
              <a:t>secondaries</a:t>
            </a:r>
            <a:r>
              <a:rPr lang="en-US" sz="1200" dirty="0"/>
              <a:t> paralleled must be connected to the same phase of the primary circuits.</a:t>
            </a:r>
          </a:p>
          <a:p>
            <a:pPr marL="457200" indent="-228600">
              <a:buFont typeface="+mj-lt"/>
              <a:buAutoNum type="alphaLcParenR"/>
            </a:pPr>
            <a:r>
              <a:rPr lang="en-US" sz="1200" dirty="0" smtClean="0"/>
              <a:t>The </a:t>
            </a:r>
            <a:r>
              <a:rPr lang="en-US" sz="1200" dirty="0"/>
              <a:t>secondary circuits shall be connected in a configuration to allow for testing of individual instrument transformers.  The secondary circuits shall be paralleled at the meter test switch. </a:t>
            </a:r>
          </a:p>
          <a:p>
            <a:pPr marL="457200" indent="-228600">
              <a:buFont typeface="+mj-lt"/>
              <a:buAutoNum type="alphaLcParenR"/>
            </a:pPr>
            <a:r>
              <a:rPr lang="en-US" sz="1200" dirty="0" smtClean="0"/>
              <a:t>There </a:t>
            </a:r>
            <a:r>
              <a:rPr lang="en-US" sz="1200" dirty="0"/>
              <a:t>shall be only one ground on the secondary of all paralleled transformers at their common point.  It is recommended that the ground be located at the meter or at the nearest terminal block to the meter.</a:t>
            </a:r>
          </a:p>
          <a:p>
            <a:pPr marL="457200" indent="-228600">
              <a:buFont typeface="+mj-lt"/>
              <a:buAutoNum type="alphaLcParenR"/>
            </a:pPr>
            <a:r>
              <a:rPr lang="en-US" sz="1200" dirty="0" smtClean="0"/>
              <a:t>Each </a:t>
            </a:r>
            <a:r>
              <a:rPr lang="en-US" sz="1200" dirty="0"/>
              <a:t>current transformer must be capable of supporting </a:t>
            </a:r>
            <a:r>
              <a:rPr lang="en-US" sz="1200" dirty="0" smtClean="0"/>
              <a:t>n </a:t>
            </a:r>
            <a:r>
              <a:rPr lang="en-US" sz="1200" dirty="0"/>
              <a:t>times the connected burden within the accuracy class of the transformers, where n = number of current transformers in parallel.</a:t>
            </a:r>
          </a:p>
          <a:p>
            <a:pPr marL="457200" indent="-228600">
              <a:buFont typeface="+mj-lt"/>
              <a:buAutoNum type="alphaLcParenR"/>
            </a:pPr>
            <a:r>
              <a:rPr lang="en-US" sz="1200" dirty="0" smtClean="0"/>
              <a:t>A </a:t>
            </a:r>
            <a:r>
              <a:rPr lang="en-US" sz="1200" dirty="0"/>
              <a:t>common voltage must be available for the meter.  This condition is met if the circuits share a common bus that is normally operated with closed bus ties.</a:t>
            </a:r>
          </a:p>
          <a:p>
            <a:pPr marL="457200" indent="-228600">
              <a:buFont typeface="+mj-lt"/>
              <a:buAutoNum type="alphaLcParenR"/>
            </a:pPr>
            <a:r>
              <a:rPr lang="en-US" sz="1200" dirty="0" smtClean="0"/>
              <a:t>The </a:t>
            </a:r>
            <a:r>
              <a:rPr lang="en-US" sz="1200" dirty="0"/>
              <a:t>meter must have sufficient current capacity to carry the sum of the currents from all the transformers to which it is connected.</a:t>
            </a:r>
          </a:p>
          <a:p>
            <a:pPr marL="457200" indent="-228600">
              <a:buFont typeface="+mj-lt"/>
              <a:buAutoNum type="alphaLcParenR"/>
            </a:pPr>
            <a:r>
              <a:rPr lang="en-US" sz="1200" dirty="0" smtClean="0"/>
              <a:t>The </a:t>
            </a:r>
            <a:r>
              <a:rPr lang="en-US" sz="1200" dirty="0"/>
              <a:t>secondary leads from all current transformers shall be such that the maximum possible burden placed on any transformer does not exceed its adjusted burden rating, as defined in paragraph (e) </a:t>
            </a:r>
            <a:r>
              <a:rPr lang="en-US" sz="1200" dirty="0" smtClean="0"/>
              <a:t>above</a:t>
            </a:r>
            <a:r>
              <a:rPr lang="en-US" sz="1200" dirty="0"/>
              <a:t>.</a:t>
            </a:r>
            <a:endParaRPr lang="en-US" sz="1200" dirty="0" smtClean="0"/>
          </a:p>
        </p:txBody>
      </p:sp>
    </p:spTree>
    <p:extLst>
      <p:ext uri="{BB962C8B-B14F-4D97-AF65-F5344CB8AC3E}">
        <p14:creationId xmlns:p14="http://schemas.microsoft.com/office/powerpoint/2010/main" val="3978270238"/>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9891</TotalTime>
  <Words>681</Words>
  <Application>Microsoft Office PowerPoint</Application>
  <PresentationFormat>On-screen Show (4:3)</PresentationFormat>
  <Paragraphs>90</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SimSun</vt:lpstr>
      <vt:lpstr>SimSun</vt:lpstr>
      <vt:lpstr>Arial</vt:lpstr>
      <vt:lpstr>Arial Black</vt:lpstr>
      <vt:lpstr>Custom Design</vt:lpstr>
      <vt:lpstr>January 14, 2016 MWG Meeting            </vt:lpstr>
      <vt:lpstr>Topics for discussion:</vt:lpstr>
      <vt:lpstr>Topics for discussion:</vt:lpstr>
      <vt:lpstr>PowerPoint Presentation</vt:lpstr>
      <vt:lpstr>Attendance roll-call and introduction (D. Sumbera)   </vt:lpstr>
      <vt:lpstr>Nomination and selection of new MWG Chairperson and  Vice-chairperson (D. Tucker)   Nominations are now open.   </vt:lpstr>
      <vt:lpstr>4. Discuss proposed NPRR/RMGRR with the concept of “Allow AMS Data Submittal for TDSP-Read Non-Modeled Generators”. (D. Tucker)  </vt:lpstr>
      <vt:lpstr>5. Break</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Grendel, Steve</dc:creator>
  <cp:lastModifiedBy>Perez, Henry</cp:lastModifiedBy>
  <cp:revision>243</cp:revision>
  <cp:lastPrinted>2016-01-06T16:28:16Z</cp:lastPrinted>
  <dcterms:created xsi:type="dcterms:W3CDTF">2005-04-21T14:28:35Z</dcterms:created>
  <dcterms:modified xsi:type="dcterms:W3CDTF">2016-01-07T15:09:15Z</dcterms:modified>
</cp:coreProperties>
</file>