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5"/>
  </p:notesMasterIdLst>
  <p:sldIdLst>
    <p:sldId id="355" r:id="rId2"/>
    <p:sldId id="337" r:id="rId3"/>
    <p:sldId id="357" r:id="rId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5011"/>
    <a:srgbClr val="40949A"/>
    <a:srgbClr val="0000CC"/>
    <a:srgbClr val="FF3300"/>
    <a:srgbClr val="FF9900"/>
    <a:srgbClr val="5469A2"/>
    <a:srgbClr val="294171"/>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100" d="100"/>
          <a:sy n="100" d="100"/>
        </p:scale>
        <p:origin x="-1020" y="612"/>
      </p:cViewPr>
      <p:guideLst>
        <p:guide orient="horz" pos="4224"/>
        <p:guide pos="15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765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765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B222F3FB-C15F-4D87-B647-9ED5CF418589}" type="slidenum">
              <a:rPr lang="en-US"/>
              <a:pPr>
                <a:defRPr/>
              </a:pPr>
              <a:t>‹#›</a:t>
            </a:fld>
            <a:endParaRPr lang="en-US"/>
          </a:p>
        </p:txBody>
      </p:sp>
    </p:spTree>
    <p:extLst>
      <p:ext uri="{BB962C8B-B14F-4D97-AF65-F5344CB8AC3E}">
        <p14:creationId xmlns:p14="http://schemas.microsoft.com/office/powerpoint/2010/main" val="31602904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22F3FB-C15F-4D87-B647-9ED5CF418589}" type="slidenum">
              <a:rPr lang="en-US" smtClean="0"/>
              <a:pPr>
                <a:defRPr/>
              </a:pPr>
              <a:t>2</a:t>
            </a:fld>
            <a:endParaRPr lang="en-US"/>
          </a:p>
        </p:txBody>
      </p:sp>
    </p:spTree>
    <p:extLst>
      <p:ext uri="{BB962C8B-B14F-4D97-AF65-F5344CB8AC3E}">
        <p14:creationId xmlns:p14="http://schemas.microsoft.com/office/powerpoint/2010/main" val="477789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22F3FB-C15F-4D87-B647-9ED5CF418589}" type="slidenum">
              <a:rPr lang="en-US" smtClean="0"/>
              <a:pPr>
                <a:defRPr/>
              </a:pPr>
              <a:t>3</a:t>
            </a:fld>
            <a:endParaRPr lang="en-US"/>
          </a:p>
        </p:txBody>
      </p:sp>
    </p:spTree>
    <p:extLst>
      <p:ext uri="{BB962C8B-B14F-4D97-AF65-F5344CB8AC3E}">
        <p14:creationId xmlns:p14="http://schemas.microsoft.com/office/powerpoint/2010/main" val="4777898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a:t>April 4th, 2012</a:t>
            </a: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a:t>ERCOT Confidential</a:t>
            </a:r>
          </a:p>
        </p:txBody>
      </p:sp>
    </p:spTree>
    <p:extLst>
      <p:ext uri="{BB962C8B-B14F-4D97-AF65-F5344CB8AC3E}">
        <p14:creationId xmlns:p14="http://schemas.microsoft.com/office/powerpoint/2010/main" val="1737389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52AA6CC-E84C-42D9-8FF2-F9FDF604921B}"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ERCOT Confidential</a:t>
            </a:r>
          </a:p>
        </p:txBody>
      </p:sp>
      <p:sp>
        <p:nvSpPr>
          <p:cNvPr id="6" name="Rectangle 4"/>
          <p:cNvSpPr>
            <a:spLocks noGrp="1" noChangeArrowheads="1"/>
          </p:cNvSpPr>
          <p:nvPr>
            <p:ph type="dt" sz="half" idx="12"/>
          </p:nvPr>
        </p:nvSpPr>
        <p:spPr>
          <a:ln/>
        </p:spPr>
        <p:txBody>
          <a:bodyPr/>
          <a:lstStyle>
            <a:lvl1pPr>
              <a:defRPr/>
            </a:lvl1pPr>
          </a:lstStyle>
          <a:p>
            <a:pPr>
              <a:defRPr/>
            </a:pPr>
            <a:r>
              <a:rPr lang="en-US"/>
              <a:t>April 4th, 2012</a:t>
            </a:r>
          </a:p>
        </p:txBody>
      </p:sp>
    </p:spTree>
    <p:extLst>
      <p:ext uri="{BB962C8B-B14F-4D97-AF65-F5344CB8AC3E}">
        <p14:creationId xmlns:p14="http://schemas.microsoft.com/office/powerpoint/2010/main" val="357381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D4BE531-AB3A-4843-A0C5-75BAB67BD6C6}"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ERCOT Confidential</a:t>
            </a:r>
          </a:p>
        </p:txBody>
      </p:sp>
      <p:sp>
        <p:nvSpPr>
          <p:cNvPr id="6" name="Rectangle 4"/>
          <p:cNvSpPr>
            <a:spLocks noGrp="1" noChangeArrowheads="1"/>
          </p:cNvSpPr>
          <p:nvPr>
            <p:ph type="dt" sz="half" idx="12"/>
          </p:nvPr>
        </p:nvSpPr>
        <p:spPr>
          <a:ln/>
        </p:spPr>
        <p:txBody>
          <a:bodyPr/>
          <a:lstStyle>
            <a:lvl1pPr>
              <a:defRPr/>
            </a:lvl1pPr>
          </a:lstStyle>
          <a:p>
            <a:pPr>
              <a:defRPr/>
            </a:pPr>
            <a:r>
              <a:rPr lang="en-US"/>
              <a:t>April 4th, 2012</a:t>
            </a:r>
          </a:p>
        </p:txBody>
      </p:sp>
    </p:spTree>
    <p:extLst>
      <p:ext uri="{BB962C8B-B14F-4D97-AF65-F5344CB8AC3E}">
        <p14:creationId xmlns:p14="http://schemas.microsoft.com/office/powerpoint/2010/main" val="94570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5E1FA58-EC3E-447D-BF30-BF8B3CDD0823}"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ERCOT Confidential</a:t>
            </a:r>
          </a:p>
        </p:txBody>
      </p:sp>
      <p:sp>
        <p:nvSpPr>
          <p:cNvPr id="6" name="Rectangle 4"/>
          <p:cNvSpPr>
            <a:spLocks noGrp="1" noChangeArrowheads="1"/>
          </p:cNvSpPr>
          <p:nvPr>
            <p:ph type="dt" sz="half" idx="12"/>
          </p:nvPr>
        </p:nvSpPr>
        <p:spPr>
          <a:ln/>
        </p:spPr>
        <p:txBody>
          <a:bodyPr/>
          <a:lstStyle>
            <a:lvl1pPr>
              <a:defRPr/>
            </a:lvl1pPr>
          </a:lstStyle>
          <a:p>
            <a:pPr>
              <a:defRPr/>
            </a:pPr>
            <a:r>
              <a:rPr lang="en-US"/>
              <a:t>April 4th, 2012</a:t>
            </a:r>
          </a:p>
        </p:txBody>
      </p:sp>
    </p:spTree>
    <p:extLst>
      <p:ext uri="{BB962C8B-B14F-4D97-AF65-F5344CB8AC3E}">
        <p14:creationId xmlns:p14="http://schemas.microsoft.com/office/powerpoint/2010/main" val="172584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3B205C30-925C-4122-B49E-8894E55F8DAE}"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ERCOT Confidential</a:t>
            </a:r>
          </a:p>
        </p:txBody>
      </p:sp>
      <p:sp>
        <p:nvSpPr>
          <p:cNvPr id="6" name="Rectangle 4"/>
          <p:cNvSpPr>
            <a:spLocks noGrp="1" noChangeArrowheads="1"/>
          </p:cNvSpPr>
          <p:nvPr>
            <p:ph type="dt" sz="half" idx="12"/>
          </p:nvPr>
        </p:nvSpPr>
        <p:spPr>
          <a:ln/>
        </p:spPr>
        <p:txBody>
          <a:bodyPr/>
          <a:lstStyle>
            <a:lvl1pPr>
              <a:defRPr/>
            </a:lvl1pPr>
          </a:lstStyle>
          <a:p>
            <a:pPr>
              <a:defRPr/>
            </a:pPr>
            <a:r>
              <a:rPr lang="en-US"/>
              <a:t>April 4th, 2012</a:t>
            </a:r>
          </a:p>
        </p:txBody>
      </p:sp>
    </p:spTree>
    <p:extLst>
      <p:ext uri="{BB962C8B-B14F-4D97-AF65-F5344CB8AC3E}">
        <p14:creationId xmlns:p14="http://schemas.microsoft.com/office/powerpoint/2010/main" val="4280879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4E080FA-1609-4306-A403-9A7DCBE8E81C}"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ERCOT Confidential</a:t>
            </a:r>
          </a:p>
        </p:txBody>
      </p:sp>
      <p:sp>
        <p:nvSpPr>
          <p:cNvPr id="7" name="Rectangle 4"/>
          <p:cNvSpPr>
            <a:spLocks noGrp="1" noChangeArrowheads="1"/>
          </p:cNvSpPr>
          <p:nvPr>
            <p:ph type="dt" sz="half" idx="12"/>
          </p:nvPr>
        </p:nvSpPr>
        <p:spPr>
          <a:ln/>
        </p:spPr>
        <p:txBody>
          <a:bodyPr/>
          <a:lstStyle>
            <a:lvl1pPr>
              <a:defRPr/>
            </a:lvl1pPr>
          </a:lstStyle>
          <a:p>
            <a:pPr>
              <a:defRPr/>
            </a:pPr>
            <a:r>
              <a:rPr lang="en-US"/>
              <a:t>April 4th, 2012</a:t>
            </a:r>
          </a:p>
        </p:txBody>
      </p:sp>
    </p:spTree>
    <p:extLst>
      <p:ext uri="{BB962C8B-B14F-4D97-AF65-F5344CB8AC3E}">
        <p14:creationId xmlns:p14="http://schemas.microsoft.com/office/powerpoint/2010/main" val="1065926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9D6C83A7-C189-4733-B63A-11653CCE22AE}" type="slidenum">
              <a:rPr lang="en-US"/>
              <a:pPr>
                <a:defRPr/>
              </a:pPr>
              <a:t>‹#›</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ERCOT Confidential</a:t>
            </a:r>
          </a:p>
        </p:txBody>
      </p:sp>
      <p:sp>
        <p:nvSpPr>
          <p:cNvPr id="9" name="Rectangle 4"/>
          <p:cNvSpPr>
            <a:spLocks noGrp="1" noChangeArrowheads="1"/>
          </p:cNvSpPr>
          <p:nvPr>
            <p:ph type="dt" sz="half" idx="12"/>
          </p:nvPr>
        </p:nvSpPr>
        <p:spPr>
          <a:ln/>
        </p:spPr>
        <p:txBody>
          <a:bodyPr/>
          <a:lstStyle>
            <a:lvl1pPr>
              <a:defRPr/>
            </a:lvl1pPr>
          </a:lstStyle>
          <a:p>
            <a:pPr>
              <a:defRPr/>
            </a:pPr>
            <a:r>
              <a:rPr lang="en-US"/>
              <a:t>April 4th, 2012</a:t>
            </a:r>
          </a:p>
        </p:txBody>
      </p:sp>
    </p:spTree>
    <p:extLst>
      <p:ext uri="{BB962C8B-B14F-4D97-AF65-F5344CB8AC3E}">
        <p14:creationId xmlns:p14="http://schemas.microsoft.com/office/powerpoint/2010/main" val="530407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CAFF8E21-412B-4B74-B2BE-7F4141E783E6}" type="slidenum">
              <a:rPr lang="en-US"/>
              <a:pPr>
                <a:defRPr/>
              </a:pPr>
              <a:t>‹#›</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ERCOT Confidential</a:t>
            </a:r>
          </a:p>
        </p:txBody>
      </p:sp>
      <p:sp>
        <p:nvSpPr>
          <p:cNvPr id="5" name="Rectangle 4"/>
          <p:cNvSpPr>
            <a:spLocks noGrp="1" noChangeArrowheads="1"/>
          </p:cNvSpPr>
          <p:nvPr>
            <p:ph type="dt" sz="half" idx="12"/>
          </p:nvPr>
        </p:nvSpPr>
        <p:spPr>
          <a:ln/>
        </p:spPr>
        <p:txBody>
          <a:bodyPr/>
          <a:lstStyle>
            <a:lvl1pPr>
              <a:defRPr/>
            </a:lvl1pPr>
          </a:lstStyle>
          <a:p>
            <a:pPr>
              <a:defRPr/>
            </a:pPr>
            <a:r>
              <a:rPr lang="en-US"/>
              <a:t>April 4th, 2012</a:t>
            </a:r>
          </a:p>
        </p:txBody>
      </p:sp>
    </p:spTree>
    <p:extLst>
      <p:ext uri="{BB962C8B-B14F-4D97-AF65-F5344CB8AC3E}">
        <p14:creationId xmlns:p14="http://schemas.microsoft.com/office/powerpoint/2010/main" val="1184244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6B245B7-66E7-4F28-ACD4-695D368ABCDE}" type="slidenum">
              <a:rPr lang="en-US"/>
              <a:pPr>
                <a:defRPr/>
              </a:pPr>
              <a:t>‹#›</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ERCOT Confidential</a:t>
            </a:r>
          </a:p>
        </p:txBody>
      </p:sp>
      <p:sp>
        <p:nvSpPr>
          <p:cNvPr id="4" name="Rectangle 4"/>
          <p:cNvSpPr>
            <a:spLocks noGrp="1" noChangeArrowheads="1"/>
          </p:cNvSpPr>
          <p:nvPr>
            <p:ph type="dt" sz="half" idx="12"/>
          </p:nvPr>
        </p:nvSpPr>
        <p:spPr>
          <a:ln/>
        </p:spPr>
        <p:txBody>
          <a:bodyPr/>
          <a:lstStyle>
            <a:lvl1pPr>
              <a:defRPr/>
            </a:lvl1pPr>
          </a:lstStyle>
          <a:p>
            <a:pPr>
              <a:defRPr/>
            </a:pPr>
            <a:r>
              <a:rPr lang="en-US"/>
              <a:t>April 4th, 2012</a:t>
            </a:r>
          </a:p>
        </p:txBody>
      </p:sp>
    </p:spTree>
    <p:extLst>
      <p:ext uri="{BB962C8B-B14F-4D97-AF65-F5344CB8AC3E}">
        <p14:creationId xmlns:p14="http://schemas.microsoft.com/office/powerpoint/2010/main" val="2197116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CF274E1-DE39-4447-9133-4BD555EF5769}"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ERCOT Confidential</a:t>
            </a:r>
          </a:p>
        </p:txBody>
      </p:sp>
      <p:sp>
        <p:nvSpPr>
          <p:cNvPr id="7" name="Rectangle 4"/>
          <p:cNvSpPr>
            <a:spLocks noGrp="1" noChangeArrowheads="1"/>
          </p:cNvSpPr>
          <p:nvPr>
            <p:ph type="dt" sz="half" idx="12"/>
          </p:nvPr>
        </p:nvSpPr>
        <p:spPr>
          <a:ln/>
        </p:spPr>
        <p:txBody>
          <a:bodyPr/>
          <a:lstStyle>
            <a:lvl1pPr>
              <a:defRPr/>
            </a:lvl1pPr>
          </a:lstStyle>
          <a:p>
            <a:pPr>
              <a:defRPr/>
            </a:pPr>
            <a:r>
              <a:rPr lang="en-US"/>
              <a:t>April 4th, 2012</a:t>
            </a:r>
          </a:p>
        </p:txBody>
      </p:sp>
    </p:spTree>
    <p:extLst>
      <p:ext uri="{BB962C8B-B14F-4D97-AF65-F5344CB8AC3E}">
        <p14:creationId xmlns:p14="http://schemas.microsoft.com/office/powerpoint/2010/main" val="3653010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59494EF-F12E-47FE-AF1A-6A2C3A7BA6C7}"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ERCOT Confidential</a:t>
            </a:r>
          </a:p>
        </p:txBody>
      </p:sp>
      <p:sp>
        <p:nvSpPr>
          <p:cNvPr id="7" name="Rectangle 4"/>
          <p:cNvSpPr>
            <a:spLocks noGrp="1" noChangeArrowheads="1"/>
          </p:cNvSpPr>
          <p:nvPr>
            <p:ph type="dt" sz="half" idx="12"/>
          </p:nvPr>
        </p:nvSpPr>
        <p:spPr>
          <a:ln/>
        </p:spPr>
        <p:txBody>
          <a:bodyPr/>
          <a:lstStyle>
            <a:lvl1pPr>
              <a:defRPr/>
            </a:lvl1pPr>
          </a:lstStyle>
          <a:p>
            <a:pPr>
              <a:defRPr/>
            </a:pPr>
            <a:r>
              <a:rPr lang="en-US"/>
              <a:t>April 4th, 2012</a:t>
            </a:r>
          </a:p>
        </p:txBody>
      </p:sp>
    </p:spTree>
    <p:extLst>
      <p:ext uri="{BB962C8B-B14F-4D97-AF65-F5344CB8AC3E}">
        <p14:creationId xmlns:p14="http://schemas.microsoft.com/office/powerpoint/2010/main" val="4173274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069BCD8D-8749-4C80-A8A8-64BC616B4863}" type="slidenum">
              <a:rPr lang="en-US"/>
              <a:pPr>
                <a:defRPr/>
              </a:pPr>
              <a:t>‹#›</a:t>
            </a:fld>
            <a:endParaRPr lang="en-US"/>
          </a:p>
        </p:txBody>
      </p:sp>
      <p:sp>
        <p:nvSpPr>
          <p:cNvPr id="1028"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pic>
        <p:nvPicPr>
          <p:cNvPr id="1029" name="Picture 8" descr="logo_C"/>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r>
              <a:rPr lang="en-US"/>
              <a:t>ERCOT Confidential</a:t>
            </a:r>
          </a:p>
        </p:txBody>
      </p:sp>
      <p:sp>
        <p:nvSpPr>
          <p:cNvPr id="1032"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r>
              <a:rPr lang="en-US"/>
              <a:t>April 4th, 2012</a:t>
            </a:r>
          </a:p>
        </p:txBody>
      </p:sp>
      <p:sp>
        <p:nvSpPr>
          <p:cNvPr id="1034"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0863CBA1-E01B-4E83-885C-DBAB877D0BB3}" type="slidenum">
              <a:rPr lang="en-US" altLang="en-US" sz="1200" smtClean="0"/>
              <a:pPr algn="ctr" eaLnBrk="1" hangingPunct="1">
                <a:defRPr/>
              </a:pPr>
              <a:t>‹#›</a:t>
            </a:fld>
            <a:endParaRPr lang="en-US" altLang="en-US" sz="1200" smtClean="0"/>
          </a:p>
        </p:txBody>
      </p:sp>
    </p:spTree>
  </p:cSld>
  <p:clrMap bg1="lt1" tx1="dk1" bg2="lt2" tx2="dk2" accent1="accent1" accent2="accent2" accent3="accent3" accent4="accent4" accent5="accent5" accent6="accent6" hlink="hlink" folHlink="folHlink"/>
  <p:sldLayoutIdLst>
    <p:sldLayoutId id="2147483828"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152400" y="1295400"/>
            <a:ext cx="8991600" cy="5257800"/>
          </a:xfrm>
        </p:spPr>
        <p:txBody>
          <a:bodyPr/>
          <a:lstStyle/>
          <a:p>
            <a:pPr marL="381000" indent="-381000"/>
            <a:r>
              <a:rPr lang="en-US" altLang="zh-CN" b="1" i="1" dirty="0" smtClean="0">
                <a:latin typeface="Arial" pitchFamily="34" charset="0"/>
                <a:ea typeface="SimSun" pitchFamily="2" charset="-122"/>
                <a:cs typeface="Arial" pitchFamily="34" charset="0"/>
              </a:rPr>
              <a:t>E. Follow-up discussion on Parallel CT clarification per SMOG 1.3.7 (e) (H. Perez)</a:t>
            </a:r>
            <a:br>
              <a:rPr lang="en-US" altLang="zh-CN" b="1" i="1" dirty="0" smtClean="0">
                <a:latin typeface="Arial" pitchFamily="34" charset="0"/>
                <a:ea typeface="SimSun" pitchFamily="2" charset="-122"/>
                <a:cs typeface="Arial" pitchFamily="34" charset="0"/>
              </a:rPr>
            </a:br>
            <a:r>
              <a:rPr lang="en-US" altLang="zh-CN" dirty="0" smtClean="0">
                <a:latin typeface="Arial" pitchFamily="34" charset="0"/>
                <a:ea typeface="SimSun" pitchFamily="2" charset="-122"/>
                <a:cs typeface="Arial" pitchFamily="34" charset="0"/>
              </a:rPr>
              <a:t/>
            </a:r>
            <a:br>
              <a:rPr lang="en-US" altLang="zh-CN" dirty="0" smtClean="0">
                <a:latin typeface="Arial" pitchFamily="34" charset="0"/>
                <a:ea typeface="SimSun" pitchFamily="2" charset="-122"/>
                <a:cs typeface="Arial" pitchFamily="34" charset="0"/>
              </a:rPr>
            </a:br>
            <a:r>
              <a:rPr lang="en-US" altLang="zh-CN" dirty="0" smtClean="0">
                <a:latin typeface="Arial" pitchFamily="34" charset="0"/>
                <a:ea typeface="SimSun" pitchFamily="2" charset="-122"/>
                <a:cs typeface="Arial" pitchFamily="34" charset="0"/>
              </a:rPr>
              <a:t/>
            </a:r>
            <a:br>
              <a:rPr lang="en-US" altLang="zh-CN" dirty="0" smtClean="0">
                <a:latin typeface="Arial" pitchFamily="34" charset="0"/>
                <a:ea typeface="SimSun" pitchFamily="2" charset="-122"/>
                <a:cs typeface="Arial" pitchFamily="34" charset="0"/>
              </a:rPr>
            </a:br>
            <a:r>
              <a:rPr lang="en-US" altLang="en-US" dirty="0" smtClean="0">
                <a:latin typeface="Arial" pitchFamily="34" charset="0"/>
                <a:ea typeface="SimSun" pitchFamily="2" charset="-122"/>
                <a:cs typeface="Arial" pitchFamily="34" charset="0"/>
              </a:rPr>
              <a:t>SMOG 1.3.7 (e) </a:t>
            </a:r>
            <a:r>
              <a:rPr lang="en-US" altLang="en-US" i="1" dirty="0" smtClean="0">
                <a:latin typeface="Arial" pitchFamily="34" charset="0"/>
                <a:ea typeface="SimSun" pitchFamily="2" charset="-122"/>
                <a:cs typeface="Arial" pitchFamily="34" charset="0"/>
              </a:rPr>
              <a:t>Paralleling of Current Transformers – Connected 		burden</a:t>
            </a:r>
            <a:br>
              <a:rPr lang="en-US" altLang="en-US" i="1" dirty="0" smtClean="0">
                <a:latin typeface="Arial" pitchFamily="34" charset="0"/>
                <a:ea typeface="SimSun" pitchFamily="2" charset="-122"/>
                <a:cs typeface="Arial" pitchFamily="34" charset="0"/>
              </a:rPr>
            </a:br>
            <a:r>
              <a:rPr lang="en-US" altLang="en-US" b="1" dirty="0" smtClean="0">
                <a:latin typeface="Arial" pitchFamily="34" charset="0"/>
                <a:ea typeface="SimSun" pitchFamily="2" charset="-122"/>
                <a:cs typeface="Arial" pitchFamily="34" charset="0"/>
              </a:rPr>
              <a:t/>
            </a:r>
            <a:br>
              <a:rPr lang="en-US" altLang="en-US" b="1" dirty="0" smtClean="0">
                <a:latin typeface="Arial" pitchFamily="34" charset="0"/>
                <a:ea typeface="SimSun" pitchFamily="2" charset="-122"/>
                <a:cs typeface="Arial" pitchFamily="34" charset="0"/>
              </a:rPr>
            </a:br>
            <a:r>
              <a:rPr lang="en-US" altLang="en-US" b="1" dirty="0" smtClean="0">
                <a:solidFill>
                  <a:srgbClr val="0000CC"/>
                </a:solidFill>
                <a:latin typeface="Arial" pitchFamily="34" charset="0"/>
                <a:ea typeface="SimSun" pitchFamily="2" charset="-122"/>
                <a:cs typeface="Arial" pitchFamily="34" charset="0"/>
              </a:rPr>
              <a:t>Paralleling of current transformers is not recommended.  However, when it is necessary, the following requirements apply.</a:t>
            </a:r>
            <a:br>
              <a:rPr lang="en-US" altLang="en-US" b="1" dirty="0" smtClean="0">
                <a:solidFill>
                  <a:srgbClr val="0000CC"/>
                </a:solidFill>
                <a:latin typeface="Arial" pitchFamily="34" charset="0"/>
                <a:ea typeface="SimSun" pitchFamily="2" charset="-122"/>
                <a:cs typeface="Arial" pitchFamily="34" charset="0"/>
              </a:rPr>
            </a:br>
            <a:r>
              <a:rPr lang="en-US" altLang="en-US" b="1" dirty="0" smtClean="0">
                <a:solidFill>
                  <a:srgbClr val="0000CC"/>
                </a:solidFill>
                <a:latin typeface="Arial" pitchFamily="34" charset="0"/>
                <a:ea typeface="SimSun" pitchFamily="2" charset="-122"/>
                <a:cs typeface="Arial" pitchFamily="34" charset="0"/>
              </a:rPr>
              <a:t/>
            </a:r>
            <a:br>
              <a:rPr lang="en-US" altLang="en-US" b="1" dirty="0" smtClean="0">
                <a:solidFill>
                  <a:srgbClr val="0000CC"/>
                </a:solidFill>
                <a:latin typeface="Arial" pitchFamily="34" charset="0"/>
                <a:ea typeface="SimSun" pitchFamily="2" charset="-122"/>
                <a:cs typeface="Arial" pitchFamily="34" charset="0"/>
              </a:rPr>
            </a:br>
            <a:r>
              <a:rPr lang="en-US" altLang="en-US" b="1" dirty="0" smtClean="0">
                <a:solidFill>
                  <a:srgbClr val="0000CC"/>
                </a:solidFill>
                <a:latin typeface="Arial" pitchFamily="34" charset="0"/>
                <a:ea typeface="SimSun" pitchFamily="2" charset="-122"/>
                <a:cs typeface="Arial" pitchFamily="34" charset="0"/>
              </a:rPr>
              <a:t>(e)	Each current transformer must be capable of supporting </a:t>
            </a:r>
            <a:r>
              <a:rPr lang="en-US" altLang="en-US" i="1" dirty="0" smtClean="0">
                <a:solidFill>
                  <a:srgbClr val="0000CC"/>
                </a:solidFill>
                <a:latin typeface="Arial" pitchFamily="34" charset="0"/>
                <a:ea typeface="SimSun" pitchFamily="2" charset="-122"/>
                <a:cs typeface="Arial" pitchFamily="34" charset="0"/>
              </a:rPr>
              <a:t>n</a:t>
            </a:r>
            <a:r>
              <a:rPr lang="en-US" altLang="en-US" b="1" dirty="0" smtClean="0">
                <a:solidFill>
                  <a:srgbClr val="0000CC"/>
                </a:solidFill>
                <a:latin typeface="Arial" pitchFamily="34" charset="0"/>
                <a:ea typeface="SimSun" pitchFamily="2" charset="-122"/>
                <a:cs typeface="Arial" pitchFamily="34" charset="0"/>
              </a:rPr>
              <a:t> times the </a:t>
            </a:r>
            <a:r>
              <a:rPr lang="en-US" altLang="en-US" b="1" dirty="0" smtClean="0">
                <a:solidFill>
                  <a:srgbClr val="FF0000"/>
                </a:solidFill>
                <a:latin typeface="Arial" pitchFamily="34" charset="0"/>
                <a:ea typeface="SimSun" pitchFamily="2" charset="-122"/>
                <a:cs typeface="Arial" pitchFamily="34" charset="0"/>
              </a:rPr>
              <a:t>common burden plus its own individual burden</a:t>
            </a:r>
            <a:r>
              <a:rPr lang="en-US" altLang="en-US" b="1" dirty="0" smtClean="0">
                <a:solidFill>
                  <a:srgbClr val="0000CC"/>
                </a:solidFill>
                <a:latin typeface="Arial" pitchFamily="34" charset="0"/>
                <a:ea typeface="SimSun" pitchFamily="2" charset="-122"/>
                <a:cs typeface="Arial" pitchFamily="34" charset="0"/>
              </a:rPr>
              <a:t> </a:t>
            </a:r>
            <a:r>
              <a:rPr lang="en-US" altLang="en-US" b="1" dirty="0" smtClean="0">
                <a:solidFill>
                  <a:srgbClr val="FF0000"/>
                </a:solidFill>
                <a:latin typeface="Arial" pitchFamily="34" charset="0"/>
                <a:ea typeface="SimSun" pitchFamily="2" charset="-122"/>
                <a:cs typeface="Arial" pitchFamily="34" charset="0"/>
              </a:rPr>
              <a:t>and stay</a:t>
            </a:r>
            <a:r>
              <a:rPr lang="en-US" altLang="en-US" b="1" dirty="0" smtClean="0">
                <a:solidFill>
                  <a:srgbClr val="0000CC"/>
                </a:solidFill>
                <a:latin typeface="Arial" pitchFamily="34" charset="0"/>
                <a:ea typeface="SimSun" pitchFamily="2" charset="-122"/>
                <a:cs typeface="Arial" pitchFamily="34" charset="0"/>
              </a:rPr>
              <a:t> within the accuracy class of the transformers, where </a:t>
            </a:r>
            <a:r>
              <a:rPr lang="en-US" altLang="en-US" i="1" dirty="0" smtClean="0">
                <a:solidFill>
                  <a:srgbClr val="0000CC"/>
                </a:solidFill>
                <a:latin typeface="Arial" pitchFamily="34" charset="0"/>
                <a:ea typeface="SimSun" pitchFamily="2" charset="-122"/>
                <a:cs typeface="Arial" pitchFamily="34" charset="0"/>
              </a:rPr>
              <a:t>n</a:t>
            </a:r>
            <a:r>
              <a:rPr lang="en-US" altLang="en-US" b="1" dirty="0" smtClean="0">
                <a:solidFill>
                  <a:srgbClr val="0000CC"/>
                </a:solidFill>
                <a:latin typeface="Arial" pitchFamily="34" charset="0"/>
                <a:ea typeface="SimSun" pitchFamily="2" charset="-122"/>
                <a:cs typeface="Arial" pitchFamily="34" charset="0"/>
              </a:rPr>
              <a:t> = number of current transformers in parallel. </a:t>
            </a:r>
            <a:r>
              <a:rPr lang="en-US" altLang="en-US" b="1" dirty="0" smtClean="0">
                <a:solidFill>
                  <a:srgbClr val="FF0000"/>
                </a:solidFill>
                <a:latin typeface="Arial" pitchFamily="34" charset="0"/>
                <a:ea typeface="SimSun" pitchFamily="2" charset="-122"/>
                <a:cs typeface="Arial" pitchFamily="34" charset="0"/>
              </a:rPr>
              <a:t>This is the effective burden for each current transformer.</a:t>
            </a:r>
            <a:r>
              <a:rPr lang="en-US" altLang="en-US" b="1" dirty="0" smtClean="0">
                <a:solidFill>
                  <a:srgbClr val="0000CC"/>
                </a:solidFill>
                <a:ea typeface="SimSun" pitchFamily="2" charset="-122"/>
                <a:cs typeface="Arial" pitchFamily="34" charset="0"/>
              </a:rPr>
              <a:t/>
            </a:r>
            <a:br>
              <a:rPr lang="en-US" altLang="en-US" b="1" dirty="0" smtClean="0">
                <a:solidFill>
                  <a:srgbClr val="0000CC"/>
                </a:solidFill>
                <a:ea typeface="SimSun" pitchFamily="2" charset="-122"/>
                <a:cs typeface="Arial" pitchFamily="34" charset="0"/>
              </a:rPr>
            </a:br>
            <a:r>
              <a:rPr lang="en-US" altLang="en-US" b="1" dirty="0" smtClean="0">
                <a:ea typeface="SimSun" pitchFamily="2" charset="-122"/>
                <a:cs typeface="Arial" pitchFamily="34" charset="0"/>
              </a:rPr>
              <a:t/>
            </a:r>
            <a:br>
              <a:rPr lang="en-US" altLang="en-US" b="1" dirty="0" smtClean="0">
                <a:ea typeface="SimSun" pitchFamily="2" charset="-122"/>
                <a:cs typeface="Arial" pitchFamily="34" charset="0"/>
              </a:rPr>
            </a:br>
            <a:r>
              <a:rPr lang="en-US" altLang="zh-CN" dirty="0" smtClean="0">
                <a:latin typeface="Arial" pitchFamily="34" charset="0"/>
                <a:ea typeface="SimSun" pitchFamily="2" charset="-122"/>
                <a:cs typeface="Arial" pitchFamily="34" charset="0"/>
              </a:rPr>
              <a:t/>
            </a:r>
            <a:br>
              <a:rPr lang="en-US" altLang="zh-CN" dirty="0" smtClean="0">
                <a:latin typeface="Arial" pitchFamily="34" charset="0"/>
                <a:ea typeface="SimSun" pitchFamily="2" charset="-122"/>
                <a:cs typeface="Arial" pitchFamily="34" charset="0"/>
              </a:rPr>
            </a:br>
            <a:endParaRPr lang="en-US" altLang="en-US" dirty="0" smtClean="0">
              <a:latin typeface="Arial" pitchFamily="34" charset="0"/>
              <a:ea typeface="SimSun" pitchFamily="2" charset="-122"/>
              <a:cs typeface="Arial" pitchFamily="34" charset="0"/>
            </a:endParaRPr>
          </a:p>
        </p:txBody>
      </p:sp>
      <p:sp>
        <p:nvSpPr>
          <p:cNvPr id="3075" name="Rectangle 3"/>
          <p:cNvSpPr>
            <a:spLocks noChangeArrowheads="1"/>
          </p:cNvSpPr>
          <p:nvPr/>
        </p:nvSpPr>
        <p:spPr bwMode="auto">
          <a:xfrm>
            <a:off x="4479925" y="32464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000" b="1">
                <a:solidFill>
                  <a:schemeClr val="tx1"/>
                </a:solidFill>
                <a:latin typeface="Arial" pitchFamily="34" charset="0"/>
              </a:defRPr>
            </a:lvl1pPr>
            <a:lvl2pPr marL="742950" indent="-285750" eaLnBrk="0" hangingPunct="0">
              <a:spcBef>
                <a:spcPct val="20000"/>
              </a:spcBef>
              <a:buChar char="–"/>
              <a:defRPr sz="2000">
                <a:solidFill>
                  <a:schemeClr val="tx1"/>
                </a:solidFill>
                <a:latin typeface="Arial" pitchFamily="34" charset="0"/>
              </a:defRPr>
            </a:lvl2pPr>
            <a:lvl3pPr marL="1143000" indent="-228600" eaLnBrk="0" hangingPunct="0">
              <a:spcBef>
                <a:spcPct val="20000"/>
              </a:spcBef>
              <a:buChar char="•"/>
              <a:defRPr>
                <a:solidFill>
                  <a:schemeClr val="tx1"/>
                </a:solidFill>
                <a:latin typeface="Arial" pitchFamily="34" charset="0"/>
              </a:defRPr>
            </a:lvl3pPr>
            <a:lvl4pPr marL="1600200" indent="-228600" eaLnBrk="0" hangingPunct="0">
              <a:spcBef>
                <a:spcPct val="20000"/>
              </a:spcBef>
              <a:buChar char="–"/>
              <a:defRPr>
                <a:solidFill>
                  <a:schemeClr val="tx1"/>
                </a:solidFill>
                <a:latin typeface="Arial" pitchFamily="34" charset="0"/>
              </a:defRPr>
            </a:lvl4pPr>
            <a:lvl5pPr marL="2057400" indent="-228600" eaLnBrk="0" hangingPunct="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0"/>
              </a:spcBef>
              <a:buFontTx/>
              <a:buNone/>
            </a:pPr>
            <a:endParaRPr lang="en-US" altLang="en-US" sz="1800" b="0"/>
          </a:p>
        </p:txBody>
      </p:sp>
      <p:sp>
        <p:nvSpPr>
          <p:cNvPr id="3076" name="Rectangle 4"/>
          <p:cNvSpPr>
            <a:spLocks noChangeArrowheads="1"/>
          </p:cNvSpPr>
          <p:nvPr/>
        </p:nvSpPr>
        <p:spPr bwMode="auto">
          <a:xfrm>
            <a:off x="228600" y="2819400"/>
            <a:ext cx="89154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81000" indent="-381000" eaLnBrk="0" hangingPunct="0">
              <a:spcBef>
                <a:spcPct val="20000"/>
              </a:spcBef>
              <a:buChar char="•"/>
              <a:defRPr sz="2000" b="1">
                <a:solidFill>
                  <a:schemeClr val="tx1"/>
                </a:solidFill>
                <a:latin typeface="Arial" pitchFamily="34" charset="0"/>
              </a:defRPr>
            </a:lvl1pPr>
            <a:lvl2pPr marL="381000" indent="-381000" eaLnBrk="0" hangingPunct="0">
              <a:spcBef>
                <a:spcPct val="20000"/>
              </a:spcBef>
              <a:buChar char="–"/>
              <a:defRPr sz="2000">
                <a:solidFill>
                  <a:schemeClr val="tx1"/>
                </a:solidFill>
                <a:latin typeface="Arial" pitchFamily="34" charset="0"/>
              </a:defRPr>
            </a:lvl2pPr>
            <a:lvl3pPr marL="381000" indent="-381000" eaLnBrk="0" hangingPunct="0">
              <a:spcBef>
                <a:spcPct val="20000"/>
              </a:spcBef>
              <a:buChar char="•"/>
              <a:defRPr>
                <a:solidFill>
                  <a:schemeClr val="tx1"/>
                </a:solidFill>
                <a:latin typeface="Arial" pitchFamily="34" charset="0"/>
              </a:defRPr>
            </a:lvl3pPr>
            <a:lvl4pPr marL="381000" indent="-381000" eaLnBrk="0" hangingPunct="0">
              <a:spcBef>
                <a:spcPct val="20000"/>
              </a:spcBef>
              <a:buChar char="–"/>
              <a:defRPr>
                <a:solidFill>
                  <a:schemeClr val="tx1"/>
                </a:solidFill>
                <a:latin typeface="Arial" pitchFamily="34" charset="0"/>
              </a:defRPr>
            </a:lvl4pPr>
            <a:lvl5pPr marL="381000" indent="-381000" eaLnBrk="0" hangingPunct="0">
              <a:spcBef>
                <a:spcPct val="20000"/>
              </a:spcBef>
              <a:buChar char="»"/>
              <a:defRPr>
                <a:solidFill>
                  <a:schemeClr val="tx1"/>
                </a:solidFill>
                <a:latin typeface="Arial" pitchFamily="34" charset="0"/>
              </a:defRPr>
            </a:lvl5pPr>
            <a:lvl6pPr marL="838200" indent="-381000" eaLnBrk="0" fontAlgn="base" hangingPunct="0">
              <a:spcBef>
                <a:spcPct val="20000"/>
              </a:spcBef>
              <a:spcAft>
                <a:spcPct val="0"/>
              </a:spcAft>
              <a:buChar char="»"/>
              <a:defRPr>
                <a:solidFill>
                  <a:schemeClr val="tx1"/>
                </a:solidFill>
                <a:latin typeface="Arial" pitchFamily="34" charset="0"/>
              </a:defRPr>
            </a:lvl6pPr>
            <a:lvl7pPr marL="1295400" indent="-381000" eaLnBrk="0" fontAlgn="base" hangingPunct="0">
              <a:spcBef>
                <a:spcPct val="20000"/>
              </a:spcBef>
              <a:spcAft>
                <a:spcPct val="0"/>
              </a:spcAft>
              <a:buChar char="»"/>
              <a:defRPr>
                <a:solidFill>
                  <a:schemeClr val="tx1"/>
                </a:solidFill>
                <a:latin typeface="Arial" pitchFamily="34" charset="0"/>
              </a:defRPr>
            </a:lvl7pPr>
            <a:lvl8pPr marL="1752600" indent="-381000" eaLnBrk="0" fontAlgn="base" hangingPunct="0">
              <a:spcBef>
                <a:spcPct val="20000"/>
              </a:spcBef>
              <a:spcAft>
                <a:spcPct val="0"/>
              </a:spcAft>
              <a:buChar char="»"/>
              <a:defRPr>
                <a:solidFill>
                  <a:schemeClr val="tx1"/>
                </a:solidFill>
                <a:latin typeface="Arial" pitchFamily="34" charset="0"/>
              </a:defRPr>
            </a:lvl8pPr>
            <a:lvl9pPr marL="2209800" indent="-381000" eaLnBrk="0" fontAlgn="base" hangingPunct="0">
              <a:spcBef>
                <a:spcPct val="20000"/>
              </a:spcBef>
              <a:spcAft>
                <a:spcPct val="0"/>
              </a:spcAft>
              <a:buChar char="»"/>
              <a:defRPr>
                <a:solidFill>
                  <a:schemeClr val="tx1"/>
                </a:solidFill>
                <a:latin typeface="Arial" pitchFamily="34" charset="0"/>
              </a:defRPr>
            </a:lvl9pPr>
          </a:lstStyle>
          <a:p>
            <a:pPr>
              <a:spcBef>
                <a:spcPct val="0"/>
              </a:spcBef>
              <a:buFontTx/>
              <a:buNone/>
            </a:pPr>
            <a:endParaRPr lang="en-US" altLang="en-US" sz="1600" b="0">
              <a:cs typeface="Arial" pitchFamily="34" charset="0"/>
            </a:endParaRPr>
          </a:p>
        </p:txBody>
      </p:sp>
      <p:sp>
        <p:nvSpPr>
          <p:cNvPr id="3077" name="Rectangle 5"/>
          <p:cNvSpPr>
            <a:spLocks noChangeArrowheads="1"/>
          </p:cNvSpPr>
          <p:nvPr/>
        </p:nvSpPr>
        <p:spPr bwMode="auto">
          <a:xfrm>
            <a:off x="762000" y="2895600"/>
            <a:ext cx="754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Char char="•"/>
              <a:defRPr sz="2000" b="1">
                <a:solidFill>
                  <a:schemeClr val="tx1"/>
                </a:solidFill>
                <a:latin typeface="Arial" pitchFamily="34" charset="0"/>
              </a:defRPr>
            </a:lvl1pPr>
            <a:lvl2pPr marL="742950" indent="-285750" eaLnBrk="0" hangingPunct="0">
              <a:spcBef>
                <a:spcPct val="20000"/>
              </a:spcBef>
              <a:buChar char="–"/>
              <a:defRPr sz="2000">
                <a:solidFill>
                  <a:schemeClr val="tx1"/>
                </a:solidFill>
                <a:latin typeface="Arial" pitchFamily="34" charset="0"/>
              </a:defRPr>
            </a:lvl2pPr>
            <a:lvl3pPr marL="1143000" indent="-228600" eaLnBrk="0" hangingPunct="0">
              <a:spcBef>
                <a:spcPct val="20000"/>
              </a:spcBef>
              <a:buChar char="•"/>
              <a:defRPr>
                <a:solidFill>
                  <a:schemeClr val="tx1"/>
                </a:solidFill>
                <a:latin typeface="Arial" pitchFamily="34" charset="0"/>
              </a:defRPr>
            </a:lvl3pPr>
            <a:lvl4pPr marL="1600200" indent="-228600" eaLnBrk="0" hangingPunct="0">
              <a:spcBef>
                <a:spcPct val="20000"/>
              </a:spcBef>
              <a:buChar char="–"/>
              <a:defRPr>
                <a:solidFill>
                  <a:schemeClr val="tx1"/>
                </a:solidFill>
                <a:latin typeface="Arial" pitchFamily="34" charset="0"/>
              </a:defRPr>
            </a:lvl4pPr>
            <a:lvl5pPr marL="2057400" indent="-228600" eaLnBrk="0" hangingPunct="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0"/>
              </a:spcBef>
              <a:buFontTx/>
              <a:buNone/>
            </a:pPr>
            <a:r>
              <a:rPr lang="en-US" altLang="en-US" sz="1800" b="0"/>
              <a:t> </a:t>
            </a:r>
          </a:p>
        </p:txBody>
      </p:sp>
      <p:sp>
        <p:nvSpPr>
          <p:cNvPr id="3078" name="Rectangle 6"/>
          <p:cNvSpPr>
            <a:spLocks noChangeArrowheads="1"/>
          </p:cNvSpPr>
          <p:nvPr/>
        </p:nvSpPr>
        <p:spPr bwMode="auto">
          <a:xfrm>
            <a:off x="228600" y="2819400"/>
            <a:ext cx="8458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81000" indent="-381000" eaLnBrk="0" hangingPunct="0">
              <a:spcBef>
                <a:spcPct val="20000"/>
              </a:spcBef>
              <a:buChar char="•"/>
              <a:defRPr sz="2000" b="1">
                <a:solidFill>
                  <a:schemeClr val="tx1"/>
                </a:solidFill>
                <a:latin typeface="Arial" pitchFamily="34" charset="0"/>
              </a:defRPr>
            </a:lvl1pPr>
            <a:lvl2pPr marL="381000" indent="-381000" eaLnBrk="0" hangingPunct="0">
              <a:spcBef>
                <a:spcPct val="20000"/>
              </a:spcBef>
              <a:buChar char="–"/>
              <a:defRPr sz="2000">
                <a:solidFill>
                  <a:schemeClr val="tx1"/>
                </a:solidFill>
                <a:latin typeface="Arial" pitchFamily="34" charset="0"/>
              </a:defRPr>
            </a:lvl2pPr>
            <a:lvl3pPr marL="381000" indent="-381000" eaLnBrk="0" hangingPunct="0">
              <a:spcBef>
                <a:spcPct val="20000"/>
              </a:spcBef>
              <a:buChar char="•"/>
              <a:defRPr>
                <a:solidFill>
                  <a:schemeClr val="tx1"/>
                </a:solidFill>
                <a:latin typeface="Arial" pitchFamily="34" charset="0"/>
              </a:defRPr>
            </a:lvl3pPr>
            <a:lvl4pPr marL="381000" indent="-381000" eaLnBrk="0" hangingPunct="0">
              <a:spcBef>
                <a:spcPct val="20000"/>
              </a:spcBef>
              <a:buChar char="–"/>
              <a:defRPr>
                <a:solidFill>
                  <a:schemeClr val="tx1"/>
                </a:solidFill>
                <a:latin typeface="Arial" pitchFamily="34" charset="0"/>
              </a:defRPr>
            </a:lvl4pPr>
            <a:lvl5pPr marL="381000" indent="-381000" eaLnBrk="0" hangingPunct="0">
              <a:spcBef>
                <a:spcPct val="20000"/>
              </a:spcBef>
              <a:buChar char="»"/>
              <a:defRPr>
                <a:solidFill>
                  <a:schemeClr val="tx1"/>
                </a:solidFill>
                <a:latin typeface="Arial" pitchFamily="34" charset="0"/>
              </a:defRPr>
            </a:lvl5pPr>
            <a:lvl6pPr marL="838200" indent="-381000" eaLnBrk="0" fontAlgn="base" hangingPunct="0">
              <a:spcBef>
                <a:spcPct val="20000"/>
              </a:spcBef>
              <a:spcAft>
                <a:spcPct val="0"/>
              </a:spcAft>
              <a:buChar char="»"/>
              <a:defRPr>
                <a:solidFill>
                  <a:schemeClr val="tx1"/>
                </a:solidFill>
                <a:latin typeface="Arial" pitchFamily="34" charset="0"/>
              </a:defRPr>
            </a:lvl6pPr>
            <a:lvl7pPr marL="1295400" indent="-381000" eaLnBrk="0" fontAlgn="base" hangingPunct="0">
              <a:spcBef>
                <a:spcPct val="20000"/>
              </a:spcBef>
              <a:spcAft>
                <a:spcPct val="0"/>
              </a:spcAft>
              <a:buChar char="»"/>
              <a:defRPr>
                <a:solidFill>
                  <a:schemeClr val="tx1"/>
                </a:solidFill>
                <a:latin typeface="Arial" pitchFamily="34" charset="0"/>
              </a:defRPr>
            </a:lvl7pPr>
            <a:lvl8pPr marL="1752600" indent="-381000" eaLnBrk="0" fontAlgn="base" hangingPunct="0">
              <a:spcBef>
                <a:spcPct val="20000"/>
              </a:spcBef>
              <a:spcAft>
                <a:spcPct val="0"/>
              </a:spcAft>
              <a:buChar char="»"/>
              <a:defRPr>
                <a:solidFill>
                  <a:schemeClr val="tx1"/>
                </a:solidFill>
                <a:latin typeface="Arial" pitchFamily="34" charset="0"/>
              </a:defRPr>
            </a:lvl8pPr>
            <a:lvl9pPr marL="2209800" indent="-381000" eaLnBrk="0" fontAlgn="base" hangingPunct="0">
              <a:spcBef>
                <a:spcPct val="20000"/>
              </a:spcBef>
              <a:spcAft>
                <a:spcPct val="0"/>
              </a:spcAft>
              <a:buChar char="»"/>
              <a:defRPr>
                <a:solidFill>
                  <a:schemeClr val="tx1"/>
                </a:solidFill>
                <a:latin typeface="Arial" pitchFamily="34" charset="0"/>
              </a:defRPr>
            </a:lvl9pPr>
          </a:lstStyle>
          <a:p>
            <a:pPr>
              <a:spcBef>
                <a:spcPct val="0"/>
              </a:spcBef>
              <a:buFontTx/>
              <a:buNone/>
            </a:pPr>
            <a:endParaRPr lang="en-US" altLang="en-US" sz="1600" b="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28600" y="1143000"/>
            <a:ext cx="8534400"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71475" indent="-371475" eaLnBrk="0" hangingPunct="0">
              <a:spcBef>
                <a:spcPct val="20000"/>
              </a:spcBef>
              <a:buChar char="•"/>
              <a:defRPr sz="2000" b="1">
                <a:solidFill>
                  <a:schemeClr val="tx1"/>
                </a:solidFill>
                <a:latin typeface="Arial" pitchFamily="34" charset="0"/>
              </a:defRPr>
            </a:lvl1pPr>
            <a:lvl2pPr marL="828675" indent="-371475" eaLnBrk="0" hangingPunct="0">
              <a:spcBef>
                <a:spcPct val="20000"/>
              </a:spcBef>
              <a:buChar char="–"/>
              <a:defRPr sz="2000">
                <a:solidFill>
                  <a:schemeClr val="tx1"/>
                </a:solidFill>
                <a:latin typeface="Arial" pitchFamily="34" charset="0"/>
              </a:defRPr>
            </a:lvl2pPr>
            <a:lvl3pPr marL="1285875" indent="-371475" eaLnBrk="0" hangingPunct="0">
              <a:spcBef>
                <a:spcPct val="20000"/>
              </a:spcBef>
              <a:buChar char="•"/>
              <a:defRPr>
                <a:solidFill>
                  <a:schemeClr val="tx1"/>
                </a:solidFill>
                <a:latin typeface="Arial" pitchFamily="34" charset="0"/>
              </a:defRPr>
            </a:lvl3pPr>
            <a:lvl4pPr marL="1743075" indent="-371475" eaLnBrk="0" hangingPunct="0">
              <a:spcBef>
                <a:spcPct val="20000"/>
              </a:spcBef>
              <a:buChar char="–"/>
              <a:defRPr>
                <a:solidFill>
                  <a:schemeClr val="tx1"/>
                </a:solidFill>
                <a:latin typeface="Arial" pitchFamily="34" charset="0"/>
              </a:defRPr>
            </a:lvl4pPr>
            <a:lvl5pPr marL="2200275" indent="-371475" eaLnBrk="0" hangingPunct="0">
              <a:spcBef>
                <a:spcPct val="20000"/>
              </a:spcBef>
              <a:buChar char="»"/>
              <a:defRPr>
                <a:solidFill>
                  <a:schemeClr val="tx1"/>
                </a:solidFill>
                <a:latin typeface="Arial" pitchFamily="34" charset="0"/>
              </a:defRPr>
            </a:lvl5pPr>
            <a:lvl6pPr marL="2657475" indent="-371475" eaLnBrk="0" fontAlgn="base" hangingPunct="0">
              <a:spcBef>
                <a:spcPct val="20000"/>
              </a:spcBef>
              <a:spcAft>
                <a:spcPct val="0"/>
              </a:spcAft>
              <a:buChar char="»"/>
              <a:defRPr>
                <a:solidFill>
                  <a:schemeClr val="tx1"/>
                </a:solidFill>
                <a:latin typeface="Arial" pitchFamily="34" charset="0"/>
              </a:defRPr>
            </a:lvl6pPr>
            <a:lvl7pPr marL="3114675" indent="-371475" eaLnBrk="0" fontAlgn="base" hangingPunct="0">
              <a:spcBef>
                <a:spcPct val="20000"/>
              </a:spcBef>
              <a:spcAft>
                <a:spcPct val="0"/>
              </a:spcAft>
              <a:buChar char="»"/>
              <a:defRPr>
                <a:solidFill>
                  <a:schemeClr val="tx1"/>
                </a:solidFill>
                <a:latin typeface="Arial" pitchFamily="34" charset="0"/>
              </a:defRPr>
            </a:lvl7pPr>
            <a:lvl8pPr marL="3571875" indent="-371475" eaLnBrk="0" fontAlgn="base" hangingPunct="0">
              <a:spcBef>
                <a:spcPct val="20000"/>
              </a:spcBef>
              <a:spcAft>
                <a:spcPct val="0"/>
              </a:spcAft>
              <a:buChar char="»"/>
              <a:defRPr>
                <a:solidFill>
                  <a:schemeClr val="tx1"/>
                </a:solidFill>
                <a:latin typeface="Arial" pitchFamily="34" charset="0"/>
              </a:defRPr>
            </a:lvl8pPr>
            <a:lvl9pPr marL="4029075" indent="-371475"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0"/>
              </a:spcBef>
              <a:buFontTx/>
              <a:buNone/>
            </a:pPr>
            <a:r>
              <a:rPr lang="en-US" altLang="en-US" i="1" dirty="0"/>
              <a:t>Open item questions regarding paralleling of CTs:</a:t>
            </a:r>
          </a:p>
          <a:p>
            <a:pPr eaLnBrk="1" hangingPunct="1">
              <a:spcBef>
                <a:spcPct val="0"/>
              </a:spcBef>
              <a:buFontTx/>
              <a:buNone/>
            </a:pPr>
            <a:endParaRPr lang="en-US" altLang="en-US" i="1" dirty="0"/>
          </a:p>
          <a:p>
            <a:pPr eaLnBrk="1" hangingPunct="1">
              <a:spcBef>
                <a:spcPct val="0"/>
              </a:spcBef>
              <a:buFontTx/>
              <a:buAutoNum type="romanLcPeriod"/>
            </a:pPr>
            <a:r>
              <a:rPr lang="en-US" altLang="en-US" b="0" dirty="0"/>
              <a:t>How to verify individual impedance on each conductor and common impedance? </a:t>
            </a:r>
            <a:r>
              <a:rPr lang="en-US" altLang="en-US" b="0" dirty="0" smtClean="0">
                <a:solidFill>
                  <a:srgbClr val="FF0000"/>
                </a:solidFill>
              </a:rPr>
              <a:t>measure or calculate.  Per SMOG 1.3.7(c) “The secondary circuits shall be parallel at the meter test switch”. </a:t>
            </a:r>
            <a:r>
              <a:rPr lang="en-US" altLang="en-US" b="0" dirty="0" smtClean="0">
                <a:solidFill>
                  <a:srgbClr val="FF0000"/>
                </a:solidFill>
              </a:rPr>
              <a:t>Thus, t</a:t>
            </a:r>
            <a:r>
              <a:rPr lang="en-US" altLang="en-US" b="0" dirty="0" smtClean="0">
                <a:solidFill>
                  <a:srgbClr val="FF0000"/>
                </a:solidFill>
              </a:rPr>
              <a:t>he </a:t>
            </a:r>
            <a:r>
              <a:rPr lang="en-US" altLang="en-US" b="0" dirty="0" smtClean="0">
                <a:solidFill>
                  <a:srgbClr val="FF0000"/>
                </a:solidFill>
              </a:rPr>
              <a:t>only common impedance is the meter panel and meters.</a:t>
            </a:r>
            <a:r>
              <a:rPr lang="en-US" altLang="en-US" b="0" dirty="0"/>
              <a:t/>
            </a:r>
            <a:br>
              <a:rPr lang="en-US" altLang="en-US" b="0" dirty="0"/>
            </a:br>
            <a:endParaRPr lang="en-US" altLang="en-US" b="0" dirty="0"/>
          </a:p>
          <a:p>
            <a:pPr eaLnBrk="1" hangingPunct="1">
              <a:spcBef>
                <a:spcPct val="0"/>
              </a:spcBef>
              <a:buFontTx/>
              <a:buAutoNum type="romanLcPeriod"/>
            </a:pPr>
            <a:r>
              <a:rPr lang="en-US" altLang="en-US" b="0" dirty="0"/>
              <a:t>Is common burden shared equally between all parallel CTs? </a:t>
            </a:r>
            <a:r>
              <a:rPr lang="en-US" altLang="en-US" b="0" dirty="0" smtClean="0">
                <a:solidFill>
                  <a:srgbClr val="FF0000"/>
                </a:solidFill>
              </a:rPr>
              <a:t>Yes, if all CT’s are energized. </a:t>
            </a:r>
            <a:r>
              <a:rPr lang="en-US" altLang="en-US" b="0" dirty="0">
                <a:solidFill>
                  <a:srgbClr val="FF0000"/>
                </a:solidFill>
              </a:rPr>
              <a:t/>
            </a:r>
            <a:br>
              <a:rPr lang="en-US" altLang="en-US" b="0" dirty="0">
                <a:solidFill>
                  <a:srgbClr val="FF0000"/>
                </a:solidFill>
              </a:rPr>
            </a:br>
            <a:endParaRPr lang="en-US" altLang="en-US" b="0" dirty="0">
              <a:solidFill>
                <a:srgbClr val="FF0000"/>
              </a:solidFill>
            </a:endParaRPr>
          </a:p>
          <a:p>
            <a:pPr eaLnBrk="1" hangingPunct="1">
              <a:spcBef>
                <a:spcPct val="0"/>
              </a:spcBef>
              <a:buFontTx/>
              <a:buNone/>
            </a:pPr>
            <a:r>
              <a:rPr lang="en-US" altLang="en-US" b="0" dirty="0"/>
              <a:t>iii. Should maximum current (at rating factor) be utilized in calculating total burden on each CT in case of flow thru scenarios (</a:t>
            </a:r>
            <a:r>
              <a:rPr lang="en-US" altLang="en-US" b="0" dirty="0" err="1"/>
              <a:t>eg</a:t>
            </a:r>
            <a:r>
              <a:rPr lang="en-US" altLang="en-US" b="0" dirty="0"/>
              <a:t>. Breaker-and-half scheme)? </a:t>
            </a:r>
            <a:r>
              <a:rPr lang="en-US" altLang="en-US" b="0" dirty="0">
                <a:solidFill>
                  <a:srgbClr val="FF0000"/>
                </a:solidFill>
              </a:rPr>
              <a:t>No</a:t>
            </a:r>
            <a:r>
              <a:rPr lang="en-US" altLang="en-US" b="0" dirty="0" smtClean="0">
                <a:solidFill>
                  <a:srgbClr val="FF0000"/>
                </a:solidFill>
              </a:rPr>
              <a:t>. Not included in burden design criteria.</a:t>
            </a:r>
            <a:endParaRPr lang="en-US" altLang="en-US" b="0" dirty="0">
              <a:solidFill>
                <a:srgbClr val="FF0000"/>
              </a:solidFill>
            </a:endParaRPr>
          </a:p>
          <a:p>
            <a:pPr eaLnBrk="1" hangingPunct="1">
              <a:spcBef>
                <a:spcPct val="0"/>
              </a:spcBef>
              <a:buFontTx/>
              <a:buNone/>
            </a:pPr>
            <a:endParaRPr lang="en-US" altLang="en-US" b="0" dirty="0"/>
          </a:p>
          <a:p>
            <a:pPr eaLnBrk="1" hangingPunct="1">
              <a:spcBef>
                <a:spcPct val="0"/>
              </a:spcBef>
              <a:buFontTx/>
              <a:buNone/>
            </a:pPr>
            <a:r>
              <a:rPr lang="en-US" altLang="en-US" b="0" dirty="0"/>
              <a:t>iv. What is the impact if CT primary is shorted? </a:t>
            </a:r>
            <a:r>
              <a:rPr lang="en-US" altLang="en-US" b="0" dirty="0" smtClean="0">
                <a:solidFill>
                  <a:srgbClr val="FF0000"/>
                </a:solidFill>
              </a:rPr>
              <a:t>Erroneous meter data. Reverse current flow thru the CT secondary due to a parallel path to ground. This is not recommended.</a:t>
            </a:r>
          </a:p>
          <a:p>
            <a:pPr eaLnBrk="1" hangingPunct="1">
              <a:spcBef>
                <a:spcPct val="0"/>
              </a:spcBef>
              <a:buFontTx/>
              <a:buNone/>
            </a:pPr>
            <a:endParaRPr lang="en-US" altLang="en-US" b="0" dirty="0">
              <a:solidFill>
                <a:srgbClr val="FF0000"/>
              </a:solidFill>
            </a:endParaRPr>
          </a:p>
          <a:p>
            <a:pPr eaLnBrk="1" hangingPunct="1">
              <a:spcBef>
                <a:spcPct val="0"/>
              </a:spcBef>
              <a:buFontTx/>
              <a:buNone/>
            </a:pPr>
            <a:endParaRPr lang="en-US" altLang="en-US"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09550" y="1219200"/>
            <a:ext cx="8534400" cy="5469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71475" indent="-371475" eaLnBrk="0" hangingPunct="0">
              <a:spcBef>
                <a:spcPct val="20000"/>
              </a:spcBef>
              <a:buChar char="•"/>
              <a:defRPr sz="2000" b="1">
                <a:solidFill>
                  <a:schemeClr val="tx1"/>
                </a:solidFill>
                <a:latin typeface="Arial" pitchFamily="34" charset="0"/>
              </a:defRPr>
            </a:lvl1pPr>
            <a:lvl2pPr marL="828675" indent="-371475" eaLnBrk="0" hangingPunct="0">
              <a:spcBef>
                <a:spcPct val="20000"/>
              </a:spcBef>
              <a:buChar char="–"/>
              <a:defRPr sz="2000">
                <a:solidFill>
                  <a:schemeClr val="tx1"/>
                </a:solidFill>
                <a:latin typeface="Arial" pitchFamily="34" charset="0"/>
              </a:defRPr>
            </a:lvl2pPr>
            <a:lvl3pPr marL="1285875" indent="-371475" eaLnBrk="0" hangingPunct="0">
              <a:spcBef>
                <a:spcPct val="20000"/>
              </a:spcBef>
              <a:buChar char="•"/>
              <a:defRPr>
                <a:solidFill>
                  <a:schemeClr val="tx1"/>
                </a:solidFill>
                <a:latin typeface="Arial" pitchFamily="34" charset="0"/>
              </a:defRPr>
            </a:lvl3pPr>
            <a:lvl4pPr marL="1743075" indent="-371475" eaLnBrk="0" hangingPunct="0">
              <a:spcBef>
                <a:spcPct val="20000"/>
              </a:spcBef>
              <a:buChar char="–"/>
              <a:defRPr>
                <a:solidFill>
                  <a:schemeClr val="tx1"/>
                </a:solidFill>
                <a:latin typeface="Arial" pitchFamily="34" charset="0"/>
              </a:defRPr>
            </a:lvl4pPr>
            <a:lvl5pPr marL="2200275" indent="-371475" eaLnBrk="0" hangingPunct="0">
              <a:spcBef>
                <a:spcPct val="20000"/>
              </a:spcBef>
              <a:buChar char="»"/>
              <a:defRPr>
                <a:solidFill>
                  <a:schemeClr val="tx1"/>
                </a:solidFill>
                <a:latin typeface="Arial" pitchFamily="34" charset="0"/>
              </a:defRPr>
            </a:lvl5pPr>
            <a:lvl6pPr marL="2657475" indent="-371475" eaLnBrk="0" fontAlgn="base" hangingPunct="0">
              <a:spcBef>
                <a:spcPct val="20000"/>
              </a:spcBef>
              <a:spcAft>
                <a:spcPct val="0"/>
              </a:spcAft>
              <a:buChar char="»"/>
              <a:defRPr>
                <a:solidFill>
                  <a:schemeClr val="tx1"/>
                </a:solidFill>
                <a:latin typeface="Arial" pitchFamily="34" charset="0"/>
              </a:defRPr>
            </a:lvl6pPr>
            <a:lvl7pPr marL="3114675" indent="-371475" eaLnBrk="0" fontAlgn="base" hangingPunct="0">
              <a:spcBef>
                <a:spcPct val="20000"/>
              </a:spcBef>
              <a:spcAft>
                <a:spcPct val="0"/>
              </a:spcAft>
              <a:buChar char="»"/>
              <a:defRPr>
                <a:solidFill>
                  <a:schemeClr val="tx1"/>
                </a:solidFill>
                <a:latin typeface="Arial" pitchFamily="34" charset="0"/>
              </a:defRPr>
            </a:lvl7pPr>
            <a:lvl8pPr marL="3571875" indent="-371475" eaLnBrk="0" fontAlgn="base" hangingPunct="0">
              <a:spcBef>
                <a:spcPct val="20000"/>
              </a:spcBef>
              <a:spcAft>
                <a:spcPct val="0"/>
              </a:spcAft>
              <a:buChar char="»"/>
              <a:defRPr>
                <a:solidFill>
                  <a:schemeClr val="tx1"/>
                </a:solidFill>
                <a:latin typeface="Arial" pitchFamily="34" charset="0"/>
              </a:defRPr>
            </a:lvl8pPr>
            <a:lvl9pPr marL="4029075" indent="-371475"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0"/>
              </a:spcBef>
              <a:buFontTx/>
              <a:buNone/>
            </a:pPr>
            <a:r>
              <a:rPr lang="en-US" altLang="en-US" i="1" dirty="0"/>
              <a:t>Open item questions regarding paralleling of CTs:</a:t>
            </a:r>
          </a:p>
          <a:p>
            <a:pPr eaLnBrk="1" hangingPunct="1">
              <a:spcBef>
                <a:spcPct val="0"/>
              </a:spcBef>
              <a:buFontTx/>
              <a:buNone/>
            </a:pPr>
            <a:endParaRPr lang="en-US" altLang="en-US" i="1" dirty="0"/>
          </a:p>
          <a:p>
            <a:pPr marL="514350" indent="-514350">
              <a:buAutoNum type="romanLcPeriod" startAt="5"/>
            </a:pPr>
            <a:r>
              <a:rPr lang="en-US" altLang="en-US" b="0" dirty="0" smtClean="0"/>
              <a:t>What </a:t>
            </a:r>
            <a:r>
              <a:rPr lang="en-US" altLang="en-US" b="0" dirty="0"/>
              <a:t>is the impact if CT secondary is shorted? </a:t>
            </a:r>
            <a:r>
              <a:rPr lang="en-US" altLang="en-US" b="0" dirty="0">
                <a:solidFill>
                  <a:srgbClr val="FF0000"/>
                </a:solidFill>
              </a:rPr>
              <a:t>Erroneous meter </a:t>
            </a:r>
          </a:p>
          <a:p>
            <a:pPr marL="0" indent="0">
              <a:buNone/>
            </a:pPr>
            <a:r>
              <a:rPr lang="en-US" altLang="en-US" b="0" dirty="0">
                <a:solidFill>
                  <a:srgbClr val="FF0000"/>
                </a:solidFill>
              </a:rPr>
              <a:t>       data. Reverse current flow due to a parallel path to ground. This is</a:t>
            </a:r>
          </a:p>
          <a:p>
            <a:pPr marL="0" indent="0">
              <a:buNone/>
            </a:pPr>
            <a:r>
              <a:rPr lang="en-US" altLang="en-US" b="0" dirty="0">
                <a:solidFill>
                  <a:srgbClr val="FF0000"/>
                </a:solidFill>
              </a:rPr>
              <a:t>       not recommended.</a:t>
            </a:r>
          </a:p>
          <a:p>
            <a:pPr eaLnBrk="1" hangingPunct="1">
              <a:spcBef>
                <a:spcPct val="0"/>
              </a:spcBef>
              <a:buFontTx/>
              <a:buNone/>
            </a:pPr>
            <a:endParaRPr lang="en-US" altLang="en-US" b="0" dirty="0" smtClean="0"/>
          </a:p>
          <a:p>
            <a:pPr marL="514350" indent="-514350">
              <a:buAutoNum type="romanLcPeriod" startAt="6"/>
            </a:pPr>
            <a:r>
              <a:rPr lang="en-US" altLang="en-US" b="0" dirty="0" smtClean="0"/>
              <a:t>What was the result of the lab test conducted by CNP?</a:t>
            </a:r>
          </a:p>
          <a:p>
            <a:pPr lvl="2">
              <a:buFont typeface="Wingdings" panose="05000000000000000000" pitchFamily="2" charset="2"/>
              <a:buChar char="§"/>
            </a:pPr>
            <a:r>
              <a:rPr lang="en-US" altLang="en-US" sz="1700" b="0" dirty="0" smtClean="0">
                <a:solidFill>
                  <a:srgbClr val="FF0000"/>
                </a:solidFill>
              </a:rPr>
              <a:t> Verified the accuracy of the ERCOT CT Burden Spreadsheet. </a:t>
            </a:r>
          </a:p>
          <a:p>
            <a:pPr lvl="2">
              <a:buFont typeface="Wingdings" panose="05000000000000000000" pitchFamily="2" charset="2"/>
              <a:buChar char="§"/>
            </a:pPr>
            <a:r>
              <a:rPr lang="en-US" altLang="en-US" sz="1700" b="0" dirty="0" smtClean="0">
                <a:solidFill>
                  <a:srgbClr val="FF0000"/>
                </a:solidFill>
              </a:rPr>
              <a:t>Per </a:t>
            </a:r>
            <a:r>
              <a:rPr lang="en-US" altLang="en-US" sz="1700" b="0" dirty="0">
                <a:solidFill>
                  <a:srgbClr val="FF0000"/>
                </a:solidFill>
              </a:rPr>
              <a:t>SMOG 1.3.7(c</a:t>
            </a:r>
            <a:r>
              <a:rPr lang="en-US" altLang="en-US" sz="1700" b="0" dirty="0" smtClean="0">
                <a:solidFill>
                  <a:srgbClr val="FF0000"/>
                </a:solidFill>
              </a:rPr>
              <a:t>) -  </a:t>
            </a:r>
            <a:r>
              <a:rPr lang="en-US" altLang="en-US" sz="1700" b="0" dirty="0">
                <a:solidFill>
                  <a:srgbClr val="FF0000"/>
                </a:solidFill>
              </a:rPr>
              <a:t>“the paralleling at the meter test switch</a:t>
            </a:r>
            <a:r>
              <a:rPr lang="en-US" altLang="en-US" sz="1700" b="0" dirty="0" smtClean="0">
                <a:solidFill>
                  <a:srgbClr val="FF0000"/>
                </a:solidFill>
              </a:rPr>
              <a:t>”. The</a:t>
            </a:r>
          </a:p>
          <a:p>
            <a:pPr marL="0" indent="0">
              <a:buNone/>
            </a:pPr>
            <a:r>
              <a:rPr lang="en-US" altLang="en-US" sz="1700" b="0" dirty="0" smtClean="0">
                <a:solidFill>
                  <a:srgbClr val="FF0000"/>
                </a:solidFill>
              </a:rPr>
              <a:t>	      common </a:t>
            </a:r>
            <a:r>
              <a:rPr lang="en-US" altLang="en-US" sz="1700" b="0" dirty="0">
                <a:solidFill>
                  <a:srgbClr val="FF0000"/>
                </a:solidFill>
              </a:rPr>
              <a:t>impedance is very small thus the common burden </a:t>
            </a:r>
            <a:endParaRPr lang="en-US" altLang="en-US" sz="1700" b="0" dirty="0" smtClean="0">
              <a:solidFill>
                <a:srgbClr val="FF0000"/>
              </a:solidFill>
            </a:endParaRPr>
          </a:p>
          <a:p>
            <a:pPr marL="0" indent="0">
              <a:buNone/>
            </a:pPr>
            <a:r>
              <a:rPr lang="en-US" altLang="en-US" sz="1700" b="0" dirty="0">
                <a:solidFill>
                  <a:srgbClr val="FF0000"/>
                </a:solidFill>
              </a:rPr>
              <a:t>	</a:t>
            </a:r>
            <a:r>
              <a:rPr lang="en-US" altLang="en-US" sz="1700" b="0" dirty="0" smtClean="0">
                <a:solidFill>
                  <a:srgbClr val="FF0000"/>
                </a:solidFill>
              </a:rPr>
              <a:t>       increases </a:t>
            </a:r>
            <a:r>
              <a:rPr lang="en-US" altLang="en-US" sz="1700" b="0" dirty="0">
                <a:solidFill>
                  <a:srgbClr val="FF0000"/>
                </a:solidFill>
              </a:rPr>
              <a:t>the </a:t>
            </a:r>
            <a:r>
              <a:rPr lang="en-US" altLang="en-US" sz="1700" b="0" dirty="0" smtClean="0">
                <a:solidFill>
                  <a:srgbClr val="FF0000"/>
                </a:solidFill>
              </a:rPr>
              <a:t>effective burden on the CTs very little.</a:t>
            </a:r>
          </a:p>
          <a:p>
            <a:pPr lvl="2">
              <a:buFont typeface="Wingdings" panose="05000000000000000000" pitchFamily="2" charset="2"/>
              <a:buChar char="§"/>
            </a:pPr>
            <a:r>
              <a:rPr lang="en-US" altLang="en-US" sz="1700" b="0" dirty="0" smtClean="0">
                <a:solidFill>
                  <a:srgbClr val="FF0000"/>
                </a:solidFill>
              </a:rPr>
              <a:t>For parallel CTs, do not short the primary or secondary side of the transformer while still in the metering circuit. It can create erroneous meter data due to the parallel path to ground.</a:t>
            </a:r>
          </a:p>
          <a:p>
            <a:pPr lvl="2">
              <a:buFont typeface="Wingdings" panose="05000000000000000000" pitchFamily="2" charset="2"/>
              <a:buChar char="§"/>
            </a:pPr>
            <a:r>
              <a:rPr lang="en-US" altLang="en-US" sz="1700" b="0" dirty="0" smtClean="0">
                <a:solidFill>
                  <a:srgbClr val="FF0000"/>
                </a:solidFill>
              </a:rPr>
              <a:t>The </a:t>
            </a:r>
            <a:r>
              <a:rPr lang="en-US" altLang="en-US" sz="1700" b="0" smtClean="0">
                <a:solidFill>
                  <a:srgbClr val="FF0000"/>
                </a:solidFill>
              </a:rPr>
              <a:t>test involved </a:t>
            </a:r>
            <a:r>
              <a:rPr lang="en-US" altLang="en-US" sz="1700" b="0" dirty="0" smtClean="0">
                <a:solidFill>
                  <a:srgbClr val="FF0000"/>
                </a:solidFill>
              </a:rPr>
              <a:t>non-typical Z values for cable Z and common Z to illustrate and emphasize the effects of common burden on parallel CT’s.</a:t>
            </a:r>
          </a:p>
          <a:p>
            <a:pPr eaLnBrk="1" hangingPunct="1">
              <a:spcBef>
                <a:spcPct val="0"/>
              </a:spcBef>
              <a:buFontTx/>
              <a:buNone/>
            </a:pPr>
            <a:endParaRPr lang="en-US" altLang="en-US" b="0" dirty="0"/>
          </a:p>
        </p:txBody>
      </p:sp>
    </p:spTree>
    <p:extLst>
      <p:ext uri="{BB962C8B-B14F-4D97-AF65-F5344CB8AC3E}">
        <p14:creationId xmlns:p14="http://schemas.microsoft.com/office/powerpoint/2010/main" val="965865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6839</TotalTime>
  <Words>154</Words>
  <Application>Microsoft Office PowerPoint</Application>
  <PresentationFormat>On-screen Show (4:3)</PresentationFormat>
  <Paragraphs>24</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Custom Design</vt:lpstr>
      <vt:lpstr>E. Follow-up discussion on Parallel CT clarification per SMOG 1.3.7 (e) (H. Perez)   SMOG 1.3.7 (e) Paralleling of Current Transformers – Connected   burden  Paralleling of current transformers is not recommended.  However, when it is necessary, the following requirements apply.  (e) Each current transformer must be capable of supporting n times the common burden plus its own individual burden and stay within the accuracy class of the transformers, where n = number of current transformers in parallel. This is the effective burden for each current transformer.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Grendel, Steve</dc:creator>
  <cp:lastModifiedBy>00011511</cp:lastModifiedBy>
  <cp:revision>195</cp:revision>
  <cp:lastPrinted>2014-11-13T18:49:46Z</cp:lastPrinted>
  <dcterms:created xsi:type="dcterms:W3CDTF">2005-04-21T14:28:35Z</dcterms:created>
  <dcterms:modified xsi:type="dcterms:W3CDTF">2014-11-13T19:34:38Z</dcterms:modified>
</cp:coreProperties>
</file>