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41"/>
  </p:notesMasterIdLst>
  <p:sldIdLst>
    <p:sldId id="258" r:id="rId3"/>
    <p:sldId id="280" r:id="rId4"/>
    <p:sldId id="282" r:id="rId5"/>
    <p:sldId id="284" r:id="rId6"/>
    <p:sldId id="325" r:id="rId7"/>
    <p:sldId id="326" r:id="rId8"/>
    <p:sldId id="300" r:id="rId9"/>
    <p:sldId id="303" r:id="rId10"/>
    <p:sldId id="283" r:id="rId11"/>
    <p:sldId id="317" r:id="rId12"/>
    <p:sldId id="318" r:id="rId13"/>
    <p:sldId id="319" r:id="rId14"/>
    <p:sldId id="320" r:id="rId15"/>
    <p:sldId id="321" r:id="rId16"/>
    <p:sldId id="322" r:id="rId17"/>
    <p:sldId id="323" r:id="rId18"/>
    <p:sldId id="289" r:id="rId19"/>
    <p:sldId id="324" r:id="rId20"/>
    <p:sldId id="285" r:id="rId21"/>
    <p:sldId id="304" r:id="rId22"/>
    <p:sldId id="286" r:id="rId23"/>
    <p:sldId id="307" r:id="rId24"/>
    <p:sldId id="305" r:id="rId25"/>
    <p:sldId id="291" r:id="rId26"/>
    <p:sldId id="298" r:id="rId27"/>
    <p:sldId id="292" r:id="rId28"/>
    <p:sldId id="296" r:id="rId29"/>
    <p:sldId id="297" r:id="rId30"/>
    <p:sldId id="299" r:id="rId31"/>
    <p:sldId id="308" r:id="rId32"/>
    <p:sldId id="287" r:id="rId33"/>
    <p:sldId id="310" r:id="rId34"/>
    <p:sldId id="294" r:id="rId35"/>
    <p:sldId id="309" r:id="rId36"/>
    <p:sldId id="312" r:id="rId37"/>
    <p:sldId id="315" r:id="rId38"/>
    <p:sldId id="313" r:id="rId39"/>
    <p:sldId id="316"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ECE2"/>
    <a:srgbClr val="4A7EBB"/>
    <a:srgbClr val="C3D69B"/>
    <a:srgbClr val="77A9A9"/>
    <a:srgbClr val="DDDDDD"/>
    <a:srgbClr val="F5D9AA"/>
    <a:srgbClr val="3D5F8D"/>
    <a:srgbClr val="497BB3"/>
    <a:srgbClr val="4A7CB4"/>
    <a:srgbClr val="6E9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7867" autoAdjust="0"/>
  </p:normalViewPr>
  <p:slideViewPr>
    <p:cSldViewPr>
      <p:cViewPr varScale="1">
        <p:scale>
          <a:sx n="113" d="100"/>
          <a:sy n="113" d="100"/>
        </p:scale>
        <p:origin x="1476" y="96"/>
      </p:cViewPr>
      <p:guideLst>
        <p:guide orient="horz" pos="2160"/>
        <p:guide pos="2880"/>
      </p:guideLst>
    </p:cSldViewPr>
  </p:slideViewPr>
  <p:notesTextViewPr>
    <p:cViewPr>
      <p:scale>
        <a:sx n="125" d="100"/>
        <a:sy n="125" d="100"/>
      </p:scale>
      <p:origin x="0" y="0"/>
    </p:cViewPr>
  </p:notesTextViewPr>
  <p:sorterViewPr>
    <p:cViewPr>
      <p:scale>
        <a:sx n="140" d="100"/>
        <a:sy n="140" d="100"/>
      </p:scale>
      <p:origin x="0" y="-54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23T06:05:38.670" idx="4">
    <p:pos x="10" y="10"/>
    <p:text>Add slides for PRDE and Join Diagram?
Appropriate for this level of course?</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12/15/2015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66700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Extracts are sets of data used by ERCOT to manage and settle the energy market.  For example, information related to the Day Ahead Market and Real Time Market is available on a daily basis via a downloadable ERCOT data extract.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easy to confuse a data extract with a data report. An extract is a raw data file that is intended to be uploaded into a computer database for analytical purposes. Reports are more person-friendly and exist to provide readable, summarized information to the user.</a:t>
            </a: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21</a:t>
            </a:fld>
            <a:endParaRPr lang="en-US"/>
          </a:p>
        </p:txBody>
      </p:sp>
    </p:spTree>
    <p:extLst>
      <p:ext uri="{BB962C8B-B14F-4D97-AF65-F5344CB8AC3E}">
        <p14:creationId xmlns:p14="http://schemas.microsoft.com/office/powerpoint/2010/main" val="292624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Extracts are sets of data used by ERCOT to manage and settle the energy market.  For example, information related to the Day Ahead Market and Real Time Market is available on a daily basis via a downloadable ERCOT data extract.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easy to confuse a data extract with a data report. An extract is a raw data file that is intended to be uploaded into a computer database for analytical purposes. Reports are more person-friendly and exist to provide readable, summarized information to the user.</a:t>
            </a: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22</a:t>
            </a:fld>
            <a:endParaRPr lang="en-US"/>
          </a:p>
        </p:txBody>
      </p:sp>
    </p:spTree>
    <p:extLst>
      <p:ext uri="{BB962C8B-B14F-4D97-AF65-F5344CB8AC3E}">
        <p14:creationId xmlns:p14="http://schemas.microsoft.com/office/powerpoint/2010/main" val="8835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this process to work as designed, the Market Participant database</a:t>
            </a:r>
            <a:r>
              <a:rPr lang="en-US" sz="1200" kern="1200" baseline="0" dirty="0" smtClean="0">
                <a:solidFill>
                  <a:schemeClr val="tx1"/>
                </a:solidFill>
                <a:effectLst/>
                <a:latin typeface="+mn-lt"/>
                <a:ea typeface="+mn-ea"/>
                <a:cs typeface="+mn-cs"/>
              </a:rPr>
              <a:t> must be structured properly to receive data from ERCOT.  Fortunately, this is not simply guesswork.  ERCOT provides structural files for the Market Participant to execute against their database.  The correct structure depends on the packaging format chosen by the Market Participant.  For .csv files, a Data Definition Language or DDL file is used to build the appropriate database structure.   For .xml files, the XML Schema Definition or XSD file should be used.</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Please note that the DDL files created by ERCOT are designed to be executed against an ORACLE database.  The DDLs can be modified by the user to accommodate other common database formats.  Market participants should consult with a qualified database administrator to chose the best utilization of extracts for their company.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23</a:t>
            </a:fld>
            <a:endParaRPr lang="en-US"/>
          </a:p>
        </p:txBody>
      </p:sp>
    </p:spTree>
    <p:extLst>
      <p:ext uri="{BB962C8B-B14F-4D97-AF65-F5344CB8AC3E}">
        <p14:creationId xmlns:p14="http://schemas.microsoft.com/office/powerpoint/2010/main" val="1876597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24</a:t>
            </a:fld>
            <a:endParaRPr lang="en-US"/>
          </a:p>
        </p:txBody>
      </p:sp>
    </p:spTree>
    <p:extLst>
      <p:ext uri="{BB962C8B-B14F-4D97-AF65-F5344CB8AC3E}">
        <p14:creationId xmlns:p14="http://schemas.microsoft.com/office/powerpoint/2010/main" val="129883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ERCOT Market Information System (MIS) is like one of those membership stores.  We’ll call this one the Data Club</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5</a:t>
            </a:fld>
            <a:endParaRPr lang="en-US"/>
          </a:p>
        </p:txBody>
      </p:sp>
    </p:spTree>
    <p:extLst>
      <p:ext uri="{BB962C8B-B14F-4D97-AF65-F5344CB8AC3E}">
        <p14:creationId xmlns:p14="http://schemas.microsoft.com/office/powerpoint/2010/main" val="21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 course, like any membership</a:t>
            </a:r>
            <a:r>
              <a:rPr lang="en-US" baseline="0" dirty="0" smtClean="0"/>
              <a:t> store, you must scan your membership card to enter.  For the ERCOT Market Information System, the membership card takes the form of a digital certificate.  Your digital certificate is what gets you in the door!</a:t>
            </a:r>
            <a:endParaRPr lang="en-US" dirty="0" smtClean="0"/>
          </a:p>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6</a:t>
            </a:fld>
            <a:endParaRPr lang="en-US"/>
          </a:p>
        </p:txBody>
      </p:sp>
    </p:spTree>
    <p:extLst>
      <p:ext uri="{BB962C8B-B14F-4D97-AF65-F5344CB8AC3E}">
        <p14:creationId xmlns:p14="http://schemas.microsoft.com/office/powerpoint/2010/main" val="427095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inside the door,</a:t>
            </a:r>
            <a:r>
              <a:rPr lang="en-US" baseline="0" dirty="0" smtClean="0"/>
              <a:t> there are three different levels of data available, depending on membership (Digital Certificate).</a:t>
            </a:r>
          </a:p>
          <a:p>
            <a:endParaRPr lang="en-US" baseline="0" dirty="0" smtClean="0"/>
          </a:p>
          <a:p>
            <a:r>
              <a:rPr lang="en-US" b="1" baseline="0" dirty="0" smtClean="0"/>
              <a:t>Public Data </a:t>
            </a:r>
            <a:r>
              <a:rPr lang="en-US" baseline="0" dirty="0" smtClean="0"/>
              <a:t>is information available to the general public, but is also provided here at the Data Club as a convenience to members.</a:t>
            </a:r>
          </a:p>
          <a:p>
            <a:endParaRPr lang="en-US" baseline="0" dirty="0" smtClean="0"/>
          </a:p>
          <a:p>
            <a:r>
              <a:rPr lang="en-US" b="1" baseline="0" dirty="0" smtClean="0"/>
              <a:t>Secure Data </a:t>
            </a:r>
            <a:r>
              <a:rPr lang="en-US" baseline="0" dirty="0" smtClean="0"/>
              <a:t>is information available only to club members (Registered Market Participants), but is available to all club members.</a:t>
            </a:r>
          </a:p>
          <a:p>
            <a:endParaRPr lang="en-US" baseline="0" dirty="0" smtClean="0"/>
          </a:p>
          <a:p>
            <a:r>
              <a:rPr lang="en-US" b="1" baseline="0" dirty="0" smtClean="0"/>
              <a:t>Certified Data </a:t>
            </a:r>
            <a:r>
              <a:rPr lang="en-US" baseline="0" dirty="0" smtClean="0"/>
              <a:t>is customized information available only to individual members.  Access to these racks is controlled by the Digital Certificates.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9</a:t>
            </a:fld>
            <a:endParaRPr lang="en-US"/>
          </a:p>
        </p:txBody>
      </p:sp>
    </p:spTree>
    <p:extLst>
      <p:ext uri="{BB962C8B-B14F-4D97-AF65-F5344CB8AC3E}">
        <p14:creationId xmlns:p14="http://schemas.microsoft.com/office/powerpoint/2010/main" val="88582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Data</a:t>
            </a:r>
            <a:r>
              <a:rPr lang="en-US" baseline="0" dirty="0" smtClean="0"/>
              <a:t> Club even offers additional Member Services, where you can launch other ERCOT Applications from one convenient location!  Please note that your individual membership (Digital Certificate) determines the specific applications that are available to you.</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13</a:t>
            </a:fld>
            <a:endParaRPr lang="en-US"/>
          </a:p>
        </p:txBody>
      </p:sp>
    </p:spTree>
    <p:extLst>
      <p:ext uri="{BB962C8B-B14F-4D97-AF65-F5344CB8AC3E}">
        <p14:creationId xmlns:p14="http://schemas.microsoft.com/office/powerpoint/2010/main" val="272697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two of these applications</a:t>
            </a:r>
            <a:r>
              <a:rPr lang="en-US" baseline="0" dirty="0" smtClean="0"/>
              <a:t> </a:t>
            </a:r>
            <a:r>
              <a:rPr lang="en-US" dirty="0" smtClean="0"/>
              <a:t>in particular:  Find ESIID and Fin</a:t>
            </a:r>
            <a:r>
              <a:rPr lang="en-US" baseline="0" dirty="0" smtClean="0"/>
              <a:t>d Transactions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14</a:t>
            </a:fld>
            <a:endParaRPr lang="en-US"/>
          </a:p>
        </p:txBody>
      </p:sp>
    </p:spTree>
    <p:extLst>
      <p:ext uri="{BB962C8B-B14F-4D97-AF65-F5344CB8AC3E}">
        <p14:creationId xmlns:p14="http://schemas.microsoft.com/office/powerpoint/2010/main" val="27789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a:t>
            </a:r>
            <a:r>
              <a:rPr lang="en-US" baseline="0" dirty="0" smtClean="0"/>
              <a:t> ESIID is a quick way to find pertinent information about particular customers or potential customers.  This tool allows you to search either for a single ESIID or a group or ESIIDs.  If you don’t already know the ESIID, you may also search based on the Premise address.</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15</a:t>
            </a:fld>
            <a:endParaRPr lang="en-US"/>
          </a:p>
        </p:txBody>
      </p:sp>
    </p:spTree>
    <p:extLst>
      <p:ext uri="{BB962C8B-B14F-4D97-AF65-F5344CB8AC3E}">
        <p14:creationId xmlns:p14="http://schemas.microsoft.com/office/powerpoint/2010/main" val="377999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 Transaction is a</a:t>
            </a:r>
            <a:r>
              <a:rPr lang="en-US" baseline="0" dirty="0" smtClean="0"/>
              <a:t> tool to research historical transactions associated with an ESIID or group of ESIIDs.  Please note that if you are a Retail Electric Provider, you will be allowed to see only those transactions that took place when you were the REP-of-Record for that ESIID.</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16</a:t>
            </a:fld>
            <a:endParaRPr lang="en-US"/>
          </a:p>
        </p:txBody>
      </p:sp>
    </p:spTree>
    <p:extLst>
      <p:ext uri="{BB962C8B-B14F-4D97-AF65-F5344CB8AC3E}">
        <p14:creationId xmlns:p14="http://schemas.microsoft.com/office/powerpoint/2010/main" val="343906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as you browse the store, if you can’t find what you want, just</a:t>
            </a:r>
            <a:r>
              <a:rPr lang="en-US" baseline="0" dirty="0" smtClean="0"/>
              <a:t> ask EMIL.  </a:t>
            </a:r>
          </a:p>
          <a:p>
            <a:endParaRPr lang="en-US" baseline="0" dirty="0" smtClean="0"/>
          </a:p>
          <a:p>
            <a:r>
              <a:rPr lang="en-US" baseline="0" dirty="0" smtClean="0"/>
              <a:t>EMIL knows where everything is.  He knows when inventory is restocked and how long things stay on the shelf.  He even knows what can be ordered for auto-delivery right to your mailbox!</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17</a:t>
            </a:fld>
            <a:endParaRPr lang="en-US"/>
          </a:p>
        </p:txBody>
      </p:sp>
    </p:spTree>
    <p:extLst>
      <p:ext uri="{BB962C8B-B14F-4D97-AF65-F5344CB8AC3E}">
        <p14:creationId xmlns:p14="http://schemas.microsoft.com/office/powerpoint/2010/main" val="3372056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5C577E-090B-467D-9456-7199AB543D1A}" type="datetimeFigureOut">
              <a:rPr lang="en-US" smtClean="0"/>
              <a:t>12/15/2015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7500938" y="6573838"/>
            <a:ext cx="1511300" cy="284162"/>
          </a:xfrm>
          <a:prstGeom prst="rect">
            <a:avLst/>
          </a:prstGeo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387924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pic>
        <p:nvPicPr>
          <p:cNvPr id="5" name="Picture 3" descr="F:\ercotlogo\ERCOT Logo\ERCOT logo_white.png"/>
          <p:cNvPicPr>
            <a:picLocks noChangeAspect="1" noChangeArrowheads="1"/>
          </p:cNvPicPr>
          <p:nvPr/>
        </p:nvPicPr>
        <p:blipFill>
          <a:blip r:embed="rId22" cstate="print"/>
          <a:srcRect/>
          <a:stretch>
            <a:fillRect/>
          </a:stretch>
        </p:blipFill>
        <p:spPr bwMode="auto">
          <a:xfrm>
            <a:off x="101600" y="6611938"/>
            <a:ext cx="601663" cy="228600"/>
          </a:xfrm>
          <a:prstGeom prst="rect">
            <a:avLst/>
          </a:prstGeom>
          <a:noFill/>
          <a:ln w="9525">
            <a:noFill/>
            <a:miter lim="800000"/>
            <a:headEnd/>
            <a:tailEnd/>
          </a:ln>
        </p:spPr>
      </p:pic>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95" r:id="rId17"/>
    <p:sldLayoutId id="2147483696" r:id="rId18"/>
    <p:sldLayoutId id="2147483677" r:id="rId19"/>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ransition/>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0.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Examples of Public Data</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4817" y="1279525"/>
            <a:ext cx="6341533" cy="4756150"/>
          </a:xfrm>
        </p:spPr>
      </p:pic>
      <p:grpSp>
        <p:nvGrpSpPr>
          <p:cNvPr id="35" name="Group 34"/>
          <p:cNvGrpSpPr/>
          <p:nvPr/>
        </p:nvGrpSpPr>
        <p:grpSpPr>
          <a:xfrm>
            <a:off x="5917671" y="4038600"/>
            <a:ext cx="1392393" cy="1319656"/>
            <a:chOff x="3596164" y="4519515"/>
            <a:chExt cx="1392393" cy="1319656"/>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164" y="4519515"/>
              <a:ext cx="1392393" cy="1319656"/>
            </a:xfrm>
            <a:prstGeom prst="rect">
              <a:avLst/>
            </a:prstGeom>
            <a:scene3d>
              <a:camera prst="orthographicFront">
                <a:rot lat="0" lon="0" rev="0"/>
              </a:camera>
              <a:lightRig rig="threePt" dir="t"/>
            </a:scene3d>
          </p:spPr>
        </p:pic>
        <p:sp>
          <p:nvSpPr>
            <p:cNvPr id="26" name="TextBox 25"/>
            <p:cNvSpPr txBox="1"/>
            <p:nvPr/>
          </p:nvSpPr>
          <p:spPr>
            <a:xfrm>
              <a:off x="3756134" y="4896202"/>
              <a:ext cx="1232423" cy="646331"/>
            </a:xfrm>
            <a:prstGeom prst="rect">
              <a:avLst/>
            </a:prstGeom>
            <a:noFill/>
          </p:spPr>
          <p:txBody>
            <a:bodyPr wrap="square" rtlCol="0">
              <a:spAutoFit/>
            </a:bodyPr>
            <a:lstStyle/>
            <a:p>
              <a:r>
                <a:rPr lang="en-US" dirty="0" smtClean="0">
                  <a:latin typeface="Stencil Std" panose="04020904080802020404" pitchFamily="82" charset="0"/>
                </a:rPr>
                <a:t>Market prices</a:t>
              </a:r>
            </a:p>
          </p:txBody>
        </p:sp>
      </p:grpSp>
      <p:grpSp>
        <p:nvGrpSpPr>
          <p:cNvPr id="36" name="Group 35"/>
          <p:cNvGrpSpPr/>
          <p:nvPr/>
        </p:nvGrpSpPr>
        <p:grpSpPr>
          <a:xfrm>
            <a:off x="3741257" y="4055987"/>
            <a:ext cx="2275947" cy="1339181"/>
            <a:chOff x="1482337" y="4477949"/>
            <a:chExt cx="2275947" cy="1339181"/>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337" y="4477949"/>
              <a:ext cx="2275947" cy="1339181"/>
            </a:xfrm>
            <a:prstGeom prst="rect">
              <a:avLst/>
            </a:prstGeom>
          </p:spPr>
        </p:pic>
        <p:sp>
          <p:nvSpPr>
            <p:cNvPr id="18" name="TextBox 17"/>
            <p:cNvSpPr txBox="1"/>
            <p:nvPr/>
          </p:nvSpPr>
          <p:spPr>
            <a:xfrm>
              <a:off x="1694392" y="4928815"/>
              <a:ext cx="2063892" cy="646331"/>
            </a:xfrm>
            <a:prstGeom prst="rect">
              <a:avLst/>
            </a:prstGeom>
            <a:noFill/>
          </p:spPr>
          <p:txBody>
            <a:bodyPr wrap="square" rtlCol="0">
              <a:spAutoFit/>
            </a:bodyPr>
            <a:lstStyle/>
            <a:p>
              <a:r>
                <a:rPr lang="en-US" dirty="0" smtClean="0">
                  <a:latin typeface="Stencil Std" panose="04020904080802020404" pitchFamily="82" charset="0"/>
                </a:rPr>
                <a:t>Ancillary Service Plans</a:t>
              </a:r>
            </a:p>
          </p:txBody>
        </p:sp>
      </p:grpSp>
      <p:grpSp>
        <p:nvGrpSpPr>
          <p:cNvPr id="37" name="Group 36"/>
          <p:cNvGrpSpPr/>
          <p:nvPr/>
        </p:nvGrpSpPr>
        <p:grpSpPr>
          <a:xfrm>
            <a:off x="4675062" y="2929478"/>
            <a:ext cx="2275947" cy="1339181"/>
            <a:chOff x="2330591" y="3429000"/>
            <a:chExt cx="2275947" cy="1339181"/>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591" y="3429000"/>
              <a:ext cx="2275947" cy="1339181"/>
            </a:xfrm>
            <a:prstGeom prst="rect">
              <a:avLst/>
            </a:prstGeom>
          </p:spPr>
        </p:pic>
        <p:sp>
          <p:nvSpPr>
            <p:cNvPr id="24" name="TextBox 23"/>
            <p:cNvSpPr txBox="1"/>
            <p:nvPr/>
          </p:nvSpPr>
          <p:spPr>
            <a:xfrm>
              <a:off x="2542646" y="3879866"/>
              <a:ext cx="2063892" cy="646331"/>
            </a:xfrm>
            <a:prstGeom prst="rect">
              <a:avLst/>
            </a:prstGeom>
            <a:noFill/>
          </p:spPr>
          <p:txBody>
            <a:bodyPr wrap="square" rtlCol="0">
              <a:spAutoFit/>
            </a:bodyPr>
            <a:lstStyle/>
            <a:p>
              <a:pPr algn="ctr"/>
              <a:r>
                <a:rPr lang="en-US" dirty="0" smtClean="0">
                  <a:latin typeface="Stencil Std" panose="04020904080802020404" pitchFamily="82" charset="0"/>
                </a:rPr>
                <a:t>Load Forecasts</a:t>
              </a:r>
            </a:p>
          </p:txBody>
        </p:sp>
      </p:grpSp>
      <p:grpSp>
        <p:nvGrpSpPr>
          <p:cNvPr id="42" name="Group 41"/>
          <p:cNvGrpSpPr/>
          <p:nvPr/>
        </p:nvGrpSpPr>
        <p:grpSpPr>
          <a:xfrm>
            <a:off x="5115599" y="2092638"/>
            <a:ext cx="1804267" cy="1095324"/>
            <a:chOff x="2856679" y="2514600"/>
            <a:chExt cx="1804267" cy="1095324"/>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6679" y="2514600"/>
              <a:ext cx="1804267" cy="1095324"/>
            </a:xfrm>
            <a:prstGeom prst="rect">
              <a:avLst/>
            </a:prstGeom>
          </p:spPr>
        </p:pic>
        <p:sp>
          <p:nvSpPr>
            <p:cNvPr id="40" name="TextBox 39"/>
            <p:cNvSpPr txBox="1"/>
            <p:nvPr/>
          </p:nvSpPr>
          <p:spPr>
            <a:xfrm>
              <a:off x="3048000" y="2769129"/>
              <a:ext cx="1612946" cy="646331"/>
            </a:xfrm>
            <a:prstGeom prst="rect">
              <a:avLst/>
            </a:prstGeom>
            <a:noFill/>
          </p:spPr>
          <p:txBody>
            <a:bodyPr wrap="square" rtlCol="0">
              <a:spAutoFit/>
            </a:bodyPr>
            <a:lstStyle/>
            <a:p>
              <a:pPr algn="ctr"/>
              <a:r>
                <a:rPr lang="en-US" dirty="0" smtClean="0">
                  <a:latin typeface="Stencil Std" panose="04020904080802020404" pitchFamily="82" charset="0"/>
                </a:rPr>
                <a:t>Load Profiles</a:t>
              </a:r>
            </a:p>
          </p:txBody>
        </p:sp>
      </p:grpSp>
      <p:sp>
        <p:nvSpPr>
          <p:cNvPr id="43" name="AutoShape 44"/>
          <p:cNvSpPr>
            <a:spLocks noChangeArrowheads="1"/>
          </p:cNvSpPr>
          <p:nvPr/>
        </p:nvSpPr>
        <p:spPr bwMode="auto">
          <a:xfrm>
            <a:off x="3058583" y="5684185"/>
            <a:ext cx="5334000"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US" sz="2000" dirty="0" smtClean="0"/>
              <a:t>Public Data is also available across </a:t>
            </a:r>
            <a:br>
              <a:rPr lang="en-US" sz="2000" dirty="0" smtClean="0"/>
            </a:br>
            <a:r>
              <a:rPr lang="en-US" sz="2000" dirty="0" smtClean="0"/>
              <a:t>the street at Bit Mart (www.ercot.com)</a:t>
            </a:r>
            <a:endParaRPr lang="en-US" sz="2000" dirty="0"/>
          </a:p>
        </p:txBody>
      </p:sp>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673" y="1340461"/>
            <a:ext cx="1889242" cy="1624462"/>
          </a:xfrm>
          <a:prstGeom prst="rect">
            <a:avLst/>
          </a:prstGeom>
        </p:spPr>
      </p:pic>
    </p:spTree>
    <p:extLst>
      <p:ext uri="{BB962C8B-B14F-4D97-AF65-F5344CB8AC3E}">
        <p14:creationId xmlns:p14="http://schemas.microsoft.com/office/powerpoint/2010/main" val="26220770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Examples of </a:t>
            </a:r>
            <a:r>
              <a:rPr lang="en-US" dirty="0" smtClean="0"/>
              <a:t>Secure Data</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3867" y="1317625"/>
            <a:ext cx="6341533" cy="4756149"/>
          </a:xfrm>
        </p:spPr>
      </p:pic>
      <p:grpSp>
        <p:nvGrpSpPr>
          <p:cNvPr id="7" name="Group 6"/>
          <p:cNvGrpSpPr/>
          <p:nvPr/>
        </p:nvGrpSpPr>
        <p:grpSpPr>
          <a:xfrm>
            <a:off x="5744633" y="4184148"/>
            <a:ext cx="2275947" cy="1339181"/>
            <a:chOff x="1482337" y="4477949"/>
            <a:chExt cx="2275947" cy="1339181"/>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337" y="4477949"/>
              <a:ext cx="2275947" cy="1339181"/>
            </a:xfrm>
            <a:prstGeom prst="rect">
              <a:avLst/>
            </a:prstGeom>
          </p:spPr>
        </p:pic>
        <p:sp>
          <p:nvSpPr>
            <p:cNvPr id="11" name="TextBox 10"/>
            <p:cNvSpPr txBox="1"/>
            <p:nvPr/>
          </p:nvSpPr>
          <p:spPr>
            <a:xfrm>
              <a:off x="1694392" y="4928815"/>
              <a:ext cx="2063892" cy="646331"/>
            </a:xfrm>
            <a:prstGeom prst="rect">
              <a:avLst/>
            </a:prstGeom>
            <a:noFill/>
          </p:spPr>
          <p:txBody>
            <a:bodyPr wrap="square" rtlCol="0">
              <a:spAutoFit/>
            </a:bodyPr>
            <a:lstStyle/>
            <a:p>
              <a:pPr algn="r"/>
              <a:r>
                <a:rPr lang="en-US" dirty="0" smtClean="0">
                  <a:latin typeface="Stencil Std" panose="04020904080802020404" pitchFamily="82" charset="0"/>
                </a:rPr>
                <a:t>TDSP Monthly Load Report</a:t>
              </a:r>
            </a:p>
          </p:txBody>
        </p:sp>
      </p:grpSp>
      <p:grpSp>
        <p:nvGrpSpPr>
          <p:cNvPr id="12" name="Group 11"/>
          <p:cNvGrpSpPr/>
          <p:nvPr/>
        </p:nvGrpSpPr>
        <p:grpSpPr>
          <a:xfrm>
            <a:off x="3690835" y="4198527"/>
            <a:ext cx="2315358" cy="1339181"/>
            <a:chOff x="2434238" y="3429000"/>
            <a:chExt cx="2172300" cy="1339181"/>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4238" y="3429000"/>
              <a:ext cx="2068653" cy="1339181"/>
            </a:xfrm>
            <a:prstGeom prst="rect">
              <a:avLst/>
            </a:prstGeom>
          </p:spPr>
        </p:pic>
        <p:sp>
          <p:nvSpPr>
            <p:cNvPr id="14" name="TextBox 13"/>
            <p:cNvSpPr txBox="1"/>
            <p:nvPr/>
          </p:nvSpPr>
          <p:spPr>
            <a:xfrm>
              <a:off x="2611078" y="3879866"/>
              <a:ext cx="1995460" cy="646331"/>
            </a:xfrm>
            <a:prstGeom prst="rect">
              <a:avLst/>
            </a:prstGeom>
            <a:noFill/>
          </p:spPr>
          <p:txBody>
            <a:bodyPr wrap="square" rtlCol="0">
              <a:spAutoFit/>
            </a:bodyPr>
            <a:lstStyle/>
            <a:p>
              <a:r>
                <a:rPr lang="en-US" dirty="0" smtClean="0">
                  <a:latin typeface="Stencil Std" panose="04020904080802020404" pitchFamily="82" charset="0"/>
                </a:rPr>
                <a:t>Transmission Outages</a:t>
              </a:r>
            </a:p>
          </p:txBody>
        </p:sp>
      </p:grpSp>
      <p:grpSp>
        <p:nvGrpSpPr>
          <p:cNvPr id="22" name="Group 21"/>
          <p:cNvGrpSpPr/>
          <p:nvPr/>
        </p:nvGrpSpPr>
        <p:grpSpPr>
          <a:xfrm>
            <a:off x="5590655" y="3110842"/>
            <a:ext cx="1740618" cy="1319656"/>
            <a:chOff x="3596164" y="4519515"/>
            <a:chExt cx="1463051" cy="1319656"/>
          </a:xfrm>
        </p:grpSpPr>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164" y="4519515"/>
              <a:ext cx="1392393" cy="1319656"/>
            </a:xfrm>
            <a:prstGeom prst="rect">
              <a:avLst/>
            </a:prstGeom>
            <a:scene3d>
              <a:camera prst="orthographicFront">
                <a:rot lat="0" lon="0" rev="0"/>
              </a:camera>
              <a:lightRig rig="threePt" dir="t"/>
            </a:scene3d>
          </p:spPr>
        </p:pic>
        <p:sp>
          <p:nvSpPr>
            <p:cNvPr id="24" name="TextBox 23"/>
            <p:cNvSpPr txBox="1"/>
            <p:nvPr/>
          </p:nvSpPr>
          <p:spPr>
            <a:xfrm>
              <a:off x="3699948" y="4829069"/>
              <a:ext cx="1359267" cy="923330"/>
            </a:xfrm>
            <a:prstGeom prst="rect">
              <a:avLst/>
            </a:prstGeom>
            <a:noFill/>
          </p:spPr>
          <p:txBody>
            <a:bodyPr wrap="square" rtlCol="0">
              <a:spAutoFit/>
            </a:bodyPr>
            <a:lstStyle/>
            <a:p>
              <a:pPr algn="ctr"/>
              <a:r>
                <a:rPr lang="en-US" dirty="0" smtClean="0">
                  <a:latin typeface="Stencil Std" panose="04020904080802020404" pitchFamily="82" charset="0"/>
                </a:rPr>
                <a:t>System Planning Data</a:t>
              </a:r>
            </a:p>
          </p:txBody>
        </p:sp>
      </p:grpSp>
      <p:grpSp>
        <p:nvGrpSpPr>
          <p:cNvPr id="25" name="Group 24"/>
          <p:cNvGrpSpPr/>
          <p:nvPr/>
        </p:nvGrpSpPr>
        <p:grpSpPr>
          <a:xfrm>
            <a:off x="3932783" y="3087753"/>
            <a:ext cx="1656555" cy="1319656"/>
            <a:chOff x="3596164" y="4519515"/>
            <a:chExt cx="1392393" cy="1319656"/>
          </a:xfrm>
        </p:grpSpPr>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6164" y="4519515"/>
              <a:ext cx="1392393" cy="1319656"/>
            </a:xfrm>
            <a:prstGeom prst="rect">
              <a:avLst/>
            </a:prstGeom>
            <a:scene3d>
              <a:camera prst="orthographicFront">
                <a:rot lat="0" lon="0" rev="0"/>
              </a:camera>
              <a:lightRig rig="threePt" dir="t"/>
            </a:scene3d>
          </p:spPr>
        </p:pic>
        <p:sp>
          <p:nvSpPr>
            <p:cNvPr id="27" name="TextBox 26"/>
            <p:cNvSpPr txBox="1"/>
            <p:nvPr/>
          </p:nvSpPr>
          <p:spPr>
            <a:xfrm>
              <a:off x="3750691" y="4938331"/>
              <a:ext cx="1237866" cy="646331"/>
            </a:xfrm>
            <a:prstGeom prst="rect">
              <a:avLst/>
            </a:prstGeom>
            <a:noFill/>
          </p:spPr>
          <p:txBody>
            <a:bodyPr wrap="square" rtlCol="0">
              <a:spAutoFit/>
            </a:bodyPr>
            <a:lstStyle/>
            <a:p>
              <a:pPr algn="ctr"/>
              <a:r>
                <a:rPr lang="en-US" dirty="0" smtClean="0">
                  <a:latin typeface="Stencil Std" panose="04020904080802020404" pitchFamily="82" charset="0"/>
                </a:rPr>
                <a:t>Network Model</a:t>
              </a:r>
            </a:p>
          </p:txBody>
        </p:sp>
      </p:grpSp>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674" y="1330983"/>
            <a:ext cx="1884636" cy="1793217"/>
          </a:xfrm>
          <a:prstGeom prst="rect">
            <a:avLst/>
          </a:prstGeom>
        </p:spPr>
      </p:pic>
    </p:spTree>
    <p:extLst>
      <p:ext uri="{BB962C8B-B14F-4D97-AF65-F5344CB8AC3E}">
        <p14:creationId xmlns:p14="http://schemas.microsoft.com/office/powerpoint/2010/main" val="410915215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Examples of </a:t>
            </a:r>
            <a:r>
              <a:rPr lang="en-US" dirty="0" smtClean="0"/>
              <a:t>Certified Data</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3028" y="1279525"/>
            <a:ext cx="6292372" cy="4756149"/>
          </a:xfrm>
        </p:spPr>
      </p:pic>
      <p:grpSp>
        <p:nvGrpSpPr>
          <p:cNvPr id="5" name="Group 4"/>
          <p:cNvGrpSpPr/>
          <p:nvPr/>
        </p:nvGrpSpPr>
        <p:grpSpPr>
          <a:xfrm>
            <a:off x="5961302" y="4038600"/>
            <a:ext cx="1524000" cy="1319656"/>
            <a:chOff x="3596164" y="4519515"/>
            <a:chExt cx="1392393" cy="131965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164" y="4519515"/>
              <a:ext cx="1392393" cy="1319656"/>
            </a:xfrm>
            <a:prstGeom prst="rect">
              <a:avLst/>
            </a:prstGeom>
            <a:scene3d>
              <a:camera prst="orthographicFront">
                <a:rot lat="0" lon="0" rev="0"/>
              </a:camera>
              <a:lightRig rig="threePt" dir="t"/>
            </a:scene3d>
          </p:spPr>
        </p:pic>
        <p:sp>
          <p:nvSpPr>
            <p:cNvPr id="7" name="TextBox 6"/>
            <p:cNvSpPr txBox="1"/>
            <p:nvPr/>
          </p:nvSpPr>
          <p:spPr>
            <a:xfrm rot="19815891">
              <a:off x="3754996" y="4971207"/>
              <a:ext cx="1232424" cy="646331"/>
            </a:xfrm>
            <a:prstGeom prst="rect">
              <a:avLst/>
            </a:prstGeom>
            <a:noFill/>
          </p:spPr>
          <p:txBody>
            <a:bodyPr wrap="square" rtlCol="0">
              <a:spAutoFit/>
            </a:bodyPr>
            <a:lstStyle/>
            <a:p>
              <a:r>
                <a:rPr lang="en-US" dirty="0" smtClean="0">
                  <a:latin typeface="Stencil Std" panose="04020904080802020404" pitchFamily="82" charset="0"/>
                </a:rPr>
                <a:t>Activity Reports</a:t>
              </a:r>
            </a:p>
          </p:txBody>
        </p:sp>
      </p:grpSp>
      <p:grpSp>
        <p:nvGrpSpPr>
          <p:cNvPr id="9" name="Group 8"/>
          <p:cNvGrpSpPr/>
          <p:nvPr/>
        </p:nvGrpSpPr>
        <p:grpSpPr>
          <a:xfrm>
            <a:off x="3784888" y="4055987"/>
            <a:ext cx="2275947" cy="1339181"/>
            <a:chOff x="1482337" y="4477949"/>
            <a:chExt cx="2275947" cy="1339181"/>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2337" y="4477949"/>
              <a:ext cx="2275947" cy="1339181"/>
            </a:xfrm>
            <a:prstGeom prst="rect">
              <a:avLst/>
            </a:prstGeom>
          </p:spPr>
        </p:pic>
        <p:sp>
          <p:nvSpPr>
            <p:cNvPr id="12" name="TextBox 11"/>
            <p:cNvSpPr txBox="1"/>
            <p:nvPr/>
          </p:nvSpPr>
          <p:spPr>
            <a:xfrm>
              <a:off x="1694392" y="4825217"/>
              <a:ext cx="2063892" cy="923330"/>
            </a:xfrm>
            <a:prstGeom prst="rect">
              <a:avLst/>
            </a:prstGeom>
            <a:noFill/>
          </p:spPr>
          <p:txBody>
            <a:bodyPr wrap="square" rtlCol="0">
              <a:spAutoFit/>
            </a:bodyPr>
            <a:lstStyle/>
            <a:p>
              <a:r>
                <a:rPr lang="en-US" dirty="0" smtClean="0">
                  <a:latin typeface="Stencil Std" panose="04020904080802020404" pitchFamily="82" charset="0"/>
                </a:rPr>
                <a:t>Potential Load Loss Reports (REP)</a:t>
              </a:r>
            </a:p>
          </p:txBody>
        </p:sp>
      </p:grpSp>
      <p:grpSp>
        <p:nvGrpSpPr>
          <p:cNvPr id="13" name="Group 12"/>
          <p:cNvGrpSpPr/>
          <p:nvPr/>
        </p:nvGrpSpPr>
        <p:grpSpPr>
          <a:xfrm>
            <a:off x="4513502" y="2929478"/>
            <a:ext cx="2585773" cy="1339181"/>
            <a:chOff x="2330591" y="3429000"/>
            <a:chExt cx="2380582" cy="1339181"/>
          </a:xfrm>
        </p:grpSpPr>
        <p:pic>
          <p:nvPicPr>
            <p:cNvPr id="14" name="Picture 13"/>
            <p:cNvPicPr>
              <a:picLocks noChangeAspect="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2330591" y="3429000"/>
              <a:ext cx="2275947" cy="1339181"/>
            </a:xfrm>
            <a:prstGeom prst="rect">
              <a:avLst/>
            </a:prstGeom>
          </p:spPr>
        </p:pic>
        <p:sp>
          <p:nvSpPr>
            <p:cNvPr id="15" name="TextBox 14"/>
            <p:cNvSpPr txBox="1"/>
            <p:nvPr/>
          </p:nvSpPr>
          <p:spPr>
            <a:xfrm>
              <a:off x="2435226" y="3757990"/>
              <a:ext cx="2275947" cy="923330"/>
            </a:xfrm>
            <a:prstGeom prst="rect">
              <a:avLst/>
            </a:prstGeom>
            <a:noFill/>
          </p:spPr>
          <p:txBody>
            <a:bodyPr wrap="square" rtlCol="0">
              <a:spAutoFit/>
            </a:bodyPr>
            <a:lstStyle/>
            <a:p>
              <a:pPr algn="ctr"/>
              <a:r>
                <a:rPr lang="en-US" dirty="0" smtClean="0">
                  <a:latin typeface="Stencil Std" panose="04020904080802020404" pitchFamily="82" charset="0"/>
                </a:rPr>
                <a:t>Missing Consumption Reports (TDSP)</a:t>
              </a:r>
            </a:p>
          </p:txBody>
        </p:sp>
      </p:grpSp>
      <p:grpSp>
        <p:nvGrpSpPr>
          <p:cNvPr id="16" name="Group 15"/>
          <p:cNvGrpSpPr/>
          <p:nvPr/>
        </p:nvGrpSpPr>
        <p:grpSpPr>
          <a:xfrm>
            <a:off x="4742102" y="2048928"/>
            <a:ext cx="1804267" cy="1095324"/>
            <a:chOff x="2856679" y="2514600"/>
            <a:chExt cx="1804267" cy="1095324"/>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6679" y="2514600"/>
              <a:ext cx="1804267" cy="1095324"/>
            </a:xfrm>
            <a:prstGeom prst="rect">
              <a:avLst/>
            </a:prstGeom>
          </p:spPr>
        </p:pic>
        <p:sp>
          <p:nvSpPr>
            <p:cNvPr id="18" name="TextBox 17"/>
            <p:cNvSpPr txBox="1"/>
            <p:nvPr/>
          </p:nvSpPr>
          <p:spPr>
            <a:xfrm>
              <a:off x="3048000" y="2769129"/>
              <a:ext cx="1612946" cy="646331"/>
            </a:xfrm>
            <a:prstGeom prst="rect">
              <a:avLst/>
            </a:prstGeom>
            <a:noFill/>
          </p:spPr>
          <p:txBody>
            <a:bodyPr wrap="square" rtlCol="0">
              <a:spAutoFit/>
            </a:bodyPr>
            <a:lstStyle/>
            <a:p>
              <a:pPr algn="ctr"/>
              <a:r>
                <a:rPr lang="en-US" dirty="0" smtClean="0">
                  <a:latin typeface="Stencil Std" panose="04020904080802020404" pitchFamily="82" charset="0"/>
                </a:rPr>
                <a:t>Data Extracts</a:t>
              </a:r>
            </a:p>
          </p:txBody>
        </p:sp>
      </p:grpSp>
      <p:sp>
        <p:nvSpPr>
          <p:cNvPr id="19" name="AutoShape 44"/>
          <p:cNvSpPr>
            <a:spLocks noChangeArrowheads="1"/>
          </p:cNvSpPr>
          <p:nvPr/>
        </p:nvSpPr>
        <p:spPr bwMode="auto">
          <a:xfrm>
            <a:off x="3102214" y="5854444"/>
            <a:ext cx="5334000"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US" sz="2000" dirty="0" smtClean="0"/>
              <a:t>User’s assigned roles determine visibility</a:t>
            </a:r>
            <a:endParaRPr lang="en-US" sz="2000"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 y="1371600"/>
            <a:ext cx="1928188" cy="1639663"/>
          </a:xfrm>
          <a:prstGeom prst="rect">
            <a:avLst/>
          </a:prstGeom>
        </p:spPr>
      </p:pic>
    </p:spTree>
    <p:extLst>
      <p:ext uri="{BB962C8B-B14F-4D97-AF65-F5344CB8AC3E}">
        <p14:creationId xmlns:p14="http://schemas.microsoft.com/office/powerpoint/2010/main" val="980715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Launch other ERCOT Applications from within MIS</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4070" y="1291212"/>
            <a:ext cx="6292372" cy="4732775"/>
          </a:xfrm>
        </p:spPr>
      </p:pic>
      <p:sp>
        <p:nvSpPr>
          <p:cNvPr id="4" name="AutoShape 44"/>
          <p:cNvSpPr>
            <a:spLocks noChangeArrowheads="1"/>
          </p:cNvSpPr>
          <p:nvPr/>
        </p:nvSpPr>
        <p:spPr bwMode="auto">
          <a:xfrm>
            <a:off x="2551112" y="5651611"/>
            <a:ext cx="4078288"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US" sz="2000" dirty="0" smtClean="0"/>
              <a:t>User’s assigned roles determine which applications are available</a:t>
            </a:r>
            <a:endParaRPr lang="en-US" sz="2000" dirty="0"/>
          </a:p>
        </p:txBody>
      </p:sp>
    </p:spTree>
    <p:extLst>
      <p:ext uri="{BB962C8B-B14F-4D97-AF65-F5344CB8AC3E}">
        <p14:creationId xmlns:p14="http://schemas.microsoft.com/office/powerpoint/2010/main" val="1413140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other ERCOT Applications from within MIS</a:t>
            </a: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5" r="7964" b="25712"/>
          <a:stretch/>
        </p:blipFill>
        <p:spPr bwMode="auto">
          <a:xfrm>
            <a:off x="66261" y="1371600"/>
            <a:ext cx="9024606" cy="47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581401" y="5093133"/>
            <a:ext cx="12954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67833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ESIID</a:t>
            </a:r>
            <a:endParaRPr lang="en-US" dirty="0"/>
          </a:p>
        </p:txBody>
      </p:sp>
      <p:sp>
        <p:nvSpPr>
          <p:cNvPr id="5" name="Content Placeholder 4"/>
          <p:cNvSpPr>
            <a:spLocks noGrp="1"/>
          </p:cNvSpPr>
          <p:nvPr>
            <p:ph idx="1"/>
          </p:nvPr>
        </p:nvSpPr>
        <p:spPr>
          <a:xfrm>
            <a:off x="265113" y="4343401"/>
            <a:ext cx="8686800" cy="2133600"/>
          </a:xfrm>
        </p:spPr>
        <p:txBody>
          <a:bodyPr/>
          <a:lstStyle/>
          <a:p>
            <a:r>
              <a:rPr lang="en-US" dirty="0" smtClean="0"/>
              <a:t>Three ways to search</a:t>
            </a:r>
          </a:p>
          <a:p>
            <a:pPr lvl="1"/>
            <a:r>
              <a:rPr lang="en-US" dirty="0" smtClean="0"/>
              <a:t>Single ESIID</a:t>
            </a:r>
          </a:p>
          <a:p>
            <a:pPr lvl="1"/>
            <a:r>
              <a:rPr lang="en-US" dirty="0" smtClean="0"/>
              <a:t>Multiple ESIID</a:t>
            </a:r>
          </a:p>
          <a:p>
            <a:pPr lvl="1"/>
            <a:r>
              <a:rPr lang="en-US" dirty="0" smtClean="0"/>
              <a:t>Premise Address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52" y="1219200"/>
            <a:ext cx="9080504" cy="30192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8400" y="4589304"/>
            <a:ext cx="1130700" cy="14750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061" y="4867433"/>
            <a:ext cx="1299852" cy="1640048"/>
          </a:xfrm>
          <a:prstGeom prst="rect">
            <a:avLst/>
          </a:prstGeom>
        </p:spPr>
      </p:pic>
    </p:spTree>
    <p:extLst>
      <p:ext uri="{BB962C8B-B14F-4D97-AF65-F5344CB8AC3E}">
        <p14:creationId xmlns:p14="http://schemas.microsoft.com/office/powerpoint/2010/main" val="3733967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Transaction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615" y="1219200"/>
            <a:ext cx="7438095" cy="3438095"/>
          </a:xfrm>
          <a:prstGeom prst="rect">
            <a:avLst/>
          </a:prstGeom>
          <a:effectLst>
            <a:outerShdw blurRad="50800" dist="38100" dir="10800000" algn="r"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377" y="3200400"/>
            <a:ext cx="4733333" cy="3333333"/>
          </a:xfrm>
          <a:prstGeom prst="rect">
            <a:avLst/>
          </a:prstGeom>
          <a:effectLst>
            <a:outerShdw blurRad="50800" dist="38100" dir="10800000" algn="r"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53" y="4636426"/>
            <a:ext cx="1130700" cy="14750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4014" y="4914555"/>
            <a:ext cx="1299852" cy="1640048"/>
          </a:xfrm>
          <a:prstGeom prst="rect">
            <a:avLst/>
          </a:prstGeom>
        </p:spPr>
      </p:pic>
    </p:spTree>
    <p:extLst>
      <p:ext uri="{BB962C8B-B14F-4D97-AF65-F5344CB8AC3E}">
        <p14:creationId xmlns:p14="http://schemas.microsoft.com/office/powerpoint/2010/main" val="19958265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Can’t find what you’re looking for?</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8295" y="1279525"/>
            <a:ext cx="7480436" cy="4756150"/>
          </a:xfrm>
        </p:spPr>
      </p:pic>
      <p:grpSp>
        <p:nvGrpSpPr>
          <p:cNvPr id="37" name="Group 36"/>
          <p:cNvGrpSpPr/>
          <p:nvPr/>
        </p:nvGrpSpPr>
        <p:grpSpPr>
          <a:xfrm>
            <a:off x="2895600" y="1524000"/>
            <a:ext cx="2590800" cy="990600"/>
            <a:chOff x="2667000" y="1524000"/>
            <a:chExt cx="2590800" cy="990600"/>
          </a:xfrm>
          <a:scene3d>
            <a:camera prst="perspectiveRight" fov="7200000"/>
            <a:lightRig rig="threePt" dir="t"/>
          </a:scene3d>
        </p:grpSpPr>
        <p:grpSp>
          <p:nvGrpSpPr>
            <p:cNvPr id="32" name="Group 31"/>
            <p:cNvGrpSpPr/>
            <p:nvPr/>
          </p:nvGrpSpPr>
          <p:grpSpPr>
            <a:xfrm>
              <a:off x="2667000" y="1524000"/>
              <a:ext cx="2590800" cy="990600"/>
              <a:chOff x="2667000" y="1524000"/>
              <a:chExt cx="2590800" cy="990600"/>
            </a:xfrm>
          </p:grpSpPr>
          <p:sp>
            <p:nvSpPr>
              <p:cNvPr id="17" name="Rectangle 16"/>
              <p:cNvSpPr/>
              <p:nvPr/>
            </p:nvSpPr>
            <p:spPr>
              <a:xfrm>
                <a:off x="2667000" y="1524000"/>
                <a:ext cx="2590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rgbClr val="4A7EBB"/>
                    </a:solidFill>
                    <a:latin typeface="Arial" panose="020B0604020202020204" pitchFamily="34" charset="0"/>
                    <a:cs typeface="Arial" panose="020B0604020202020204" pitchFamily="34" charset="0"/>
                  </a:rPr>
                  <a:t>Just ask EMIL!</a:t>
                </a:r>
                <a:endParaRPr lang="en-US" sz="2400" i="1" dirty="0">
                  <a:solidFill>
                    <a:srgbClr val="4A7EBB"/>
                  </a:solidFill>
                  <a:latin typeface="Arial" panose="020B0604020202020204" pitchFamily="34" charset="0"/>
                  <a:cs typeface="Arial" panose="020B0604020202020204" pitchFamily="34" charset="0"/>
                </a:endParaRPr>
              </a:p>
            </p:txBody>
          </p:sp>
          <p:sp>
            <p:nvSpPr>
              <p:cNvPr id="18" name="Isosceles Triangle 17"/>
              <p:cNvSpPr/>
              <p:nvPr/>
            </p:nvSpPr>
            <p:spPr>
              <a:xfrm flipV="1">
                <a:off x="2667000" y="2133600"/>
                <a:ext cx="2590800" cy="381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p:nvPr/>
            </p:nvCxnSpPr>
            <p:spPr>
              <a:xfrm>
                <a:off x="2667000" y="15240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8" idx="4"/>
              </p:cNvCxnSpPr>
              <p:nvPr/>
            </p:nvCxnSpPr>
            <p:spPr>
              <a:xfrm>
                <a:off x="5257800" y="15240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4"/>
                <a:endCxn id="18" idx="0"/>
              </p:cNvCxnSpPr>
              <p:nvPr/>
            </p:nvCxnSpPr>
            <p:spPr>
              <a:xfrm flipH="1">
                <a:off x="3962400" y="2133600"/>
                <a:ext cx="12954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8" idx="2"/>
              </p:cNvCxnSpPr>
              <p:nvPr/>
            </p:nvCxnSpPr>
            <p:spPr>
              <a:xfrm flipV="1">
                <a:off x="2667000" y="15240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2"/>
                <a:endCxn id="18" idx="0"/>
              </p:cNvCxnSpPr>
              <p:nvPr/>
            </p:nvCxnSpPr>
            <p:spPr>
              <a:xfrm>
                <a:off x="2667000" y="2133600"/>
                <a:ext cx="1295400" cy="38100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a:off x="3962400" y="2035847"/>
              <a:ext cx="0" cy="381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76919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ERCOT Market Information List (EMIL)</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05" y="1219200"/>
            <a:ext cx="9060314" cy="3505200"/>
          </a:xfrm>
        </p:spPr>
      </p:pic>
      <p:sp>
        <p:nvSpPr>
          <p:cNvPr id="10" name="Rounded Rectangle 9"/>
          <p:cNvSpPr/>
          <p:nvPr/>
        </p:nvSpPr>
        <p:spPr>
          <a:xfrm>
            <a:off x="265112" y="4495800"/>
            <a:ext cx="1944687"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586" y="3429000"/>
            <a:ext cx="2324069" cy="3100387"/>
          </a:xfrm>
          <a:prstGeom prst="rect">
            <a:avLst/>
          </a:prstGeom>
          <a:solidFill>
            <a:schemeClr val="bg1"/>
          </a:solidFill>
        </p:spPr>
      </p:pic>
      <p:sp>
        <p:nvSpPr>
          <p:cNvPr id="13" name="Content Placeholder 4"/>
          <p:cNvSpPr txBox="1">
            <a:spLocks/>
          </p:cNvSpPr>
          <p:nvPr/>
        </p:nvSpPr>
        <p:spPr bwMode="auto">
          <a:xfrm>
            <a:off x="265113" y="4800599"/>
            <a:ext cx="8686800" cy="1676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EMIL knows all</a:t>
            </a:r>
          </a:p>
          <a:p>
            <a:pPr lvl="1"/>
            <a:r>
              <a:rPr lang="en-US" sz="2000" dirty="0" smtClean="0"/>
              <a:t>Location</a:t>
            </a:r>
          </a:p>
          <a:p>
            <a:pPr lvl="1"/>
            <a:r>
              <a:rPr lang="en-US" sz="2000" dirty="0" smtClean="0"/>
              <a:t>Frequency of Posting</a:t>
            </a:r>
          </a:p>
          <a:p>
            <a:pPr lvl="1"/>
            <a:r>
              <a:rPr lang="en-US" sz="2000" dirty="0" smtClean="0"/>
              <a:t>Who gets to see the data</a:t>
            </a:r>
            <a:endParaRPr lang="en-US" sz="2000" dirty="0"/>
          </a:p>
        </p:txBody>
      </p:sp>
    </p:spTree>
    <p:extLst>
      <p:ext uri="{BB962C8B-B14F-4D97-AF65-F5344CB8AC3E}">
        <p14:creationId xmlns:p14="http://schemas.microsoft.com/office/powerpoint/2010/main" val="340967970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Extracts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63341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Transparency and Availability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935012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Extracts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96306" y="320675"/>
            <a:ext cx="5822142" cy="4366607"/>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81200"/>
            <a:ext cx="4267200" cy="3200400"/>
          </a:xfrm>
          <a:prstGeom prst="rect">
            <a:avLst/>
          </a:prstGeom>
        </p:spPr>
      </p:pic>
      <p:sp>
        <p:nvSpPr>
          <p:cNvPr id="6" name="AutoShape 44"/>
          <p:cNvSpPr>
            <a:spLocks noChangeArrowheads="1"/>
          </p:cNvSpPr>
          <p:nvPr/>
        </p:nvSpPr>
        <p:spPr bwMode="auto">
          <a:xfrm>
            <a:off x="3340377" y="4931807"/>
            <a:ext cx="5334000" cy="783193"/>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US" sz="2000" dirty="0"/>
              <a:t>Data Extracts are an automated </a:t>
            </a:r>
            <a:r>
              <a:rPr lang="en-US" sz="2000" dirty="0" smtClean="0"/>
              <a:t>delivery </a:t>
            </a:r>
            <a:r>
              <a:rPr lang="en-US" sz="2000" dirty="0"/>
              <a:t>mechanism for </a:t>
            </a:r>
            <a:r>
              <a:rPr lang="en-US" sz="2000" dirty="0" smtClean="0"/>
              <a:t>certain packages of MIS </a:t>
            </a:r>
            <a:r>
              <a:rPr lang="en-US" sz="2000" dirty="0"/>
              <a:t>data</a:t>
            </a:r>
            <a:endParaRPr lang="en-US" sz="2000" dirty="0"/>
          </a:p>
        </p:txBody>
      </p:sp>
    </p:spTree>
    <p:extLst>
      <p:ext uri="{BB962C8B-B14F-4D97-AF65-F5344CB8AC3E}">
        <p14:creationId xmlns:p14="http://schemas.microsoft.com/office/powerpoint/2010/main" val="2376965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ight Arrow 56"/>
          <p:cNvSpPr/>
          <p:nvPr/>
        </p:nvSpPr>
        <p:spPr>
          <a:xfrm>
            <a:off x="2362774" y="3124200"/>
            <a:ext cx="4267200" cy="457200"/>
          </a:xfrm>
          <a:prstGeom prst="righ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90800"/>
            <a:ext cx="1238250" cy="15240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590800"/>
            <a:ext cx="1238250" cy="15240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69" y="4953000"/>
            <a:ext cx="959912" cy="135864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6777" y="4953000"/>
            <a:ext cx="1282695" cy="1358644"/>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2590800"/>
            <a:ext cx="1525148" cy="1517522"/>
          </a:xfrm>
          <a:prstGeom prst="rect">
            <a:avLst/>
          </a:prstGeom>
        </p:spPr>
      </p:pic>
      <p:sp>
        <p:nvSpPr>
          <p:cNvPr id="59" name="Title 58"/>
          <p:cNvSpPr>
            <a:spLocks noGrp="1"/>
          </p:cNvSpPr>
          <p:nvPr>
            <p:ph type="title"/>
          </p:nvPr>
        </p:nvSpPr>
        <p:spPr/>
        <p:txBody>
          <a:bodyPr/>
          <a:lstStyle/>
          <a:p>
            <a:r>
              <a:rPr lang="en-US" dirty="0" smtClean="0"/>
              <a:t>Data Extracts – The Big Picture</a:t>
            </a:r>
            <a:endParaRPr lang="en-US" dirty="0"/>
          </a:p>
        </p:txBody>
      </p:sp>
      <p:sp>
        <p:nvSpPr>
          <p:cNvPr id="60" name="Content Placeholder 59"/>
          <p:cNvSpPr>
            <a:spLocks noGrp="1"/>
          </p:cNvSpPr>
          <p:nvPr>
            <p:ph idx="1"/>
          </p:nvPr>
        </p:nvSpPr>
        <p:spPr/>
        <p:txBody>
          <a:bodyPr/>
          <a:lstStyle/>
          <a:p>
            <a:r>
              <a:rPr lang="en-US" dirty="0" smtClean="0"/>
              <a:t>Transport data from ERCOT database to your database</a:t>
            </a:r>
            <a:endParaRPr lang="en-US" dirty="0"/>
          </a:p>
        </p:txBody>
      </p:sp>
      <p:sp>
        <p:nvSpPr>
          <p:cNvPr id="61" name="TextBox 60"/>
          <p:cNvSpPr txBox="1"/>
          <p:nvPr/>
        </p:nvSpPr>
        <p:spPr>
          <a:xfrm>
            <a:off x="3247949" y="4640736"/>
            <a:ext cx="2496850" cy="1467326"/>
          </a:xfrm>
          <a:prstGeom prst="verticalScroll">
            <a:avLst/>
          </a:prstGeom>
          <a:solidFill>
            <a:schemeClr val="bg1">
              <a:lumMod val="95000"/>
            </a:schemeClr>
          </a:solidFill>
          <a:ln>
            <a:solidFill>
              <a:schemeClr val="tx1"/>
            </a:solidFill>
          </a:ln>
        </p:spPr>
        <p:txBody>
          <a:bodyPr wrap="square" rtlCol="0">
            <a:spAutoFit/>
          </a:bodyPr>
          <a:lstStyle/>
          <a:p>
            <a:r>
              <a:rPr lang="en-US" dirty="0" smtClean="0">
                <a:latin typeface="Arial" panose="020B0604020202020204" pitchFamily="34" charset="0"/>
                <a:cs typeface="Arial" panose="020B0604020202020204" pitchFamily="34" charset="0"/>
              </a:rPr>
              <a:t>May contain:</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Customer info</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Usage data</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Settlement Data </a:t>
            </a:r>
            <a:endParaRPr lang="en-US" dirty="0">
              <a:latin typeface="Arial" panose="020B0604020202020204" pitchFamily="34" charset="0"/>
              <a:cs typeface="Arial" panose="020B0604020202020204" pitchFamily="34" charset="0"/>
            </a:endParaRPr>
          </a:p>
        </p:txBody>
      </p:sp>
      <p:sp>
        <p:nvSpPr>
          <p:cNvPr id="64" name="Rectangle 63"/>
          <p:cNvSpPr/>
          <p:nvPr/>
        </p:nvSpPr>
        <p:spPr>
          <a:xfrm>
            <a:off x="4298525" y="2931253"/>
            <a:ext cx="925125" cy="892034"/>
          </a:xfrm>
          <a:custGeom>
            <a:avLst/>
            <a:gdLst>
              <a:gd name="connsiteX0" fmla="*/ 0 w 838200"/>
              <a:gd name="connsiteY0" fmla="*/ 0 h 685800"/>
              <a:gd name="connsiteX1" fmla="*/ 838200 w 838200"/>
              <a:gd name="connsiteY1" fmla="*/ 0 h 685800"/>
              <a:gd name="connsiteX2" fmla="*/ 838200 w 838200"/>
              <a:gd name="connsiteY2" fmla="*/ 685800 h 685800"/>
              <a:gd name="connsiteX3" fmla="*/ 0 w 838200"/>
              <a:gd name="connsiteY3" fmla="*/ 685800 h 685800"/>
              <a:gd name="connsiteX4" fmla="*/ 0 w 838200"/>
              <a:gd name="connsiteY4" fmla="*/ 0 h 685800"/>
              <a:gd name="connsiteX0" fmla="*/ 2576 w 840776"/>
              <a:gd name="connsiteY0" fmla="*/ 0 h 734740"/>
              <a:gd name="connsiteX1" fmla="*/ 840776 w 840776"/>
              <a:gd name="connsiteY1" fmla="*/ 0 h 734740"/>
              <a:gd name="connsiteX2" fmla="*/ 840776 w 840776"/>
              <a:gd name="connsiteY2" fmla="*/ 685800 h 734740"/>
              <a:gd name="connsiteX3" fmla="*/ 0 w 840776"/>
              <a:gd name="connsiteY3" fmla="*/ 734740 h 734740"/>
              <a:gd name="connsiteX4" fmla="*/ 2576 w 840776"/>
              <a:gd name="connsiteY4" fmla="*/ 0 h 734740"/>
              <a:gd name="connsiteX0" fmla="*/ 2576 w 840776"/>
              <a:gd name="connsiteY0" fmla="*/ 0 h 752770"/>
              <a:gd name="connsiteX1" fmla="*/ 840776 w 840776"/>
              <a:gd name="connsiteY1" fmla="*/ 18030 h 752770"/>
              <a:gd name="connsiteX2" fmla="*/ 840776 w 840776"/>
              <a:gd name="connsiteY2" fmla="*/ 703830 h 752770"/>
              <a:gd name="connsiteX3" fmla="*/ 0 w 840776"/>
              <a:gd name="connsiteY3" fmla="*/ 752770 h 752770"/>
              <a:gd name="connsiteX4" fmla="*/ 2576 w 840776"/>
              <a:gd name="connsiteY4" fmla="*/ 0 h 752770"/>
              <a:gd name="connsiteX0" fmla="*/ 247 w 841023"/>
              <a:gd name="connsiteY0" fmla="*/ 0 h 757922"/>
              <a:gd name="connsiteX1" fmla="*/ 841023 w 841023"/>
              <a:gd name="connsiteY1" fmla="*/ 23182 h 757922"/>
              <a:gd name="connsiteX2" fmla="*/ 841023 w 841023"/>
              <a:gd name="connsiteY2" fmla="*/ 708982 h 757922"/>
              <a:gd name="connsiteX3" fmla="*/ 247 w 841023"/>
              <a:gd name="connsiteY3" fmla="*/ 757922 h 757922"/>
              <a:gd name="connsiteX4" fmla="*/ 247 w 841023"/>
              <a:gd name="connsiteY4" fmla="*/ 0 h 75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023" h="757922">
                <a:moveTo>
                  <a:pt x="247" y="0"/>
                </a:moveTo>
                <a:lnTo>
                  <a:pt x="841023" y="23182"/>
                </a:lnTo>
                <a:lnTo>
                  <a:pt x="841023" y="708982"/>
                </a:lnTo>
                <a:lnTo>
                  <a:pt x="247" y="757922"/>
                </a:lnTo>
                <a:cubicBezTo>
                  <a:pt x="1106" y="513009"/>
                  <a:pt x="-612" y="244913"/>
                  <a:pt x="247" y="0"/>
                </a:cubicBezTo>
                <a:close/>
              </a:path>
            </a:pathLst>
          </a:custGeom>
          <a:solidFill>
            <a:schemeClr val="bg1"/>
          </a:solidFill>
          <a:ln w="9525">
            <a:solidFill>
              <a:schemeClr val="bg1">
                <a:lumMod val="85000"/>
              </a:schemeClr>
            </a:solidFill>
          </a:ln>
          <a:scene3d>
            <a:camera prst="isometricOffAxis1Right">
              <a:rot lat="1080000" lon="19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40" tIns="91440" rIns="0" bIns="0" rtlCol="0" anchor="t"/>
          <a:lstStyle/>
          <a:p>
            <a:r>
              <a:rPr lang="en-US" sz="900" dirty="0" smtClean="0">
                <a:solidFill>
                  <a:schemeClr val="tx1"/>
                </a:solidFill>
              </a:rPr>
              <a:t>ERCOT</a:t>
            </a:r>
          </a:p>
          <a:p>
            <a:r>
              <a:rPr lang="en-US" sz="900" dirty="0" err="1" smtClean="0">
                <a:solidFill>
                  <a:schemeClr val="tx1"/>
                </a:solidFill>
              </a:rPr>
              <a:t>Taylor,TX</a:t>
            </a:r>
            <a:endParaRPr lang="en-US" sz="900" dirty="0" smtClean="0">
              <a:solidFill>
                <a:schemeClr val="tx1"/>
              </a:solidFill>
            </a:endParaRPr>
          </a:p>
          <a:p>
            <a:endParaRPr lang="en-US" sz="900" dirty="0">
              <a:solidFill>
                <a:schemeClr val="tx1"/>
              </a:solidFill>
            </a:endParaRPr>
          </a:p>
          <a:p>
            <a:pPr>
              <a:tabLst>
                <a:tab pos="112713" algn="l"/>
              </a:tabLst>
            </a:pPr>
            <a:r>
              <a:rPr lang="en-US" sz="800" dirty="0" smtClean="0">
                <a:solidFill>
                  <a:schemeClr val="tx1"/>
                </a:solidFill>
              </a:rPr>
              <a:t>	Great MP</a:t>
            </a:r>
          </a:p>
          <a:p>
            <a:pPr>
              <a:tabLst>
                <a:tab pos="112713" algn="l"/>
              </a:tabLst>
            </a:pPr>
            <a:r>
              <a:rPr lang="en-US" sz="800" dirty="0" smtClean="0">
                <a:solidFill>
                  <a:schemeClr val="tx1"/>
                </a:solidFill>
              </a:rPr>
              <a:t>	Somewhere, TX</a:t>
            </a:r>
            <a:endParaRPr lang="en-US" sz="800" dirty="0">
              <a:solidFill>
                <a:schemeClr val="tx1"/>
              </a:solidFill>
            </a:endParaRPr>
          </a:p>
        </p:txBody>
      </p:sp>
      <p:sp>
        <p:nvSpPr>
          <p:cNvPr id="65" name="TextBox 64"/>
          <p:cNvSpPr txBox="1"/>
          <p:nvPr/>
        </p:nvSpPr>
        <p:spPr>
          <a:xfrm>
            <a:off x="7239000" y="5894578"/>
            <a:ext cx="583173" cy="369332"/>
          </a:xfrm>
          <a:prstGeom prst="rect">
            <a:avLst/>
          </a:prstGeom>
          <a:noFill/>
        </p:spPr>
        <p:txBody>
          <a:bodyPr wrap="none" rtlCol="0">
            <a:spAutoFit/>
          </a:bodyPr>
          <a:lstStyle/>
          <a:p>
            <a:r>
              <a:rPr lang="en-US" dirty="0" smtClean="0">
                <a:solidFill>
                  <a:schemeClr val="bg1"/>
                </a:solidFill>
              </a:rPr>
              <a:t>DBA</a:t>
            </a:r>
            <a:endParaRPr lang="en-US" dirty="0">
              <a:solidFill>
                <a:schemeClr val="bg1"/>
              </a:solidFill>
            </a:endParaRPr>
          </a:p>
        </p:txBody>
      </p:sp>
      <p:sp>
        <p:nvSpPr>
          <p:cNvPr id="66" name="Rectangle 65"/>
          <p:cNvSpPr/>
          <p:nvPr/>
        </p:nvSpPr>
        <p:spPr>
          <a:xfrm>
            <a:off x="256381" y="2286310"/>
            <a:ext cx="1944687" cy="419068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885780" y="2285999"/>
            <a:ext cx="1944687" cy="419068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4561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ight Arrow 56"/>
          <p:cNvSpPr/>
          <p:nvPr/>
        </p:nvSpPr>
        <p:spPr>
          <a:xfrm>
            <a:off x="2362774" y="3124200"/>
            <a:ext cx="4267200" cy="457200"/>
          </a:xfrm>
          <a:prstGeom prst="rightArrow">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90800"/>
            <a:ext cx="1238250" cy="1524000"/>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590800"/>
            <a:ext cx="1238250" cy="15240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69" y="4953000"/>
            <a:ext cx="959912" cy="1358644"/>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6777" y="4953000"/>
            <a:ext cx="1282695" cy="1358644"/>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3800" y="2590800"/>
            <a:ext cx="1525148" cy="1517522"/>
          </a:xfrm>
          <a:prstGeom prst="rect">
            <a:avLst/>
          </a:prstGeom>
        </p:spPr>
      </p:pic>
      <p:sp>
        <p:nvSpPr>
          <p:cNvPr id="59" name="Title 58"/>
          <p:cNvSpPr>
            <a:spLocks noGrp="1"/>
          </p:cNvSpPr>
          <p:nvPr>
            <p:ph type="title"/>
          </p:nvPr>
        </p:nvSpPr>
        <p:spPr/>
        <p:txBody>
          <a:bodyPr/>
          <a:lstStyle/>
          <a:p>
            <a:r>
              <a:rPr lang="en-US" dirty="0"/>
              <a:t>Data Extracts – The Big Picture</a:t>
            </a:r>
          </a:p>
        </p:txBody>
      </p:sp>
      <p:sp>
        <p:nvSpPr>
          <p:cNvPr id="60" name="Content Placeholder 59"/>
          <p:cNvSpPr>
            <a:spLocks noGrp="1"/>
          </p:cNvSpPr>
          <p:nvPr>
            <p:ph idx="1"/>
          </p:nvPr>
        </p:nvSpPr>
        <p:spPr/>
        <p:txBody>
          <a:bodyPr/>
          <a:lstStyle/>
          <a:p>
            <a:r>
              <a:rPr lang="en-US" dirty="0" smtClean="0"/>
              <a:t>Transport data from ERCOT database to your database</a:t>
            </a:r>
            <a:endParaRPr lang="en-US" dirty="0"/>
          </a:p>
        </p:txBody>
      </p:sp>
      <p:sp>
        <p:nvSpPr>
          <p:cNvPr id="64" name="Rectangle 63"/>
          <p:cNvSpPr/>
          <p:nvPr/>
        </p:nvSpPr>
        <p:spPr>
          <a:xfrm>
            <a:off x="4298525" y="2931253"/>
            <a:ext cx="925125" cy="892034"/>
          </a:xfrm>
          <a:custGeom>
            <a:avLst/>
            <a:gdLst>
              <a:gd name="connsiteX0" fmla="*/ 0 w 838200"/>
              <a:gd name="connsiteY0" fmla="*/ 0 h 685800"/>
              <a:gd name="connsiteX1" fmla="*/ 838200 w 838200"/>
              <a:gd name="connsiteY1" fmla="*/ 0 h 685800"/>
              <a:gd name="connsiteX2" fmla="*/ 838200 w 838200"/>
              <a:gd name="connsiteY2" fmla="*/ 685800 h 685800"/>
              <a:gd name="connsiteX3" fmla="*/ 0 w 838200"/>
              <a:gd name="connsiteY3" fmla="*/ 685800 h 685800"/>
              <a:gd name="connsiteX4" fmla="*/ 0 w 838200"/>
              <a:gd name="connsiteY4" fmla="*/ 0 h 685800"/>
              <a:gd name="connsiteX0" fmla="*/ 2576 w 840776"/>
              <a:gd name="connsiteY0" fmla="*/ 0 h 734740"/>
              <a:gd name="connsiteX1" fmla="*/ 840776 w 840776"/>
              <a:gd name="connsiteY1" fmla="*/ 0 h 734740"/>
              <a:gd name="connsiteX2" fmla="*/ 840776 w 840776"/>
              <a:gd name="connsiteY2" fmla="*/ 685800 h 734740"/>
              <a:gd name="connsiteX3" fmla="*/ 0 w 840776"/>
              <a:gd name="connsiteY3" fmla="*/ 734740 h 734740"/>
              <a:gd name="connsiteX4" fmla="*/ 2576 w 840776"/>
              <a:gd name="connsiteY4" fmla="*/ 0 h 734740"/>
              <a:gd name="connsiteX0" fmla="*/ 2576 w 840776"/>
              <a:gd name="connsiteY0" fmla="*/ 0 h 752770"/>
              <a:gd name="connsiteX1" fmla="*/ 840776 w 840776"/>
              <a:gd name="connsiteY1" fmla="*/ 18030 h 752770"/>
              <a:gd name="connsiteX2" fmla="*/ 840776 w 840776"/>
              <a:gd name="connsiteY2" fmla="*/ 703830 h 752770"/>
              <a:gd name="connsiteX3" fmla="*/ 0 w 840776"/>
              <a:gd name="connsiteY3" fmla="*/ 752770 h 752770"/>
              <a:gd name="connsiteX4" fmla="*/ 2576 w 840776"/>
              <a:gd name="connsiteY4" fmla="*/ 0 h 752770"/>
              <a:gd name="connsiteX0" fmla="*/ 247 w 841023"/>
              <a:gd name="connsiteY0" fmla="*/ 0 h 757922"/>
              <a:gd name="connsiteX1" fmla="*/ 841023 w 841023"/>
              <a:gd name="connsiteY1" fmla="*/ 23182 h 757922"/>
              <a:gd name="connsiteX2" fmla="*/ 841023 w 841023"/>
              <a:gd name="connsiteY2" fmla="*/ 708982 h 757922"/>
              <a:gd name="connsiteX3" fmla="*/ 247 w 841023"/>
              <a:gd name="connsiteY3" fmla="*/ 757922 h 757922"/>
              <a:gd name="connsiteX4" fmla="*/ 247 w 841023"/>
              <a:gd name="connsiteY4" fmla="*/ 0 h 75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023" h="757922">
                <a:moveTo>
                  <a:pt x="247" y="0"/>
                </a:moveTo>
                <a:lnTo>
                  <a:pt x="841023" y="23182"/>
                </a:lnTo>
                <a:lnTo>
                  <a:pt x="841023" y="708982"/>
                </a:lnTo>
                <a:lnTo>
                  <a:pt x="247" y="757922"/>
                </a:lnTo>
                <a:cubicBezTo>
                  <a:pt x="1106" y="513009"/>
                  <a:pt x="-612" y="244913"/>
                  <a:pt x="247" y="0"/>
                </a:cubicBezTo>
                <a:close/>
              </a:path>
            </a:pathLst>
          </a:custGeom>
          <a:solidFill>
            <a:schemeClr val="bg1"/>
          </a:solidFill>
          <a:ln w="9525">
            <a:solidFill>
              <a:schemeClr val="bg1">
                <a:lumMod val="85000"/>
              </a:schemeClr>
            </a:solidFill>
          </a:ln>
          <a:scene3d>
            <a:camera prst="isometricOffAxis1Right">
              <a:rot lat="1080000" lon="19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440" tIns="91440" rIns="0" bIns="0" rtlCol="0" anchor="t"/>
          <a:lstStyle/>
          <a:p>
            <a:r>
              <a:rPr lang="en-US" sz="900" dirty="0" smtClean="0">
                <a:solidFill>
                  <a:schemeClr val="tx1"/>
                </a:solidFill>
              </a:rPr>
              <a:t>ERCOT</a:t>
            </a:r>
          </a:p>
          <a:p>
            <a:r>
              <a:rPr lang="en-US" sz="900" dirty="0" err="1" smtClean="0">
                <a:solidFill>
                  <a:schemeClr val="tx1"/>
                </a:solidFill>
              </a:rPr>
              <a:t>Taylor,TX</a:t>
            </a:r>
            <a:endParaRPr lang="en-US" sz="900" dirty="0" smtClean="0">
              <a:solidFill>
                <a:schemeClr val="tx1"/>
              </a:solidFill>
            </a:endParaRPr>
          </a:p>
          <a:p>
            <a:endParaRPr lang="en-US" sz="900" dirty="0">
              <a:solidFill>
                <a:schemeClr val="tx1"/>
              </a:solidFill>
            </a:endParaRPr>
          </a:p>
          <a:p>
            <a:pPr>
              <a:tabLst>
                <a:tab pos="112713" algn="l"/>
              </a:tabLst>
            </a:pPr>
            <a:r>
              <a:rPr lang="en-US" sz="800" dirty="0" smtClean="0">
                <a:solidFill>
                  <a:schemeClr val="tx1"/>
                </a:solidFill>
              </a:rPr>
              <a:t>	Great MP</a:t>
            </a:r>
          </a:p>
          <a:p>
            <a:pPr>
              <a:tabLst>
                <a:tab pos="112713" algn="l"/>
              </a:tabLst>
            </a:pPr>
            <a:r>
              <a:rPr lang="en-US" sz="800" dirty="0" smtClean="0">
                <a:solidFill>
                  <a:schemeClr val="tx1"/>
                </a:solidFill>
              </a:rPr>
              <a:t>	Somewhere, TX</a:t>
            </a:r>
            <a:endParaRPr lang="en-US" sz="800" dirty="0">
              <a:solidFill>
                <a:schemeClr val="tx1"/>
              </a:solidFill>
            </a:endParaRPr>
          </a:p>
        </p:txBody>
      </p:sp>
      <p:sp>
        <p:nvSpPr>
          <p:cNvPr id="65" name="TextBox 64"/>
          <p:cNvSpPr txBox="1"/>
          <p:nvPr/>
        </p:nvSpPr>
        <p:spPr>
          <a:xfrm>
            <a:off x="7239000" y="5894578"/>
            <a:ext cx="583173" cy="369332"/>
          </a:xfrm>
          <a:prstGeom prst="rect">
            <a:avLst/>
          </a:prstGeom>
          <a:noFill/>
        </p:spPr>
        <p:txBody>
          <a:bodyPr wrap="none" rtlCol="0">
            <a:spAutoFit/>
          </a:bodyPr>
          <a:lstStyle/>
          <a:p>
            <a:r>
              <a:rPr lang="en-US" dirty="0" smtClean="0">
                <a:solidFill>
                  <a:schemeClr val="bg1"/>
                </a:solidFill>
              </a:rPr>
              <a:t>DBA</a:t>
            </a:r>
            <a:endParaRPr lang="en-US" dirty="0">
              <a:solidFill>
                <a:schemeClr val="bg1"/>
              </a:solidFill>
            </a:endParaRPr>
          </a:p>
        </p:txBody>
      </p:sp>
      <p:sp>
        <p:nvSpPr>
          <p:cNvPr id="66" name="Rectangle 65"/>
          <p:cNvSpPr/>
          <p:nvPr/>
        </p:nvSpPr>
        <p:spPr>
          <a:xfrm>
            <a:off x="256381" y="2286310"/>
            <a:ext cx="1944687" cy="419068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885780" y="2285999"/>
            <a:ext cx="1944687" cy="419068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286000" y="4267200"/>
            <a:ext cx="4523006" cy="1169551"/>
          </a:xfrm>
          <a:prstGeom prst="rect">
            <a:avLst/>
          </a:prstGeom>
          <a:noFill/>
        </p:spPr>
        <p:txBody>
          <a:bodyPr wrap="square" rtlCol="0">
            <a:spAutoFit/>
          </a:bodyPr>
          <a:lstStyle/>
          <a:p>
            <a:pPr>
              <a:spcAft>
                <a:spcPts val="1200"/>
              </a:spcAft>
            </a:pPr>
            <a:r>
              <a:rPr lang="en-US" sz="2000" b="1" dirty="0" smtClean="0">
                <a:latin typeface="Arial" panose="020B0604020202020204" pitchFamily="34" charset="0"/>
                <a:cs typeface="Arial" panose="020B0604020202020204" pitchFamily="34" charset="0"/>
              </a:rPr>
              <a:t>Packaged in two formats:</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Comma Separated Value (.csv)</a:t>
            </a:r>
          </a:p>
          <a:p>
            <a:pPr marL="342900" indent="-34290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Extensible Markup Language (.xml)</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559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p:cNvSpPr>
            <a:spLocks noGrp="1"/>
          </p:cNvSpPr>
          <p:nvPr>
            <p:ph type="title"/>
          </p:nvPr>
        </p:nvSpPr>
        <p:spPr/>
        <p:txBody>
          <a:bodyPr/>
          <a:lstStyle/>
          <a:p>
            <a:r>
              <a:rPr lang="en-US" dirty="0"/>
              <a:t>Data Extracts – The Big Picture</a:t>
            </a:r>
          </a:p>
        </p:txBody>
      </p:sp>
      <p:sp>
        <p:nvSpPr>
          <p:cNvPr id="60" name="Content Placeholder 59"/>
          <p:cNvSpPr>
            <a:spLocks noGrp="1"/>
          </p:cNvSpPr>
          <p:nvPr>
            <p:ph idx="1"/>
          </p:nvPr>
        </p:nvSpPr>
        <p:spPr/>
        <p:txBody>
          <a:bodyPr/>
          <a:lstStyle/>
          <a:p>
            <a:r>
              <a:rPr lang="en-US" dirty="0" smtClean="0"/>
              <a:t>Transport data from ERCOT database to your database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2590800"/>
            <a:ext cx="1238250" cy="15240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777" y="4953000"/>
            <a:ext cx="1282695" cy="1358644"/>
          </a:xfrm>
          <a:prstGeom prst="rect">
            <a:avLst/>
          </a:prstGeom>
        </p:spPr>
      </p:pic>
      <p:sp>
        <p:nvSpPr>
          <p:cNvPr id="16" name="TextBox 15"/>
          <p:cNvSpPr txBox="1"/>
          <p:nvPr/>
        </p:nvSpPr>
        <p:spPr>
          <a:xfrm>
            <a:off x="7239000" y="5894578"/>
            <a:ext cx="583173" cy="369332"/>
          </a:xfrm>
          <a:prstGeom prst="rect">
            <a:avLst/>
          </a:prstGeom>
          <a:noFill/>
        </p:spPr>
        <p:txBody>
          <a:bodyPr wrap="none" rtlCol="0">
            <a:spAutoFit/>
          </a:bodyPr>
          <a:lstStyle/>
          <a:p>
            <a:r>
              <a:rPr lang="en-US" dirty="0" smtClean="0">
                <a:solidFill>
                  <a:schemeClr val="bg1"/>
                </a:solidFill>
              </a:rPr>
              <a:t>DBA</a:t>
            </a:r>
            <a:endParaRPr lang="en-US" dirty="0">
              <a:solidFill>
                <a:schemeClr val="bg1"/>
              </a:solidFill>
            </a:endParaRPr>
          </a:p>
        </p:txBody>
      </p:sp>
      <p:sp>
        <p:nvSpPr>
          <p:cNvPr id="18" name="Rectangle 17"/>
          <p:cNvSpPr/>
          <p:nvPr/>
        </p:nvSpPr>
        <p:spPr>
          <a:xfrm>
            <a:off x="6885780" y="2285999"/>
            <a:ext cx="1944687" cy="4190689"/>
          </a:xfrm>
          <a:prstGeom prst="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8602" y="2589944"/>
            <a:ext cx="684453" cy="62800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0431" y="3591674"/>
            <a:ext cx="684453" cy="628003"/>
          </a:xfrm>
          <a:prstGeom prst="rect">
            <a:avLst/>
          </a:prstGeom>
        </p:spPr>
      </p:pic>
      <p:sp>
        <p:nvSpPr>
          <p:cNvPr id="22" name="Content Placeholder 59"/>
          <p:cNvSpPr txBox="1">
            <a:spLocks/>
          </p:cNvSpPr>
          <p:nvPr/>
        </p:nvSpPr>
        <p:spPr bwMode="auto">
          <a:xfrm>
            <a:off x="265114" y="2123927"/>
            <a:ext cx="4459286" cy="41877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Database must be structured properly to receive ERCOT Data</a:t>
            </a:r>
          </a:p>
          <a:p>
            <a:pPr lvl="1"/>
            <a:r>
              <a:rPr lang="en-US" dirty="0" smtClean="0"/>
              <a:t>ERCOT provides structural files for Market Participant use</a:t>
            </a:r>
          </a:p>
          <a:p>
            <a:pPr lvl="2"/>
            <a:r>
              <a:rPr lang="en-US" dirty="0" smtClean="0"/>
              <a:t>Data Definition Language (DDL) for .csv files</a:t>
            </a:r>
          </a:p>
          <a:p>
            <a:pPr lvl="2"/>
            <a:r>
              <a:rPr lang="en-US" dirty="0" smtClean="0"/>
              <a:t>XML Schema Definition (XSD) for .xml files</a:t>
            </a:r>
          </a:p>
        </p:txBody>
      </p:sp>
      <p:pic>
        <p:nvPicPr>
          <p:cNvPr id="9" name="Picture 8"/>
          <p:cNvPicPr>
            <a:picLocks noChangeAspect="1"/>
          </p:cNvPicPr>
          <p:nvPr/>
        </p:nvPicPr>
        <p:blipFill>
          <a:blip r:embed="rId7"/>
          <a:stretch>
            <a:fillRect/>
          </a:stretch>
        </p:blipFill>
        <p:spPr>
          <a:xfrm rot="16200000">
            <a:off x="6009030" y="2854644"/>
            <a:ext cx="1225402" cy="1146147"/>
          </a:xfrm>
          <a:prstGeom prst="rect">
            <a:avLst/>
          </a:prstGeom>
        </p:spPr>
      </p:pic>
    </p:spTree>
    <p:extLst>
      <p:ext uri="{BB962C8B-B14F-4D97-AF65-F5344CB8AC3E}">
        <p14:creationId xmlns:p14="http://schemas.microsoft.com/office/powerpoint/2010/main" val="32205029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Effect transition="in" filter="fade">
                                      <p:cBhvr>
                                        <p:cTn id="7" dur="500"/>
                                        <p:tgtEl>
                                          <p:spTgt spid="2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fade">
                                      <p:cBhvr>
                                        <p:cTn id="12" dur="500"/>
                                        <p:tgtEl>
                                          <p:spTgt spid="2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animEffect transition="in" filter="fade">
                                      <p:cBhvr>
                                        <p:cTn id="15" dur="500"/>
                                        <p:tgtEl>
                                          <p:spTgt spid="22">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DDLs, XSDs and User Guides</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9997" y="1219199"/>
            <a:ext cx="8420640" cy="5281973"/>
          </a:xfrm>
        </p:spPr>
      </p:pic>
    </p:spTree>
    <p:extLst>
      <p:ext uri="{BB962C8B-B14F-4D97-AF65-F5344CB8AC3E}">
        <p14:creationId xmlns:p14="http://schemas.microsoft.com/office/powerpoint/2010/main" val="202783006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 Subscriber</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 r="7964" b="25712"/>
          <a:stretch/>
        </p:blipFill>
        <p:spPr bwMode="auto">
          <a:xfrm>
            <a:off x="66261" y="1371600"/>
            <a:ext cx="9024606" cy="47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3585519" y="2971800"/>
            <a:ext cx="1291281"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2939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ESIID Service History and Usage Extract</a:t>
            </a:r>
            <a:endParaRPr lang="en-US" dirty="0"/>
          </a:p>
        </p:txBody>
      </p:sp>
      <p:sp>
        <p:nvSpPr>
          <p:cNvPr id="19" name="Content Placeholder 18"/>
          <p:cNvSpPr>
            <a:spLocks noGrp="1"/>
          </p:cNvSpPr>
          <p:nvPr>
            <p:ph idx="1"/>
          </p:nvPr>
        </p:nvSpPr>
        <p:spPr/>
        <p:txBody>
          <a:bodyPr/>
          <a:lstStyle/>
          <a:p>
            <a:pPr>
              <a:spcAft>
                <a:spcPts val="1200"/>
              </a:spcAft>
            </a:pPr>
            <a:r>
              <a:rPr lang="en-US" dirty="0" smtClean="0"/>
              <a:t>Provides Service History Information</a:t>
            </a:r>
          </a:p>
          <a:p>
            <a:pPr lvl="1"/>
            <a:r>
              <a:rPr lang="en-US" dirty="0" smtClean="0"/>
              <a:t>Start/Stop time for ESIID to REP relationship</a:t>
            </a:r>
          </a:p>
          <a:p>
            <a:pPr lvl="1"/>
            <a:r>
              <a:rPr lang="en-US" dirty="0" smtClean="0"/>
              <a:t>Other ESIID-level data</a:t>
            </a:r>
          </a:p>
          <a:p>
            <a:pPr lvl="2"/>
            <a:r>
              <a:rPr lang="en-US" dirty="0" smtClean="0"/>
              <a:t>Load Zone</a:t>
            </a:r>
          </a:p>
          <a:p>
            <a:pPr lvl="2"/>
            <a:r>
              <a:rPr lang="en-US" dirty="0" smtClean="0"/>
              <a:t>Servicing TDSP </a:t>
            </a:r>
          </a:p>
          <a:p>
            <a:pPr lvl="2"/>
            <a:r>
              <a:rPr lang="en-US" dirty="0" smtClean="0"/>
              <a:t>Profile Class</a:t>
            </a:r>
          </a:p>
          <a:p>
            <a:pPr marL="347663" lvl="2" indent="0">
              <a:buNone/>
            </a:pPr>
            <a:endParaRPr lang="en-US" dirty="0" smtClean="0"/>
          </a:p>
          <a:p>
            <a:pPr lvl="2"/>
            <a:endParaRPr lang="en-US" dirty="0" smtClean="0"/>
          </a:p>
          <a:p>
            <a:endParaRPr lang="en-US" dirty="0"/>
          </a:p>
        </p:txBody>
      </p:sp>
      <p:sp>
        <p:nvSpPr>
          <p:cNvPr id="3" name="Rectangle 4"/>
          <p:cNvSpPr/>
          <p:nvPr/>
        </p:nvSpPr>
        <p:spPr>
          <a:xfrm>
            <a:off x="3713956" y="5769748"/>
            <a:ext cx="5260563" cy="672408"/>
          </a:xfrm>
          <a:custGeom>
            <a:avLst/>
            <a:gdLst>
              <a:gd name="connsiteX0" fmla="*/ 0 w 4648200"/>
              <a:gd name="connsiteY0" fmla="*/ 0 h 605017"/>
              <a:gd name="connsiteX1" fmla="*/ 4648200 w 4648200"/>
              <a:gd name="connsiteY1" fmla="*/ 0 h 605017"/>
              <a:gd name="connsiteX2" fmla="*/ 4648200 w 4648200"/>
              <a:gd name="connsiteY2" fmla="*/ 605017 h 605017"/>
              <a:gd name="connsiteX3" fmla="*/ 0 w 4648200"/>
              <a:gd name="connsiteY3" fmla="*/ 605017 h 605017"/>
              <a:gd name="connsiteX4" fmla="*/ 0 w 4648200"/>
              <a:gd name="connsiteY4" fmla="*/ 0 h 605017"/>
              <a:gd name="connsiteX0" fmla="*/ 118905 w 4767105"/>
              <a:gd name="connsiteY0" fmla="*/ 0 h 605017"/>
              <a:gd name="connsiteX1" fmla="*/ 4767105 w 4767105"/>
              <a:gd name="connsiteY1" fmla="*/ 0 h 605017"/>
              <a:gd name="connsiteX2" fmla="*/ 4767105 w 4767105"/>
              <a:gd name="connsiteY2" fmla="*/ 605017 h 605017"/>
              <a:gd name="connsiteX3" fmla="*/ 118905 w 4767105"/>
              <a:gd name="connsiteY3" fmla="*/ 605017 h 605017"/>
              <a:gd name="connsiteX4" fmla="*/ 0 w 4767105"/>
              <a:gd name="connsiteY4" fmla="*/ 327013 h 605017"/>
              <a:gd name="connsiteX5" fmla="*/ 118905 w 4767105"/>
              <a:gd name="connsiteY5" fmla="*/ 0 h 605017"/>
              <a:gd name="connsiteX0" fmla="*/ 251250 w 4899450"/>
              <a:gd name="connsiteY0" fmla="*/ 0 h 605017"/>
              <a:gd name="connsiteX1" fmla="*/ 4899450 w 4899450"/>
              <a:gd name="connsiteY1" fmla="*/ 0 h 605017"/>
              <a:gd name="connsiteX2" fmla="*/ 4899450 w 4899450"/>
              <a:gd name="connsiteY2" fmla="*/ 605017 h 605017"/>
              <a:gd name="connsiteX3" fmla="*/ 41 w 4899450"/>
              <a:gd name="connsiteY3" fmla="*/ 605017 h 605017"/>
              <a:gd name="connsiteX4" fmla="*/ 132345 w 4899450"/>
              <a:gd name="connsiteY4" fmla="*/ 327013 h 605017"/>
              <a:gd name="connsiteX5" fmla="*/ 251250 w 4899450"/>
              <a:gd name="connsiteY5" fmla="*/ 0 h 605017"/>
              <a:gd name="connsiteX0" fmla="*/ 251230 w 4899430"/>
              <a:gd name="connsiteY0" fmla="*/ 0 h 605017"/>
              <a:gd name="connsiteX1" fmla="*/ 4899430 w 4899430"/>
              <a:gd name="connsiteY1" fmla="*/ 0 h 605017"/>
              <a:gd name="connsiteX2" fmla="*/ 4899430 w 4899430"/>
              <a:gd name="connsiteY2" fmla="*/ 605017 h 605017"/>
              <a:gd name="connsiteX3" fmla="*/ 21 w 4899430"/>
              <a:gd name="connsiteY3" fmla="*/ 605017 h 605017"/>
              <a:gd name="connsiteX4" fmla="*/ 273002 w 4899430"/>
              <a:gd name="connsiteY4" fmla="*/ 337061 h 605017"/>
              <a:gd name="connsiteX5" fmla="*/ 251230 w 4899430"/>
              <a:gd name="connsiteY5" fmla="*/ 0 h 605017"/>
              <a:gd name="connsiteX0" fmla="*/ 251230 w 4899430"/>
              <a:gd name="connsiteY0" fmla="*/ 0 h 605017"/>
              <a:gd name="connsiteX1" fmla="*/ 4899430 w 4899430"/>
              <a:gd name="connsiteY1" fmla="*/ 0 h 605017"/>
              <a:gd name="connsiteX2" fmla="*/ 4774664 w 4899430"/>
              <a:gd name="connsiteY2" fmla="*/ 417448 h 605017"/>
              <a:gd name="connsiteX3" fmla="*/ 4899430 w 4899430"/>
              <a:gd name="connsiteY3" fmla="*/ 605017 h 605017"/>
              <a:gd name="connsiteX4" fmla="*/ 21 w 4899430"/>
              <a:gd name="connsiteY4" fmla="*/ 605017 h 605017"/>
              <a:gd name="connsiteX5" fmla="*/ 273002 w 4899430"/>
              <a:gd name="connsiteY5" fmla="*/ 337061 h 605017"/>
              <a:gd name="connsiteX6" fmla="*/ 251230 w 4899430"/>
              <a:gd name="connsiteY6" fmla="*/ 0 h 605017"/>
              <a:gd name="connsiteX0" fmla="*/ 251230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51230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93077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62932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350396 w 4899409"/>
              <a:gd name="connsiteY5" fmla="*/ 393593 h 615065"/>
              <a:gd name="connsiteX6" fmla="*/ 291402 w 4899409"/>
              <a:gd name="connsiteY6" fmla="*/ 10048 h 615065"/>
              <a:gd name="connsiteX0" fmla="*/ 749452 w 5357459"/>
              <a:gd name="connsiteY0" fmla="*/ 10048 h 615065"/>
              <a:gd name="connsiteX1" fmla="*/ 5216782 w 5357459"/>
              <a:gd name="connsiteY1" fmla="*/ 0 h 615065"/>
              <a:gd name="connsiteX2" fmla="*/ 5232693 w 5357459"/>
              <a:gd name="connsiteY2" fmla="*/ 427496 h 615065"/>
              <a:gd name="connsiteX3" fmla="*/ 5357459 w 5357459"/>
              <a:gd name="connsiteY3" fmla="*/ 615065 h 615065"/>
              <a:gd name="connsiteX4" fmla="*/ 458050 w 5357459"/>
              <a:gd name="connsiteY4" fmla="*/ 615065 h 615065"/>
              <a:gd name="connsiteX5" fmla="*/ 749452 w 5357459"/>
              <a:gd name="connsiteY5"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291402 w 4899409"/>
              <a:gd name="connsiteY0" fmla="*/ 10048 h 615164"/>
              <a:gd name="connsiteX1" fmla="*/ 4758732 w 4899409"/>
              <a:gd name="connsiteY1" fmla="*/ 0 h 615164"/>
              <a:gd name="connsiteX2" fmla="*/ 4774643 w 4899409"/>
              <a:gd name="connsiteY2" fmla="*/ 427496 h 615164"/>
              <a:gd name="connsiteX3" fmla="*/ 4899409 w 4899409"/>
              <a:gd name="connsiteY3" fmla="*/ 615065 h 615164"/>
              <a:gd name="connsiteX4" fmla="*/ 0 w 4899409"/>
              <a:gd name="connsiteY4" fmla="*/ 615065 h 615164"/>
              <a:gd name="connsiteX5" fmla="*/ 252535 w 4899409"/>
              <a:gd name="connsiteY5" fmla="*/ 414957 h 615164"/>
              <a:gd name="connsiteX6" fmla="*/ 291402 w 4899409"/>
              <a:gd name="connsiteY6" fmla="*/ 10048 h 615164"/>
              <a:gd name="connsiteX0" fmla="*/ 291402 w 4899409"/>
              <a:gd name="connsiteY0" fmla="*/ 10048 h 615113"/>
              <a:gd name="connsiteX1" fmla="*/ 4758732 w 4899409"/>
              <a:gd name="connsiteY1" fmla="*/ 0 h 615113"/>
              <a:gd name="connsiteX2" fmla="*/ 4774643 w 4899409"/>
              <a:gd name="connsiteY2" fmla="*/ 427496 h 615113"/>
              <a:gd name="connsiteX3" fmla="*/ 4899409 w 4899409"/>
              <a:gd name="connsiteY3" fmla="*/ 615065 h 615113"/>
              <a:gd name="connsiteX4" fmla="*/ 0 w 4899409"/>
              <a:gd name="connsiteY4" fmla="*/ 615065 h 615113"/>
              <a:gd name="connsiteX5" fmla="*/ 252535 w 4899409"/>
              <a:gd name="connsiteY5" fmla="*/ 414957 h 615113"/>
              <a:gd name="connsiteX6" fmla="*/ 291402 w 4899409"/>
              <a:gd name="connsiteY6" fmla="*/ 10048 h 615113"/>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6"/>
              <a:gd name="connsiteX1" fmla="*/ 4758732 w 4899409"/>
              <a:gd name="connsiteY1" fmla="*/ 0 h 615116"/>
              <a:gd name="connsiteX2" fmla="*/ 4774643 w 4899409"/>
              <a:gd name="connsiteY2" fmla="*/ 427496 h 615116"/>
              <a:gd name="connsiteX3" fmla="*/ 4899409 w 4899409"/>
              <a:gd name="connsiteY3" fmla="*/ 615065 h 615116"/>
              <a:gd name="connsiteX4" fmla="*/ 0 w 4899409"/>
              <a:gd name="connsiteY4" fmla="*/ 615065 h 615116"/>
              <a:gd name="connsiteX5" fmla="*/ 264462 w 4899409"/>
              <a:gd name="connsiteY5" fmla="*/ 426884 h 615116"/>
              <a:gd name="connsiteX6" fmla="*/ 291402 w 4899409"/>
              <a:gd name="connsiteY6" fmla="*/ 10048 h 615116"/>
              <a:gd name="connsiteX0" fmla="*/ 203937 w 4811944"/>
              <a:gd name="connsiteY0" fmla="*/ 10048 h 615065"/>
              <a:gd name="connsiteX1" fmla="*/ 4671267 w 4811944"/>
              <a:gd name="connsiteY1" fmla="*/ 0 h 615065"/>
              <a:gd name="connsiteX2" fmla="*/ 4687178 w 4811944"/>
              <a:gd name="connsiteY2" fmla="*/ 427496 h 615065"/>
              <a:gd name="connsiteX3" fmla="*/ 4811944 w 4811944"/>
              <a:gd name="connsiteY3" fmla="*/ 615065 h 615065"/>
              <a:gd name="connsiteX4" fmla="*/ 0 w 4811944"/>
              <a:gd name="connsiteY4" fmla="*/ 611089 h 615065"/>
              <a:gd name="connsiteX5" fmla="*/ 176997 w 4811944"/>
              <a:gd name="connsiteY5" fmla="*/ 426884 h 615065"/>
              <a:gd name="connsiteX6" fmla="*/ 203937 w 4811944"/>
              <a:gd name="connsiteY6" fmla="*/ 10048 h 6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944" h="615065">
                <a:moveTo>
                  <a:pt x="203937" y="10048"/>
                </a:moveTo>
                <a:lnTo>
                  <a:pt x="4671267" y="0"/>
                </a:lnTo>
                <a:cubicBezTo>
                  <a:pt x="4666522" y="105655"/>
                  <a:pt x="4691923" y="321841"/>
                  <a:pt x="4687178" y="427496"/>
                </a:cubicBezTo>
                <a:lnTo>
                  <a:pt x="4811944" y="615065"/>
                </a:lnTo>
                <a:lnTo>
                  <a:pt x="0" y="611089"/>
                </a:lnTo>
                <a:cubicBezTo>
                  <a:pt x="110" y="614843"/>
                  <a:pt x="168186" y="416402"/>
                  <a:pt x="176997" y="426884"/>
                </a:cubicBezTo>
                <a:cubicBezTo>
                  <a:pt x="173881" y="417487"/>
                  <a:pt x="195689" y="120290"/>
                  <a:pt x="203937" y="10048"/>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17985" y="3276600"/>
            <a:ext cx="3443490" cy="722539"/>
          </a:xfrm>
          <a:prstGeom prst="rect">
            <a:avLst/>
          </a:prstGeom>
          <a:solidFill>
            <a:schemeClr val="tx2"/>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pic>
        <p:nvPicPr>
          <p:cNvPr id="5" name="Picture 45" descr="house.png"/>
          <p:cNvPicPr>
            <a:picLocks noChangeAspect="1"/>
          </p:cNvPicPr>
          <p:nvPr/>
        </p:nvPicPr>
        <p:blipFill>
          <a:blip r:embed="rId2" cstate="print"/>
          <a:srcRect/>
          <a:stretch>
            <a:fillRect/>
          </a:stretch>
        </p:blipFill>
        <p:spPr bwMode="auto">
          <a:xfrm>
            <a:off x="4231386" y="5609116"/>
            <a:ext cx="989237" cy="820893"/>
          </a:xfrm>
          <a:prstGeom prst="rect">
            <a:avLst/>
          </a:prstGeom>
          <a:ln>
            <a:noFill/>
          </a:ln>
          <a:effectLst>
            <a:outerShdw blurRad="38100" dist="50800" dir="12600000" algn="tr" rotWithShape="0">
              <a:prstClr val="black">
                <a:alpha val="40000"/>
              </a:prstClr>
            </a:outerShdw>
          </a:effectLst>
        </p:spPr>
      </p:pic>
      <p:pic>
        <p:nvPicPr>
          <p:cNvPr id="6" name="Picture 45" descr="house.png"/>
          <p:cNvPicPr>
            <a:picLocks noChangeAspect="1"/>
          </p:cNvPicPr>
          <p:nvPr/>
        </p:nvPicPr>
        <p:blipFill>
          <a:blip r:embed="rId2" cstate="print"/>
          <a:srcRect/>
          <a:stretch>
            <a:fillRect/>
          </a:stretch>
        </p:blipFill>
        <p:spPr bwMode="auto">
          <a:xfrm>
            <a:off x="5953131" y="5609116"/>
            <a:ext cx="989237" cy="820893"/>
          </a:xfrm>
          <a:prstGeom prst="rect">
            <a:avLst/>
          </a:prstGeom>
          <a:ln>
            <a:noFill/>
          </a:ln>
          <a:effectLst>
            <a:outerShdw blurRad="50800" dist="50800" dir="13200000" algn="tl" rotWithShape="0">
              <a:srgbClr val="333333">
                <a:alpha val="65000"/>
              </a:srgbClr>
            </a:outerShdw>
          </a:effectLst>
        </p:spPr>
      </p:pic>
      <p:sp>
        <p:nvSpPr>
          <p:cNvPr id="7" name="Up Arrow 2"/>
          <p:cNvSpPr/>
          <p:nvPr/>
        </p:nvSpPr>
        <p:spPr>
          <a:xfrm>
            <a:off x="4714571" y="4026338"/>
            <a:ext cx="774362" cy="1569389"/>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6303288" y="4026337"/>
            <a:ext cx="249912" cy="15693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2"/>
          <p:cNvSpPr/>
          <p:nvPr/>
        </p:nvSpPr>
        <p:spPr>
          <a:xfrm flipH="1">
            <a:off x="7391738" y="4026338"/>
            <a:ext cx="774362" cy="1569389"/>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5" descr="house.png"/>
          <p:cNvPicPr>
            <a:picLocks noChangeAspect="1"/>
          </p:cNvPicPr>
          <p:nvPr/>
        </p:nvPicPr>
        <p:blipFill>
          <a:blip r:embed="rId2" cstate="print"/>
          <a:srcRect/>
          <a:stretch>
            <a:fillRect/>
          </a:stretch>
        </p:blipFill>
        <p:spPr bwMode="auto">
          <a:xfrm>
            <a:off x="7615864" y="5609116"/>
            <a:ext cx="989237" cy="820893"/>
          </a:xfrm>
          <a:prstGeom prst="rect">
            <a:avLst/>
          </a:prstGeom>
          <a:ln>
            <a:noFill/>
          </a:ln>
          <a:effectLst>
            <a:outerShdw blurRad="50800" dist="50800" dir="13200000" algn="tl" rotWithShape="0">
              <a:srgbClr val="333333">
                <a:alpha val="65000"/>
              </a:srgbClr>
            </a:outerShdw>
          </a:effectLst>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8588" y="5181600"/>
            <a:ext cx="1838443" cy="1333625"/>
          </a:xfrm>
          <a:prstGeom prst="rect">
            <a:avLst/>
          </a:prstGeom>
        </p:spPr>
      </p:pic>
    </p:spTree>
    <p:extLst>
      <p:ext uri="{BB962C8B-B14F-4D97-AF65-F5344CB8AC3E}">
        <p14:creationId xmlns:p14="http://schemas.microsoft.com/office/powerpoint/2010/main" val="128142223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ESIID Service History and Usage Extract</a:t>
            </a:r>
            <a:endParaRPr lang="en-US" dirty="0"/>
          </a:p>
        </p:txBody>
      </p:sp>
      <p:sp>
        <p:nvSpPr>
          <p:cNvPr id="19" name="Content Placeholder 18"/>
          <p:cNvSpPr>
            <a:spLocks noGrp="1"/>
          </p:cNvSpPr>
          <p:nvPr>
            <p:ph idx="1"/>
          </p:nvPr>
        </p:nvSpPr>
        <p:spPr/>
        <p:txBody>
          <a:bodyPr/>
          <a:lstStyle/>
          <a:p>
            <a:pPr>
              <a:spcAft>
                <a:spcPts val="1200"/>
              </a:spcAft>
            </a:pPr>
            <a:r>
              <a:rPr lang="en-US" dirty="0" smtClean="0"/>
              <a:t>Provides Usage Data by ESIID</a:t>
            </a:r>
          </a:p>
          <a:p>
            <a:pPr lvl="1"/>
            <a:r>
              <a:rPr lang="en-US" dirty="0" smtClean="0"/>
              <a:t>Monthly Meter Data</a:t>
            </a:r>
          </a:p>
          <a:p>
            <a:pPr lvl="1"/>
            <a:r>
              <a:rPr lang="en-US" dirty="0" smtClean="0"/>
              <a:t>Flows out three days after data posts with ERCOT</a:t>
            </a:r>
          </a:p>
          <a:p>
            <a:pPr marL="347663" lvl="2" indent="0">
              <a:buNone/>
            </a:pPr>
            <a:endParaRPr lang="en-US" dirty="0" smtClean="0"/>
          </a:p>
          <a:p>
            <a:pPr lvl="2"/>
            <a:endParaRPr lang="en-US" dirty="0" smtClean="0"/>
          </a:p>
          <a:p>
            <a:endParaRPr lang="en-US" dirty="0"/>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818" y="4256801"/>
            <a:ext cx="1316634" cy="1333625"/>
          </a:xfrm>
          <a:prstGeom prst="rect">
            <a:avLst/>
          </a:prstGeom>
        </p:spPr>
      </p:pic>
      <p:sp>
        <p:nvSpPr>
          <p:cNvPr id="13" name="Rectangle 4"/>
          <p:cNvSpPr/>
          <p:nvPr/>
        </p:nvSpPr>
        <p:spPr>
          <a:xfrm>
            <a:off x="3713956" y="5769748"/>
            <a:ext cx="5260563" cy="672408"/>
          </a:xfrm>
          <a:custGeom>
            <a:avLst/>
            <a:gdLst>
              <a:gd name="connsiteX0" fmla="*/ 0 w 4648200"/>
              <a:gd name="connsiteY0" fmla="*/ 0 h 605017"/>
              <a:gd name="connsiteX1" fmla="*/ 4648200 w 4648200"/>
              <a:gd name="connsiteY1" fmla="*/ 0 h 605017"/>
              <a:gd name="connsiteX2" fmla="*/ 4648200 w 4648200"/>
              <a:gd name="connsiteY2" fmla="*/ 605017 h 605017"/>
              <a:gd name="connsiteX3" fmla="*/ 0 w 4648200"/>
              <a:gd name="connsiteY3" fmla="*/ 605017 h 605017"/>
              <a:gd name="connsiteX4" fmla="*/ 0 w 4648200"/>
              <a:gd name="connsiteY4" fmla="*/ 0 h 605017"/>
              <a:gd name="connsiteX0" fmla="*/ 118905 w 4767105"/>
              <a:gd name="connsiteY0" fmla="*/ 0 h 605017"/>
              <a:gd name="connsiteX1" fmla="*/ 4767105 w 4767105"/>
              <a:gd name="connsiteY1" fmla="*/ 0 h 605017"/>
              <a:gd name="connsiteX2" fmla="*/ 4767105 w 4767105"/>
              <a:gd name="connsiteY2" fmla="*/ 605017 h 605017"/>
              <a:gd name="connsiteX3" fmla="*/ 118905 w 4767105"/>
              <a:gd name="connsiteY3" fmla="*/ 605017 h 605017"/>
              <a:gd name="connsiteX4" fmla="*/ 0 w 4767105"/>
              <a:gd name="connsiteY4" fmla="*/ 327013 h 605017"/>
              <a:gd name="connsiteX5" fmla="*/ 118905 w 4767105"/>
              <a:gd name="connsiteY5" fmla="*/ 0 h 605017"/>
              <a:gd name="connsiteX0" fmla="*/ 251250 w 4899450"/>
              <a:gd name="connsiteY0" fmla="*/ 0 h 605017"/>
              <a:gd name="connsiteX1" fmla="*/ 4899450 w 4899450"/>
              <a:gd name="connsiteY1" fmla="*/ 0 h 605017"/>
              <a:gd name="connsiteX2" fmla="*/ 4899450 w 4899450"/>
              <a:gd name="connsiteY2" fmla="*/ 605017 h 605017"/>
              <a:gd name="connsiteX3" fmla="*/ 41 w 4899450"/>
              <a:gd name="connsiteY3" fmla="*/ 605017 h 605017"/>
              <a:gd name="connsiteX4" fmla="*/ 132345 w 4899450"/>
              <a:gd name="connsiteY4" fmla="*/ 327013 h 605017"/>
              <a:gd name="connsiteX5" fmla="*/ 251250 w 4899450"/>
              <a:gd name="connsiteY5" fmla="*/ 0 h 605017"/>
              <a:gd name="connsiteX0" fmla="*/ 251230 w 4899430"/>
              <a:gd name="connsiteY0" fmla="*/ 0 h 605017"/>
              <a:gd name="connsiteX1" fmla="*/ 4899430 w 4899430"/>
              <a:gd name="connsiteY1" fmla="*/ 0 h 605017"/>
              <a:gd name="connsiteX2" fmla="*/ 4899430 w 4899430"/>
              <a:gd name="connsiteY2" fmla="*/ 605017 h 605017"/>
              <a:gd name="connsiteX3" fmla="*/ 21 w 4899430"/>
              <a:gd name="connsiteY3" fmla="*/ 605017 h 605017"/>
              <a:gd name="connsiteX4" fmla="*/ 273002 w 4899430"/>
              <a:gd name="connsiteY4" fmla="*/ 337061 h 605017"/>
              <a:gd name="connsiteX5" fmla="*/ 251230 w 4899430"/>
              <a:gd name="connsiteY5" fmla="*/ 0 h 605017"/>
              <a:gd name="connsiteX0" fmla="*/ 251230 w 4899430"/>
              <a:gd name="connsiteY0" fmla="*/ 0 h 605017"/>
              <a:gd name="connsiteX1" fmla="*/ 4899430 w 4899430"/>
              <a:gd name="connsiteY1" fmla="*/ 0 h 605017"/>
              <a:gd name="connsiteX2" fmla="*/ 4774664 w 4899430"/>
              <a:gd name="connsiteY2" fmla="*/ 417448 h 605017"/>
              <a:gd name="connsiteX3" fmla="*/ 4899430 w 4899430"/>
              <a:gd name="connsiteY3" fmla="*/ 605017 h 605017"/>
              <a:gd name="connsiteX4" fmla="*/ 21 w 4899430"/>
              <a:gd name="connsiteY4" fmla="*/ 605017 h 605017"/>
              <a:gd name="connsiteX5" fmla="*/ 273002 w 4899430"/>
              <a:gd name="connsiteY5" fmla="*/ 337061 h 605017"/>
              <a:gd name="connsiteX6" fmla="*/ 251230 w 4899430"/>
              <a:gd name="connsiteY6" fmla="*/ 0 h 605017"/>
              <a:gd name="connsiteX0" fmla="*/ 251230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51230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93077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62932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350396 w 4899409"/>
              <a:gd name="connsiteY5" fmla="*/ 393593 h 615065"/>
              <a:gd name="connsiteX6" fmla="*/ 291402 w 4899409"/>
              <a:gd name="connsiteY6" fmla="*/ 10048 h 615065"/>
              <a:gd name="connsiteX0" fmla="*/ 749452 w 5357459"/>
              <a:gd name="connsiteY0" fmla="*/ 10048 h 615065"/>
              <a:gd name="connsiteX1" fmla="*/ 5216782 w 5357459"/>
              <a:gd name="connsiteY1" fmla="*/ 0 h 615065"/>
              <a:gd name="connsiteX2" fmla="*/ 5232693 w 5357459"/>
              <a:gd name="connsiteY2" fmla="*/ 427496 h 615065"/>
              <a:gd name="connsiteX3" fmla="*/ 5357459 w 5357459"/>
              <a:gd name="connsiteY3" fmla="*/ 615065 h 615065"/>
              <a:gd name="connsiteX4" fmla="*/ 458050 w 5357459"/>
              <a:gd name="connsiteY4" fmla="*/ 615065 h 615065"/>
              <a:gd name="connsiteX5" fmla="*/ 749452 w 5357459"/>
              <a:gd name="connsiteY5"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291402 w 4899409"/>
              <a:gd name="connsiteY0" fmla="*/ 10048 h 615164"/>
              <a:gd name="connsiteX1" fmla="*/ 4758732 w 4899409"/>
              <a:gd name="connsiteY1" fmla="*/ 0 h 615164"/>
              <a:gd name="connsiteX2" fmla="*/ 4774643 w 4899409"/>
              <a:gd name="connsiteY2" fmla="*/ 427496 h 615164"/>
              <a:gd name="connsiteX3" fmla="*/ 4899409 w 4899409"/>
              <a:gd name="connsiteY3" fmla="*/ 615065 h 615164"/>
              <a:gd name="connsiteX4" fmla="*/ 0 w 4899409"/>
              <a:gd name="connsiteY4" fmla="*/ 615065 h 615164"/>
              <a:gd name="connsiteX5" fmla="*/ 252535 w 4899409"/>
              <a:gd name="connsiteY5" fmla="*/ 414957 h 615164"/>
              <a:gd name="connsiteX6" fmla="*/ 291402 w 4899409"/>
              <a:gd name="connsiteY6" fmla="*/ 10048 h 615164"/>
              <a:gd name="connsiteX0" fmla="*/ 291402 w 4899409"/>
              <a:gd name="connsiteY0" fmla="*/ 10048 h 615113"/>
              <a:gd name="connsiteX1" fmla="*/ 4758732 w 4899409"/>
              <a:gd name="connsiteY1" fmla="*/ 0 h 615113"/>
              <a:gd name="connsiteX2" fmla="*/ 4774643 w 4899409"/>
              <a:gd name="connsiteY2" fmla="*/ 427496 h 615113"/>
              <a:gd name="connsiteX3" fmla="*/ 4899409 w 4899409"/>
              <a:gd name="connsiteY3" fmla="*/ 615065 h 615113"/>
              <a:gd name="connsiteX4" fmla="*/ 0 w 4899409"/>
              <a:gd name="connsiteY4" fmla="*/ 615065 h 615113"/>
              <a:gd name="connsiteX5" fmla="*/ 252535 w 4899409"/>
              <a:gd name="connsiteY5" fmla="*/ 414957 h 615113"/>
              <a:gd name="connsiteX6" fmla="*/ 291402 w 4899409"/>
              <a:gd name="connsiteY6" fmla="*/ 10048 h 615113"/>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6"/>
              <a:gd name="connsiteX1" fmla="*/ 4758732 w 4899409"/>
              <a:gd name="connsiteY1" fmla="*/ 0 h 615116"/>
              <a:gd name="connsiteX2" fmla="*/ 4774643 w 4899409"/>
              <a:gd name="connsiteY2" fmla="*/ 427496 h 615116"/>
              <a:gd name="connsiteX3" fmla="*/ 4899409 w 4899409"/>
              <a:gd name="connsiteY3" fmla="*/ 615065 h 615116"/>
              <a:gd name="connsiteX4" fmla="*/ 0 w 4899409"/>
              <a:gd name="connsiteY4" fmla="*/ 615065 h 615116"/>
              <a:gd name="connsiteX5" fmla="*/ 264462 w 4899409"/>
              <a:gd name="connsiteY5" fmla="*/ 426884 h 615116"/>
              <a:gd name="connsiteX6" fmla="*/ 291402 w 4899409"/>
              <a:gd name="connsiteY6" fmla="*/ 10048 h 615116"/>
              <a:gd name="connsiteX0" fmla="*/ 203937 w 4811944"/>
              <a:gd name="connsiteY0" fmla="*/ 10048 h 615065"/>
              <a:gd name="connsiteX1" fmla="*/ 4671267 w 4811944"/>
              <a:gd name="connsiteY1" fmla="*/ 0 h 615065"/>
              <a:gd name="connsiteX2" fmla="*/ 4687178 w 4811944"/>
              <a:gd name="connsiteY2" fmla="*/ 427496 h 615065"/>
              <a:gd name="connsiteX3" fmla="*/ 4811944 w 4811944"/>
              <a:gd name="connsiteY3" fmla="*/ 615065 h 615065"/>
              <a:gd name="connsiteX4" fmla="*/ 0 w 4811944"/>
              <a:gd name="connsiteY4" fmla="*/ 611089 h 615065"/>
              <a:gd name="connsiteX5" fmla="*/ 176997 w 4811944"/>
              <a:gd name="connsiteY5" fmla="*/ 426884 h 615065"/>
              <a:gd name="connsiteX6" fmla="*/ 203937 w 4811944"/>
              <a:gd name="connsiteY6" fmla="*/ 10048 h 6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944" h="615065">
                <a:moveTo>
                  <a:pt x="203937" y="10048"/>
                </a:moveTo>
                <a:lnTo>
                  <a:pt x="4671267" y="0"/>
                </a:lnTo>
                <a:cubicBezTo>
                  <a:pt x="4666522" y="105655"/>
                  <a:pt x="4691923" y="321841"/>
                  <a:pt x="4687178" y="427496"/>
                </a:cubicBezTo>
                <a:lnTo>
                  <a:pt x="4811944" y="615065"/>
                </a:lnTo>
                <a:lnTo>
                  <a:pt x="0" y="611089"/>
                </a:lnTo>
                <a:cubicBezTo>
                  <a:pt x="110" y="614843"/>
                  <a:pt x="168186" y="416402"/>
                  <a:pt x="176997" y="426884"/>
                </a:cubicBezTo>
                <a:cubicBezTo>
                  <a:pt x="173881" y="417487"/>
                  <a:pt x="195689" y="120290"/>
                  <a:pt x="203937" y="10048"/>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17985" y="3276600"/>
            <a:ext cx="3443490" cy="722539"/>
          </a:xfrm>
          <a:prstGeom prst="rect">
            <a:avLst/>
          </a:prstGeom>
          <a:solidFill>
            <a:schemeClr val="tx2"/>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650" y="5609116"/>
            <a:ext cx="785812" cy="785812"/>
          </a:xfrm>
          <a:prstGeom prst="rect">
            <a:avLst/>
          </a:prstGeom>
        </p:spPr>
      </p:pic>
      <p:pic>
        <p:nvPicPr>
          <p:cNvPr id="16" name="Picture 45" descr="house.png" hidden="1"/>
          <p:cNvPicPr>
            <a:picLocks noChangeAspect="1"/>
          </p:cNvPicPr>
          <p:nvPr/>
        </p:nvPicPr>
        <p:blipFill>
          <a:blip r:embed="rId4" cstate="print"/>
          <a:srcRect/>
          <a:stretch>
            <a:fillRect/>
          </a:stretch>
        </p:blipFill>
        <p:spPr bwMode="auto">
          <a:xfrm>
            <a:off x="4231386" y="5609116"/>
            <a:ext cx="989237" cy="820893"/>
          </a:xfrm>
          <a:prstGeom prst="rect">
            <a:avLst/>
          </a:prstGeom>
          <a:ln>
            <a:noFill/>
          </a:ln>
          <a:effectLst>
            <a:outerShdw blurRad="38100" dist="50800" dir="12600000" algn="tr" rotWithShape="0">
              <a:prstClr val="black">
                <a:alpha val="40000"/>
              </a:prstClr>
            </a:outerShdw>
          </a:effec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338" y="5610833"/>
            <a:ext cx="785812" cy="785812"/>
          </a:xfrm>
          <a:prstGeom prst="rect">
            <a:avLst/>
          </a:prstGeom>
        </p:spPr>
      </p:pic>
      <p:pic>
        <p:nvPicPr>
          <p:cNvPr id="18" name="Picture 45" descr="house.png" hidden="1"/>
          <p:cNvPicPr>
            <a:picLocks noChangeAspect="1"/>
          </p:cNvPicPr>
          <p:nvPr/>
        </p:nvPicPr>
        <p:blipFill>
          <a:blip r:embed="rId4" cstate="print"/>
          <a:srcRect/>
          <a:stretch>
            <a:fillRect/>
          </a:stretch>
        </p:blipFill>
        <p:spPr bwMode="auto">
          <a:xfrm>
            <a:off x="5953131" y="5609116"/>
            <a:ext cx="989237" cy="820893"/>
          </a:xfrm>
          <a:prstGeom prst="rect">
            <a:avLst/>
          </a:prstGeom>
          <a:ln>
            <a:noFill/>
          </a:ln>
          <a:effectLst>
            <a:outerShdw blurRad="50800" dist="50800" dir="13200000" algn="tl" rotWithShape="0">
              <a:srgbClr val="333333">
                <a:alpha val="65000"/>
              </a:srgbClr>
            </a:outerShdw>
          </a:effectLst>
        </p:spPr>
      </p:pic>
      <p:sp>
        <p:nvSpPr>
          <p:cNvPr id="20" name="Up Arrow 2"/>
          <p:cNvSpPr/>
          <p:nvPr/>
        </p:nvSpPr>
        <p:spPr>
          <a:xfrm>
            <a:off x="4714571" y="4026338"/>
            <a:ext cx="774362" cy="1569389"/>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6303288" y="4026337"/>
            <a:ext cx="249912" cy="15693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
          <p:cNvSpPr/>
          <p:nvPr/>
        </p:nvSpPr>
        <p:spPr>
          <a:xfrm flipH="1">
            <a:off x="7391738" y="4026338"/>
            <a:ext cx="774362" cy="1569389"/>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70" y="5609116"/>
            <a:ext cx="785812" cy="785812"/>
          </a:xfrm>
          <a:prstGeom prst="rect">
            <a:avLst/>
          </a:prstGeom>
        </p:spPr>
      </p:pic>
      <p:pic>
        <p:nvPicPr>
          <p:cNvPr id="25" name="Picture 45" descr="house.png" hidden="1"/>
          <p:cNvPicPr>
            <a:picLocks noChangeAspect="1"/>
          </p:cNvPicPr>
          <p:nvPr/>
        </p:nvPicPr>
        <p:blipFill>
          <a:blip r:embed="rId4" cstate="print"/>
          <a:srcRect/>
          <a:stretch>
            <a:fillRect/>
          </a:stretch>
        </p:blipFill>
        <p:spPr bwMode="auto">
          <a:xfrm>
            <a:off x="7615864" y="5609116"/>
            <a:ext cx="989237" cy="820893"/>
          </a:xfrm>
          <a:prstGeom prst="rect">
            <a:avLst/>
          </a:prstGeom>
          <a:ln>
            <a:noFill/>
          </a:ln>
          <a:effectLst>
            <a:outerShdw blurRad="50800" dist="50800" dir="13200000" algn="tl" rotWithShape="0">
              <a:srgbClr val="333333">
                <a:alpha val="65000"/>
              </a:srgbClr>
            </a:outerShdw>
          </a:effectLst>
        </p:spPr>
      </p:pic>
    </p:spTree>
    <p:extLst>
      <p:ext uri="{BB962C8B-B14F-4D97-AF65-F5344CB8AC3E}">
        <p14:creationId xmlns:p14="http://schemas.microsoft.com/office/powerpoint/2010/main" val="1033118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818" y="4256801"/>
            <a:ext cx="1316634" cy="1333625"/>
          </a:xfrm>
          <a:prstGeom prst="rect">
            <a:avLst/>
          </a:prstGeom>
        </p:spPr>
      </p:pic>
      <p:sp>
        <p:nvSpPr>
          <p:cNvPr id="19" name="Content Placeholder 18"/>
          <p:cNvSpPr>
            <a:spLocks noGrp="1"/>
          </p:cNvSpPr>
          <p:nvPr>
            <p:ph idx="1"/>
          </p:nvPr>
        </p:nvSpPr>
        <p:spPr/>
        <p:txBody>
          <a:bodyPr/>
          <a:lstStyle/>
          <a:p>
            <a:pPr>
              <a:spcAft>
                <a:spcPts val="1200"/>
              </a:spcAft>
            </a:pPr>
            <a:r>
              <a:rPr lang="en-US" dirty="0" smtClean="0"/>
              <a:t>Provides Interval Usage Data by ESIID</a:t>
            </a:r>
          </a:p>
          <a:p>
            <a:pPr lvl="1"/>
            <a:r>
              <a:rPr lang="en-US" dirty="0" smtClean="0"/>
              <a:t>Daily Meter Data by 15-minute settlement interval</a:t>
            </a:r>
          </a:p>
          <a:p>
            <a:pPr lvl="1"/>
            <a:r>
              <a:rPr lang="en-US" dirty="0" smtClean="0"/>
              <a:t>Flows out three days after data posts with ERCOT</a:t>
            </a:r>
          </a:p>
          <a:p>
            <a:pPr marL="347663" lvl="2" indent="0">
              <a:buNone/>
            </a:pPr>
            <a:endParaRPr lang="en-US" dirty="0" smtClean="0"/>
          </a:p>
          <a:p>
            <a:pPr lvl="2"/>
            <a:endParaRPr lang="en-US" dirty="0" smtClean="0"/>
          </a:p>
          <a:p>
            <a:endParaRPr lang="en-US" dirty="0"/>
          </a:p>
        </p:txBody>
      </p:sp>
      <p:sp>
        <p:nvSpPr>
          <p:cNvPr id="2" name="Title 1"/>
          <p:cNvSpPr>
            <a:spLocks noGrp="1"/>
          </p:cNvSpPr>
          <p:nvPr>
            <p:ph type="title"/>
          </p:nvPr>
        </p:nvSpPr>
        <p:spPr/>
        <p:txBody>
          <a:bodyPr/>
          <a:lstStyle/>
          <a:p>
            <a:r>
              <a:rPr lang="en-US" dirty="0" smtClean="0"/>
              <a:t>Supplemental AMS Interval Data Extract</a:t>
            </a:r>
            <a:endParaRPr lang="en-US" dirty="0"/>
          </a:p>
        </p:txBody>
      </p:sp>
      <p:sp>
        <p:nvSpPr>
          <p:cNvPr id="13" name="Rectangle 4"/>
          <p:cNvSpPr/>
          <p:nvPr/>
        </p:nvSpPr>
        <p:spPr>
          <a:xfrm>
            <a:off x="3713956" y="5769748"/>
            <a:ext cx="5260563" cy="672408"/>
          </a:xfrm>
          <a:custGeom>
            <a:avLst/>
            <a:gdLst>
              <a:gd name="connsiteX0" fmla="*/ 0 w 4648200"/>
              <a:gd name="connsiteY0" fmla="*/ 0 h 605017"/>
              <a:gd name="connsiteX1" fmla="*/ 4648200 w 4648200"/>
              <a:gd name="connsiteY1" fmla="*/ 0 h 605017"/>
              <a:gd name="connsiteX2" fmla="*/ 4648200 w 4648200"/>
              <a:gd name="connsiteY2" fmla="*/ 605017 h 605017"/>
              <a:gd name="connsiteX3" fmla="*/ 0 w 4648200"/>
              <a:gd name="connsiteY3" fmla="*/ 605017 h 605017"/>
              <a:gd name="connsiteX4" fmla="*/ 0 w 4648200"/>
              <a:gd name="connsiteY4" fmla="*/ 0 h 605017"/>
              <a:gd name="connsiteX0" fmla="*/ 118905 w 4767105"/>
              <a:gd name="connsiteY0" fmla="*/ 0 h 605017"/>
              <a:gd name="connsiteX1" fmla="*/ 4767105 w 4767105"/>
              <a:gd name="connsiteY1" fmla="*/ 0 h 605017"/>
              <a:gd name="connsiteX2" fmla="*/ 4767105 w 4767105"/>
              <a:gd name="connsiteY2" fmla="*/ 605017 h 605017"/>
              <a:gd name="connsiteX3" fmla="*/ 118905 w 4767105"/>
              <a:gd name="connsiteY3" fmla="*/ 605017 h 605017"/>
              <a:gd name="connsiteX4" fmla="*/ 0 w 4767105"/>
              <a:gd name="connsiteY4" fmla="*/ 327013 h 605017"/>
              <a:gd name="connsiteX5" fmla="*/ 118905 w 4767105"/>
              <a:gd name="connsiteY5" fmla="*/ 0 h 605017"/>
              <a:gd name="connsiteX0" fmla="*/ 251250 w 4899450"/>
              <a:gd name="connsiteY0" fmla="*/ 0 h 605017"/>
              <a:gd name="connsiteX1" fmla="*/ 4899450 w 4899450"/>
              <a:gd name="connsiteY1" fmla="*/ 0 h 605017"/>
              <a:gd name="connsiteX2" fmla="*/ 4899450 w 4899450"/>
              <a:gd name="connsiteY2" fmla="*/ 605017 h 605017"/>
              <a:gd name="connsiteX3" fmla="*/ 41 w 4899450"/>
              <a:gd name="connsiteY3" fmla="*/ 605017 h 605017"/>
              <a:gd name="connsiteX4" fmla="*/ 132345 w 4899450"/>
              <a:gd name="connsiteY4" fmla="*/ 327013 h 605017"/>
              <a:gd name="connsiteX5" fmla="*/ 251250 w 4899450"/>
              <a:gd name="connsiteY5" fmla="*/ 0 h 605017"/>
              <a:gd name="connsiteX0" fmla="*/ 251230 w 4899430"/>
              <a:gd name="connsiteY0" fmla="*/ 0 h 605017"/>
              <a:gd name="connsiteX1" fmla="*/ 4899430 w 4899430"/>
              <a:gd name="connsiteY1" fmla="*/ 0 h 605017"/>
              <a:gd name="connsiteX2" fmla="*/ 4899430 w 4899430"/>
              <a:gd name="connsiteY2" fmla="*/ 605017 h 605017"/>
              <a:gd name="connsiteX3" fmla="*/ 21 w 4899430"/>
              <a:gd name="connsiteY3" fmla="*/ 605017 h 605017"/>
              <a:gd name="connsiteX4" fmla="*/ 273002 w 4899430"/>
              <a:gd name="connsiteY4" fmla="*/ 337061 h 605017"/>
              <a:gd name="connsiteX5" fmla="*/ 251230 w 4899430"/>
              <a:gd name="connsiteY5" fmla="*/ 0 h 605017"/>
              <a:gd name="connsiteX0" fmla="*/ 251230 w 4899430"/>
              <a:gd name="connsiteY0" fmla="*/ 0 h 605017"/>
              <a:gd name="connsiteX1" fmla="*/ 4899430 w 4899430"/>
              <a:gd name="connsiteY1" fmla="*/ 0 h 605017"/>
              <a:gd name="connsiteX2" fmla="*/ 4774664 w 4899430"/>
              <a:gd name="connsiteY2" fmla="*/ 417448 h 605017"/>
              <a:gd name="connsiteX3" fmla="*/ 4899430 w 4899430"/>
              <a:gd name="connsiteY3" fmla="*/ 605017 h 605017"/>
              <a:gd name="connsiteX4" fmla="*/ 21 w 4899430"/>
              <a:gd name="connsiteY4" fmla="*/ 605017 h 605017"/>
              <a:gd name="connsiteX5" fmla="*/ 273002 w 4899430"/>
              <a:gd name="connsiteY5" fmla="*/ 337061 h 605017"/>
              <a:gd name="connsiteX6" fmla="*/ 251230 w 4899430"/>
              <a:gd name="connsiteY6" fmla="*/ 0 h 605017"/>
              <a:gd name="connsiteX0" fmla="*/ 251230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51230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93077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62932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350396 w 4899409"/>
              <a:gd name="connsiteY5" fmla="*/ 393593 h 615065"/>
              <a:gd name="connsiteX6" fmla="*/ 291402 w 4899409"/>
              <a:gd name="connsiteY6" fmla="*/ 10048 h 615065"/>
              <a:gd name="connsiteX0" fmla="*/ 749452 w 5357459"/>
              <a:gd name="connsiteY0" fmla="*/ 10048 h 615065"/>
              <a:gd name="connsiteX1" fmla="*/ 5216782 w 5357459"/>
              <a:gd name="connsiteY1" fmla="*/ 0 h 615065"/>
              <a:gd name="connsiteX2" fmla="*/ 5232693 w 5357459"/>
              <a:gd name="connsiteY2" fmla="*/ 427496 h 615065"/>
              <a:gd name="connsiteX3" fmla="*/ 5357459 w 5357459"/>
              <a:gd name="connsiteY3" fmla="*/ 615065 h 615065"/>
              <a:gd name="connsiteX4" fmla="*/ 458050 w 5357459"/>
              <a:gd name="connsiteY4" fmla="*/ 615065 h 615065"/>
              <a:gd name="connsiteX5" fmla="*/ 749452 w 5357459"/>
              <a:gd name="connsiteY5"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291402 w 4899409"/>
              <a:gd name="connsiteY0" fmla="*/ 10048 h 615164"/>
              <a:gd name="connsiteX1" fmla="*/ 4758732 w 4899409"/>
              <a:gd name="connsiteY1" fmla="*/ 0 h 615164"/>
              <a:gd name="connsiteX2" fmla="*/ 4774643 w 4899409"/>
              <a:gd name="connsiteY2" fmla="*/ 427496 h 615164"/>
              <a:gd name="connsiteX3" fmla="*/ 4899409 w 4899409"/>
              <a:gd name="connsiteY3" fmla="*/ 615065 h 615164"/>
              <a:gd name="connsiteX4" fmla="*/ 0 w 4899409"/>
              <a:gd name="connsiteY4" fmla="*/ 615065 h 615164"/>
              <a:gd name="connsiteX5" fmla="*/ 252535 w 4899409"/>
              <a:gd name="connsiteY5" fmla="*/ 414957 h 615164"/>
              <a:gd name="connsiteX6" fmla="*/ 291402 w 4899409"/>
              <a:gd name="connsiteY6" fmla="*/ 10048 h 615164"/>
              <a:gd name="connsiteX0" fmla="*/ 291402 w 4899409"/>
              <a:gd name="connsiteY0" fmla="*/ 10048 h 615113"/>
              <a:gd name="connsiteX1" fmla="*/ 4758732 w 4899409"/>
              <a:gd name="connsiteY1" fmla="*/ 0 h 615113"/>
              <a:gd name="connsiteX2" fmla="*/ 4774643 w 4899409"/>
              <a:gd name="connsiteY2" fmla="*/ 427496 h 615113"/>
              <a:gd name="connsiteX3" fmla="*/ 4899409 w 4899409"/>
              <a:gd name="connsiteY3" fmla="*/ 615065 h 615113"/>
              <a:gd name="connsiteX4" fmla="*/ 0 w 4899409"/>
              <a:gd name="connsiteY4" fmla="*/ 615065 h 615113"/>
              <a:gd name="connsiteX5" fmla="*/ 252535 w 4899409"/>
              <a:gd name="connsiteY5" fmla="*/ 414957 h 615113"/>
              <a:gd name="connsiteX6" fmla="*/ 291402 w 4899409"/>
              <a:gd name="connsiteY6" fmla="*/ 10048 h 615113"/>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6"/>
              <a:gd name="connsiteX1" fmla="*/ 4758732 w 4899409"/>
              <a:gd name="connsiteY1" fmla="*/ 0 h 615116"/>
              <a:gd name="connsiteX2" fmla="*/ 4774643 w 4899409"/>
              <a:gd name="connsiteY2" fmla="*/ 427496 h 615116"/>
              <a:gd name="connsiteX3" fmla="*/ 4899409 w 4899409"/>
              <a:gd name="connsiteY3" fmla="*/ 615065 h 615116"/>
              <a:gd name="connsiteX4" fmla="*/ 0 w 4899409"/>
              <a:gd name="connsiteY4" fmla="*/ 615065 h 615116"/>
              <a:gd name="connsiteX5" fmla="*/ 264462 w 4899409"/>
              <a:gd name="connsiteY5" fmla="*/ 426884 h 615116"/>
              <a:gd name="connsiteX6" fmla="*/ 291402 w 4899409"/>
              <a:gd name="connsiteY6" fmla="*/ 10048 h 615116"/>
              <a:gd name="connsiteX0" fmla="*/ 203937 w 4811944"/>
              <a:gd name="connsiteY0" fmla="*/ 10048 h 615065"/>
              <a:gd name="connsiteX1" fmla="*/ 4671267 w 4811944"/>
              <a:gd name="connsiteY1" fmla="*/ 0 h 615065"/>
              <a:gd name="connsiteX2" fmla="*/ 4687178 w 4811944"/>
              <a:gd name="connsiteY2" fmla="*/ 427496 h 615065"/>
              <a:gd name="connsiteX3" fmla="*/ 4811944 w 4811944"/>
              <a:gd name="connsiteY3" fmla="*/ 615065 h 615065"/>
              <a:gd name="connsiteX4" fmla="*/ 0 w 4811944"/>
              <a:gd name="connsiteY4" fmla="*/ 611089 h 615065"/>
              <a:gd name="connsiteX5" fmla="*/ 176997 w 4811944"/>
              <a:gd name="connsiteY5" fmla="*/ 426884 h 615065"/>
              <a:gd name="connsiteX6" fmla="*/ 203937 w 4811944"/>
              <a:gd name="connsiteY6" fmla="*/ 10048 h 6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944" h="615065">
                <a:moveTo>
                  <a:pt x="203937" y="10048"/>
                </a:moveTo>
                <a:lnTo>
                  <a:pt x="4671267" y="0"/>
                </a:lnTo>
                <a:cubicBezTo>
                  <a:pt x="4666522" y="105655"/>
                  <a:pt x="4691923" y="321841"/>
                  <a:pt x="4687178" y="427496"/>
                </a:cubicBezTo>
                <a:lnTo>
                  <a:pt x="4811944" y="615065"/>
                </a:lnTo>
                <a:lnTo>
                  <a:pt x="0" y="611089"/>
                </a:lnTo>
                <a:cubicBezTo>
                  <a:pt x="110" y="614843"/>
                  <a:pt x="168186" y="416402"/>
                  <a:pt x="176997" y="426884"/>
                </a:cubicBezTo>
                <a:cubicBezTo>
                  <a:pt x="173881" y="417487"/>
                  <a:pt x="195689" y="120290"/>
                  <a:pt x="203937" y="10048"/>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17985" y="3276600"/>
            <a:ext cx="3443490" cy="722539"/>
          </a:xfrm>
          <a:prstGeom prst="rect">
            <a:avLst/>
          </a:prstGeom>
          <a:solidFill>
            <a:schemeClr val="tx2"/>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650" y="5609116"/>
            <a:ext cx="785812" cy="785812"/>
          </a:xfrm>
          <a:prstGeom prst="rect">
            <a:avLst/>
          </a:prstGeom>
        </p:spPr>
      </p:pic>
      <p:pic>
        <p:nvPicPr>
          <p:cNvPr id="16" name="Picture 45" descr="house.png" hidden="1"/>
          <p:cNvPicPr>
            <a:picLocks noChangeAspect="1"/>
          </p:cNvPicPr>
          <p:nvPr/>
        </p:nvPicPr>
        <p:blipFill>
          <a:blip r:embed="rId4" cstate="print"/>
          <a:srcRect/>
          <a:stretch>
            <a:fillRect/>
          </a:stretch>
        </p:blipFill>
        <p:spPr bwMode="auto">
          <a:xfrm>
            <a:off x="4231386" y="5609116"/>
            <a:ext cx="989237" cy="820893"/>
          </a:xfrm>
          <a:prstGeom prst="rect">
            <a:avLst/>
          </a:prstGeom>
          <a:ln>
            <a:noFill/>
          </a:ln>
          <a:effectLst>
            <a:outerShdw blurRad="38100" dist="50800" dir="12600000" algn="tr" rotWithShape="0">
              <a:prstClr val="black">
                <a:alpha val="40000"/>
              </a:prstClr>
            </a:outerShdw>
          </a:effec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5338" y="5610833"/>
            <a:ext cx="785812" cy="785812"/>
          </a:xfrm>
          <a:prstGeom prst="rect">
            <a:avLst/>
          </a:prstGeom>
        </p:spPr>
      </p:pic>
      <p:pic>
        <p:nvPicPr>
          <p:cNvPr id="18" name="Picture 45" descr="house.png" hidden="1"/>
          <p:cNvPicPr>
            <a:picLocks noChangeAspect="1"/>
          </p:cNvPicPr>
          <p:nvPr/>
        </p:nvPicPr>
        <p:blipFill>
          <a:blip r:embed="rId4" cstate="print"/>
          <a:srcRect/>
          <a:stretch>
            <a:fillRect/>
          </a:stretch>
        </p:blipFill>
        <p:spPr bwMode="auto">
          <a:xfrm>
            <a:off x="5953131" y="5609116"/>
            <a:ext cx="989237" cy="820893"/>
          </a:xfrm>
          <a:prstGeom prst="rect">
            <a:avLst/>
          </a:prstGeom>
          <a:ln>
            <a:noFill/>
          </a:ln>
          <a:effectLst>
            <a:outerShdw blurRad="50800" dist="50800" dir="13200000" algn="tl" rotWithShape="0">
              <a:srgbClr val="333333">
                <a:alpha val="65000"/>
              </a:srgbClr>
            </a:outerShdw>
          </a:effectLst>
        </p:spPr>
      </p:pic>
      <p:sp>
        <p:nvSpPr>
          <p:cNvPr id="20" name="Up Arrow 2"/>
          <p:cNvSpPr/>
          <p:nvPr/>
        </p:nvSpPr>
        <p:spPr>
          <a:xfrm>
            <a:off x="4714571" y="4026338"/>
            <a:ext cx="774362" cy="1569389"/>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p:cNvSpPr/>
          <p:nvPr/>
        </p:nvSpPr>
        <p:spPr>
          <a:xfrm>
            <a:off x="6303288" y="4026337"/>
            <a:ext cx="249912" cy="156938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
          <p:cNvSpPr/>
          <p:nvPr/>
        </p:nvSpPr>
        <p:spPr>
          <a:xfrm flipH="1">
            <a:off x="7391738" y="4026338"/>
            <a:ext cx="774362" cy="1569389"/>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70" y="5609116"/>
            <a:ext cx="785812" cy="785812"/>
          </a:xfrm>
          <a:prstGeom prst="rect">
            <a:avLst/>
          </a:prstGeom>
        </p:spPr>
      </p:pic>
      <p:pic>
        <p:nvPicPr>
          <p:cNvPr id="25" name="Picture 45" descr="house.png" hidden="1"/>
          <p:cNvPicPr>
            <a:picLocks noChangeAspect="1"/>
          </p:cNvPicPr>
          <p:nvPr/>
        </p:nvPicPr>
        <p:blipFill>
          <a:blip r:embed="rId4" cstate="print"/>
          <a:srcRect/>
          <a:stretch>
            <a:fillRect/>
          </a:stretch>
        </p:blipFill>
        <p:spPr bwMode="auto">
          <a:xfrm>
            <a:off x="7615864" y="5609116"/>
            <a:ext cx="989237" cy="820893"/>
          </a:xfrm>
          <a:prstGeom prst="rect">
            <a:avLst/>
          </a:prstGeom>
          <a:ln>
            <a:noFill/>
          </a:ln>
          <a:effectLst>
            <a:outerShdw blurRad="50800" dist="50800" dir="13200000" algn="tl" rotWithShape="0">
              <a:srgbClr val="333333">
                <a:alpha val="65000"/>
              </a:srgb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3600" y="3980638"/>
            <a:ext cx="942975" cy="942975"/>
          </a:xfrm>
          <a:prstGeom prst="rect">
            <a:avLst/>
          </a:prstGeom>
        </p:spPr>
      </p:pic>
      <p:sp>
        <p:nvSpPr>
          <p:cNvPr id="4" name="Rectangle 3"/>
          <p:cNvSpPr>
            <a:spLocks noChangeAspect="1"/>
          </p:cNvSpPr>
          <p:nvPr/>
        </p:nvSpPr>
        <p:spPr>
          <a:xfrm>
            <a:off x="1956178" y="4890682"/>
            <a:ext cx="113995" cy="113995"/>
          </a:xfrm>
          <a:prstGeom prst="rect">
            <a:avLst/>
          </a:prstGeom>
          <a:solidFill>
            <a:srgbClr val="FFFF0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829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Market Data Transparency Web Service</a:t>
            </a:r>
            <a:endParaRPr lang="en-US" dirty="0"/>
          </a:p>
        </p:txBody>
      </p:sp>
      <p:sp>
        <p:nvSpPr>
          <p:cNvPr id="8" name="Content Placeholder 7"/>
          <p:cNvSpPr>
            <a:spLocks noGrp="1"/>
          </p:cNvSpPr>
          <p:nvPr>
            <p:ph idx="1"/>
          </p:nvPr>
        </p:nvSpPr>
        <p:spPr/>
        <p:txBody>
          <a:bodyPr/>
          <a:lstStyle/>
          <a:p>
            <a:r>
              <a:rPr lang="en-US" dirty="0" smtClean="0"/>
              <a:t>Provides similar information on ad hoc basis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057400"/>
            <a:ext cx="5628571" cy="3771429"/>
          </a:xfrm>
          <a:prstGeom prst="rect">
            <a:avLst/>
          </a:prstGeom>
        </p:spPr>
      </p:pic>
    </p:spTree>
    <p:extLst>
      <p:ext uri="{BB962C8B-B14F-4D97-AF65-F5344CB8AC3E}">
        <p14:creationId xmlns:p14="http://schemas.microsoft.com/office/powerpoint/2010/main" val="327272849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6" name="Rectangle 3"/>
          <p:cNvSpPr>
            <a:spLocks noGrp="1" noChangeArrowheads="1"/>
          </p:cNvSpPr>
          <p:nvPr>
            <p:ph idx="1"/>
          </p:nvPr>
        </p:nvSpPr>
        <p:spPr/>
        <p:txBody>
          <a:bodyPr/>
          <a:lstStyle/>
          <a:p>
            <a:r>
              <a:rPr lang="en-US" dirty="0" smtClean="0"/>
              <a:t>Topics in this lesson . . .</a:t>
            </a:r>
          </a:p>
          <a:p>
            <a:pPr lvl="1">
              <a:spcBef>
                <a:spcPts val="1200"/>
              </a:spcBef>
            </a:pPr>
            <a:r>
              <a:rPr lang="en-US" dirty="0" smtClean="0"/>
              <a:t>The Market Information System</a:t>
            </a:r>
          </a:p>
          <a:p>
            <a:pPr lvl="1">
              <a:spcBef>
                <a:spcPts val="1200"/>
              </a:spcBef>
            </a:pPr>
            <a:r>
              <a:rPr lang="en-US" dirty="0" smtClean="0"/>
              <a:t>Data Extracts</a:t>
            </a:r>
          </a:p>
          <a:p>
            <a:pPr lvl="1">
              <a:spcBef>
                <a:spcPts val="1200"/>
              </a:spcBef>
            </a:pPr>
            <a:r>
              <a:rPr lang="en-US" dirty="0" smtClean="0"/>
              <a:t>MarkeTrak</a:t>
            </a:r>
            <a:endParaRPr lang="en-US" dirty="0" smtClean="0"/>
          </a:p>
          <a:p>
            <a:pPr lvl="2"/>
            <a:endParaRPr lang="en-US" dirty="0" smtClean="0"/>
          </a:p>
          <a:p>
            <a:pPr lvl="2"/>
            <a:endParaRPr lang="en-US" dirty="0" smtClean="0"/>
          </a:p>
        </p:txBody>
      </p:sp>
    </p:spTree>
    <p:extLst>
      <p:ext uri="{BB962C8B-B14F-4D97-AF65-F5344CB8AC3E}">
        <p14:creationId xmlns:p14="http://schemas.microsoft.com/office/powerpoint/2010/main" val="39923943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Data Transparency Web Service</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 r="7964" b="25712"/>
          <a:stretch/>
        </p:blipFill>
        <p:spPr bwMode="auto">
          <a:xfrm>
            <a:off x="66261" y="1371600"/>
            <a:ext cx="9024606" cy="47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585519" y="5538603"/>
            <a:ext cx="17526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785795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MarkeTrak</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52504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Turn When Things Go Wrong</a:t>
            </a:r>
            <a:endParaRPr lang="en-US" dirty="0"/>
          </a:p>
        </p:txBody>
      </p:sp>
      <p:sp>
        <p:nvSpPr>
          <p:cNvPr id="4" name="Content Placeholder 3"/>
          <p:cNvSpPr>
            <a:spLocks noGrp="1"/>
          </p:cNvSpPr>
          <p:nvPr>
            <p:ph idx="1"/>
          </p:nvPr>
        </p:nvSpPr>
        <p:spPr/>
        <p:txBody>
          <a:bodyPr/>
          <a:lstStyle/>
          <a:p>
            <a:pPr>
              <a:spcAft>
                <a:spcPts val="1200"/>
              </a:spcAft>
            </a:pPr>
            <a:r>
              <a:rPr lang="en-US" dirty="0" smtClean="0"/>
              <a:t>So, what does a vigilant REP do with all this data?</a:t>
            </a:r>
            <a:endParaRPr lang="en-US" dirty="0" smtClean="0"/>
          </a:p>
          <a:p>
            <a:pPr lvl="1"/>
            <a:r>
              <a:rPr lang="en-US" dirty="0" smtClean="0"/>
              <a:t>Watch to make sure all expected transactions happen</a:t>
            </a:r>
          </a:p>
          <a:p>
            <a:pPr lvl="1"/>
            <a:r>
              <a:rPr lang="en-US" dirty="0" smtClean="0"/>
              <a:t>Check usage data for planning and accuracy</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377" y="3491240"/>
            <a:ext cx="1492560" cy="194409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0" y="3433765"/>
            <a:ext cx="1488295" cy="1941510"/>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80692" y="3491240"/>
            <a:ext cx="1492560" cy="1944090"/>
          </a:xfrm>
          <a:prstGeom prst="rect">
            <a:avLst/>
          </a:prstGeom>
        </p:spPr>
      </p:pic>
      <p:sp>
        <p:nvSpPr>
          <p:cNvPr id="17" name="Rectangle 16"/>
          <p:cNvSpPr/>
          <p:nvPr/>
        </p:nvSpPr>
        <p:spPr>
          <a:xfrm>
            <a:off x="5340078" y="3670741"/>
            <a:ext cx="786497" cy="707886"/>
          </a:xfrm>
          <a:prstGeom prst="rect">
            <a:avLst/>
          </a:prstGeom>
          <a:noFill/>
        </p:spPr>
        <p:txBody>
          <a:bodyPr wrap="none" lIns="91440" tIns="45720" rIns="91440" bIns="45720">
            <a:spAutoFit/>
            <a:scene3d>
              <a:camera prst="perspectiveContrastingRightFacing">
                <a:rot lat="623785" lon="18963666" rev="21513211"/>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ESIID </a:t>
            </a:r>
            <a:br>
              <a:rPr lang="en-US" sz="2000" b="1" cap="none" spc="0" dirty="0" smtClean="0">
                <a:ln w="6600">
                  <a:solidFill>
                    <a:schemeClr val="accent2"/>
                  </a:solidFill>
                  <a:prstDash val="solid"/>
                </a:ln>
                <a:effectLst>
                  <a:outerShdw dist="38100" dir="2700000" algn="tl" rotWithShape="0">
                    <a:schemeClr val="accent2"/>
                  </a:outerShdw>
                </a:effectLst>
              </a:rPr>
            </a:br>
            <a:r>
              <a:rPr lang="en-US" sz="2000" b="1" cap="none" spc="0" dirty="0" smtClean="0">
                <a:ln w="6600">
                  <a:solidFill>
                    <a:schemeClr val="accent2"/>
                  </a:solidFill>
                  <a:prstDash val="solid"/>
                </a:ln>
                <a:effectLst>
                  <a:outerShdw dist="38100" dir="2700000" algn="tl" rotWithShape="0">
                    <a:schemeClr val="accent2"/>
                  </a:outerShdw>
                </a:effectLst>
              </a:rPr>
              <a:t>Data</a:t>
            </a:r>
            <a:endParaRPr lang="en-US" sz="2000" b="1" cap="none" spc="0" dirty="0">
              <a:ln w="6600">
                <a:solidFill>
                  <a:schemeClr val="accent2"/>
                </a:solidFill>
                <a:prstDash val="solid"/>
              </a:ln>
              <a:effectLst>
                <a:outerShdw dist="38100" dir="2700000" algn="tl" rotWithShape="0">
                  <a:schemeClr val="accent2"/>
                </a:outerShdw>
              </a:effectLst>
            </a:endParaRPr>
          </a:p>
        </p:txBody>
      </p:sp>
      <p:sp>
        <p:nvSpPr>
          <p:cNvPr id="10" name="Rectangle 9"/>
          <p:cNvSpPr/>
          <p:nvPr/>
        </p:nvSpPr>
        <p:spPr>
          <a:xfrm>
            <a:off x="3008028" y="3670741"/>
            <a:ext cx="786497" cy="707886"/>
          </a:xfrm>
          <a:prstGeom prst="rect">
            <a:avLst/>
          </a:prstGeom>
          <a:noFill/>
        </p:spPr>
        <p:txBody>
          <a:bodyPr wrap="none" lIns="91440" tIns="45720" rIns="91440" bIns="45720">
            <a:spAutoFit/>
            <a:scene3d>
              <a:camera prst="perspectiveContrastingRightFacing" fov="2700000">
                <a:rot lat="911286" lon="18875750" rev="20293720"/>
              </a:camera>
              <a:lightRig rig="threePt" dir="t"/>
            </a:scene3d>
          </a:bodyPr>
          <a:lstStyle/>
          <a:p>
            <a:pPr algn="ctr"/>
            <a:r>
              <a:rPr lang="en-US" sz="2000" b="1" dirty="0">
                <a:ln w="6600">
                  <a:solidFill>
                    <a:schemeClr val="accent2"/>
                  </a:solidFill>
                  <a:prstDash val="solid"/>
                </a:ln>
                <a:effectLst>
                  <a:outerShdw dist="38100" dir="2700000" algn="tl" rotWithShape="0">
                    <a:schemeClr val="accent2"/>
                  </a:outerShdw>
                </a:effectLst>
              </a:rPr>
              <a:t>ESIID </a:t>
            </a:r>
            <a:br>
              <a:rPr lang="en-US" sz="2000" b="1" dirty="0">
                <a:ln w="6600">
                  <a:solidFill>
                    <a:schemeClr val="accent2"/>
                  </a:solidFill>
                  <a:prstDash val="solid"/>
                </a:ln>
                <a:effectLst>
                  <a:outerShdw dist="38100" dir="2700000" algn="tl" rotWithShape="0">
                    <a:schemeClr val="accent2"/>
                  </a:outerShdw>
                </a:effectLst>
              </a:rPr>
            </a:br>
            <a:r>
              <a:rPr lang="en-US" sz="2000" b="1" dirty="0">
                <a:ln w="6600">
                  <a:solidFill>
                    <a:schemeClr val="accent2"/>
                  </a:solidFill>
                  <a:prstDash val="solid"/>
                </a:ln>
                <a:effectLst>
                  <a:outerShdw dist="38100" dir="2700000" algn="tl" rotWithShape="0">
                    <a:schemeClr val="accent2"/>
                  </a:outerShdw>
                </a:effectLst>
              </a:rPr>
              <a:t>Data</a:t>
            </a:r>
            <a:endParaRPr lang="en-US" sz="2000" b="1" dirty="0">
              <a:ln w="6600">
                <a:solidFill>
                  <a:schemeClr val="accent2"/>
                </a:solidFill>
                <a:prstDash val="solid"/>
              </a:ln>
              <a:effectLst>
                <a:outerShdw dist="38100" dir="2700000" algn="tl" rotWithShape="0">
                  <a:schemeClr val="accent2"/>
                </a:outerShdw>
              </a:effectLst>
            </a:endParaRPr>
          </a:p>
        </p:txBody>
      </p:sp>
      <p:sp>
        <p:nvSpPr>
          <p:cNvPr id="5" name="Rectangle 4"/>
          <p:cNvSpPr/>
          <p:nvPr/>
        </p:nvSpPr>
        <p:spPr>
          <a:xfrm>
            <a:off x="5127822" y="3579418"/>
            <a:ext cx="1354851" cy="1216235"/>
          </a:xfrm>
          <a:custGeom>
            <a:avLst/>
            <a:gdLst>
              <a:gd name="connsiteX0" fmla="*/ 0 w 1112909"/>
              <a:gd name="connsiteY0" fmla="*/ 0 h 1066800"/>
              <a:gd name="connsiteX1" fmla="*/ 1112909 w 1112909"/>
              <a:gd name="connsiteY1" fmla="*/ 0 h 1066800"/>
              <a:gd name="connsiteX2" fmla="*/ 1112909 w 1112909"/>
              <a:gd name="connsiteY2" fmla="*/ 1066800 h 1066800"/>
              <a:gd name="connsiteX3" fmla="*/ 0 w 1112909"/>
              <a:gd name="connsiteY3" fmla="*/ 1066800 h 1066800"/>
              <a:gd name="connsiteX4" fmla="*/ 0 w 1112909"/>
              <a:gd name="connsiteY4" fmla="*/ 0 h 1066800"/>
              <a:gd name="connsiteX0" fmla="*/ 0 w 1112909"/>
              <a:gd name="connsiteY0" fmla="*/ 0 h 1255372"/>
              <a:gd name="connsiteX1" fmla="*/ 1112909 w 1112909"/>
              <a:gd name="connsiteY1" fmla="*/ 0 h 1255372"/>
              <a:gd name="connsiteX2" fmla="*/ 1112909 w 1112909"/>
              <a:gd name="connsiteY2" fmla="*/ 1066800 h 1255372"/>
              <a:gd name="connsiteX3" fmla="*/ 273964 w 1112909"/>
              <a:gd name="connsiteY3" fmla="*/ 1255372 h 1255372"/>
              <a:gd name="connsiteX4" fmla="*/ 0 w 1112909"/>
              <a:gd name="connsiteY4" fmla="*/ 0 h 1255372"/>
              <a:gd name="connsiteX0" fmla="*/ 0 w 1112909"/>
              <a:gd name="connsiteY0" fmla="*/ 0 h 1248257"/>
              <a:gd name="connsiteX1" fmla="*/ 1112909 w 1112909"/>
              <a:gd name="connsiteY1" fmla="*/ 0 h 1248257"/>
              <a:gd name="connsiteX2" fmla="*/ 1112909 w 1112909"/>
              <a:gd name="connsiteY2" fmla="*/ 1066800 h 1248257"/>
              <a:gd name="connsiteX3" fmla="*/ 185015 w 1112909"/>
              <a:gd name="connsiteY3" fmla="*/ 1248257 h 1248257"/>
              <a:gd name="connsiteX4" fmla="*/ 0 w 1112909"/>
              <a:gd name="connsiteY4" fmla="*/ 0 h 1248257"/>
              <a:gd name="connsiteX0" fmla="*/ 0 w 1112909"/>
              <a:gd name="connsiteY0" fmla="*/ 0 h 1205561"/>
              <a:gd name="connsiteX1" fmla="*/ 1112909 w 1112909"/>
              <a:gd name="connsiteY1" fmla="*/ 0 h 1205561"/>
              <a:gd name="connsiteX2" fmla="*/ 1112909 w 1112909"/>
              <a:gd name="connsiteY2" fmla="*/ 1066800 h 1205561"/>
              <a:gd name="connsiteX3" fmla="*/ 138761 w 1112909"/>
              <a:gd name="connsiteY3" fmla="*/ 1205561 h 1205561"/>
              <a:gd name="connsiteX4" fmla="*/ 0 w 1112909"/>
              <a:gd name="connsiteY4" fmla="*/ 0 h 1205561"/>
              <a:gd name="connsiteX0" fmla="*/ 0 w 1112909"/>
              <a:gd name="connsiteY0" fmla="*/ 0 h 1155749"/>
              <a:gd name="connsiteX1" fmla="*/ 1112909 w 1112909"/>
              <a:gd name="connsiteY1" fmla="*/ 0 h 1155749"/>
              <a:gd name="connsiteX2" fmla="*/ 1112909 w 1112909"/>
              <a:gd name="connsiteY2" fmla="*/ 1066800 h 1155749"/>
              <a:gd name="connsiteX3" fmla="*/ 128087 w 1112909"/>
              <a:gd name="connsiteY3" fmla="*/ 1155749 h 1155749"/>
              <a:gd name="connsiteX4" fmla="*/ 0 w 1112909"/>
              <a:gd name="connsiteY4" fmla="*/ 0 h 1155749"/>
              <a:gd name="connsiteX0" fmla="*/ 0 w 1112909"/>
              <a:gd name="connsiteY0" fmla="*/ 0 h 1173539"/>
              <a:gd name="connsiteX1" fmla="*/ 1112909 w 1112909"/>
              <a:gd name="connsiteY1" fmla="*/ 0 h 1173539"/>
              <a:gd name="connsiteX2" fmla="*/ 1112909 w 1112909"/>
              <a:gd name="connsiteY2" fmla="*/ 1066800 h 1173539"/>
              <a:gd name="connsiteX3" fmla="*/ 106739 w 1112909"/>
              <a:gd name="connsiteY3" fmla="*/ 1173539 h 1173539"/>
              <a:gd name="connsiteX4" fmla="*/ 0 w 1112909"/>
              <a:gd name="connsiteY4" fmla="*/ 0 h 1173539"/>
              <a:gd name="connsiteX0" fmla="*/ 0 w 1134257"/>
              <a:gd name="connsiteY0" fmla="*/ 0 h 1212677"/>
              <a:gd name="connsiteX1" fmla="*/ 1134257 w 1134257"/>
              <a:gd name="connsiteY1" fmla="*/ 39138 h 1212677"/>
              <a:gd name="connsiteX2" fmla="*/ 1134257 w 1134257"/>
              <a:gd name="connsiteY2" fmla="*/ 1105938 h 1212677"/>
              <a:gd name="connsiteX3" fmla="*/ 128087 w 1134257"/>
              <a:gd name="connsiteY3" fmla="*/ 1212677 h 1212677"/>
              <a:gd name="connsiteX4" fmla="*/ 0 w 1134257"/>
              <a:gd name="connsiteY4" fmla="*/ 0 h 1212677"/>
              <a:gd name="connsiteX0" fmla="*/ 0 w 1152047"/>
              <a:gd name="connsiteY0" fmla="*/ 0 h 1216235"/>
              <a:gd name="connsiteX1" fmla="*/ 1152047 w 1152047"/>
              <a:gd name="connsiteY1" fmla="*/ 42696 h 1216235"/>
              <a:gd name="connsiteX2" fmla="*/ 1152047 w 1152047"/>
              <a:gd name="connsiteY2" fmla="*/ 1109496 h 1216235"/>
              <a:gd name="connsiteX3" fmla="*/ 145877 w 1152047"/>
              <a:gd name="connsiteY3" fmla="*/ 1216235 h 1216235"/>
              <a:gd name="connsiteX4" fmla="*/ 0 w 1152047"/>
              <a:gd name="connsiteY4" fmla="*/ 0 h 1216235"/>
              <a:gd name="connsiteX0" fmla="*/ 0 w 1208974"/>
              <a:gd name="connsiteY0" fmla="*/ 0 h 1216235"/>
              <a:gd name="connsiteX1" fmla="*/ 1208974 w 1208974"/>
              <a:gd name="connsiteY1" fmla="*/ 39138 h 1216235"/>
              <a:gd name="connsiteX2" fmla="*/ 1152047 w 1208974"/>
              <a:gd name="connsiteY2" fmla="*/ 1109496 h 1216235"/>
              <a:gd name="connsiteX3" fmla="*/ 145877 w 1208974"/>
              <a:gd name="connsiteY3" fmla="*/ 1216235 h 1216235"/>
              <a:gd name="connsiteX4" fmla="*/ 0 w 1208974"/>
              <a:gd name="connsiteY4" fmla="*/ 0 h 1216235"/>
              <a:gd name="connsiteX0" fmla="*/ 0 w 1240996"/>
              <a:gd name="connsiteY0" fmla="*/ 0 h 1216235"/>
              <a:gd name="connsiteX1" fmla="*/ 1240996 w 1240996"/>
              <a:gd name="connsiteY1" fmla="*/ 39138 h 1216235"/>
              <a:gd name="connsiteX2" fmla="*/ 1152047 w 1240996"/>
              <a:gd name="connsiteY2" fmla="*/ 1109496 h 1216235"/>
              <a:gd name="connsiteX3" fmla="*/ 145877 w 1240996"/>
              <a:gd name="connsiteY3" fmla="*/ 1216235 h 1216235"/>
              <a:gd name="connsiteX4" fmla="*/ 0 w 1240996"/>
              <a:gd name="connsiteY4" fmla="*/ 0 h 1216235"/>
              <a:gd name="connsiteX0" fmla="*/ 0 w 1397547"/>
              <a:gd name="connsiteY0" fmla="*/ 0 h 1216235"/>
              <a:gd name="connsiteX1" fmla="*/ 1240996 w 1397547"/>
              <a:gd name="connsiteY1" fmla="*/ 39138 h 1216235"/>
              <a:gd name="connsiteX2" fmla="*/ 1397547 w 1397547"/>
              <a:gd name="connsiteY2" fmla="*/ 1020546 h 1216235"/>
              <a:gd name="connsiteX3" fmla="*/ 145877 w 1397547"/>
              <a:gd name="connsiteY3" fmla="*/ 1216235 h 1216235"/>
              <a:gd name="connsiteX4" fmla="*/ 0 w 1397547"/>
              <a:gd name="connsiteY4" fmla="*/ 0 h 1216235"/>
              <a:gd name="connsiteX0" fmla="*/ 0 w 1358409"/>
              <a:gd name="connsiteY0" fmla="*/ 0 h 1216235"/>
              <a:gd name="connsiteX1" fmla="*/ 1240996 w 1358409"/>
              <a:gd name="connsiteY1" fmla="*/ 39138 h 1216235"/>
              <a:gd name="connsiteX2" fmla="*/ 1358409 w 1358409"/>
              <a:gd name="connsiteY2" fmla="*/ 1034778 h 1216235"/>
              <a:gd name="connsiteX3" fmla="*/ 145877 w 1358409"/>
              <a:gd name="connsiteY3" fmla="*/ 1216235 h 1216235"/>
              <a:gd name="connsiteX4" fmla="*/ 0 w 1358409"/>
              <a:gd name="connsiteY4" fmla="*/ 0 h 1216235"/>
              <a:gd name="connsiteX0" fmla="*/ 0 w 1365525"/>
              <a:gd name="connsiteY0" fmla="*/ 0 h 1216235"/>
              <a:gd name="connsiteX1" fmla="*/ 1240996 w 1365525"/>
              <a:gd name="connsiteY1" fmla="*/ 39138 h 1216235"/>
              <a:gd name="connsiteX2" fmla="*/ 1365525 w 1365525"/>
              <a:gd name="connsiteY2" fmla="*/ 1070358 h 1216235"/>
              <a:gd name="connsiteX3" fmla="*/ 145877 w 1365525"/>
              <a:gd name="connsiteY3" fmla="*/ 1216235 h 1216235"/>
              <a:gd name="connsiteX4" fmla="*/ 0 w 1365525"/>
              <a:gd name="connsiteY4" fmla="*/ 0 h 1216235"/>
              <a:gd name="connsiteX0" fmla="*/ 0 w 1369083"/>
              <a:gd name="connsiteY0" fmla="*/ 0 h 1216235"/>
              <a:gd name="connsiteX1" fmla="*/ 1240996 w 1369083"/>
              <a:gd name="connsiteY1" fmla="*/ 39138 h 1216235"/>
              <a:gd name="connsiteX2" fmla="*/ 1369083 w 1369083"/>
              <a:gd name="connsiteY2" fmla="*/ 1091706 h 1216235"/>
              <a:gd name="connsiteX3" fmla="*/ 145877 w 1369083"/>
              <a:gd name="connsiteY3" fmla="*/ 1216235 h 1216235"/>
              <a:gd name="connsiteX4" fmla="*/ 0 w 1369083"/>
              <a:gd name="connsiteY4" fmla="*/ 0 h 1216235"/>
              <a:gd name="connsiteX0" fmla="*/ 0 w 1376199"/>
              <a:gd name="connsiteY0" fmla="*/ 0 h 1216235"/>
              <a:gd name="connsiteX1" fmla="*/ 1240996 w 1376199"/>
              <a:gd name="connsiteY1" fmla="*/ 39138 h 1216235"/>
              <a:gd name="connsiteX2" fmla="*/ 1376199 w 1376199"/>
              <a:gd name="connsiteY2" fmla="*/ 1105938 h 1216235"/>
              <a:gd name="connsiteX3" fmla="*/ 145877 w 1376199"/>
              <a:gd name="connsiteY3" fmla="*/ 1216235 h 1216235"/>
              <a:gd name="connsiteX4" fmla="*/ 0 w 1376199"/>
              <a:gd name="connsiteY4" fmla="*/ 0 h 1216235"/>
              <a:gd name="connsiteX0" fmla="*/ 0 w 1376199"/>
              <a:gd name="connsiteY0" fmla="*/ 0 h 1223351"/>
              <a:gd name="connsiteX1" fmla="*/ 1240996 w 1376199"/>
              <a:gd name="connsiteY1" fmla="*/ 39138 h 1223351"/>
              <a:gd name="connsiteX2" fmla="*/ 1376199 w 1376199"/>
              <a:gd name="connsiteY2" fmla="*/ 1105938 h 1223351"/>
              <a:gd name="connsiteX3" fmla="*/ 138761 w 1376199"/>
              <a:gd name="connsiteY3" fmla="*/ 1223351 h 1223351"/>
              <a:gd name="connsiteX4" fmla="*/ 0 w 1376199"/>
              <a:gd name="connsiteY4" fmla="*/ 0 h 1223351"/>
              <a:gd name="connsiteX0" fmla="*/ 0 w 1376199"/>
              <a:gd name="connsiteY0" fmla="*/ 0 h 1226909"/>
              <a:gd name="connsiteX1" fmla="*/ 1240996 w 1376199"/>
              <a:gd name="connsiteY1" fmla="*/ 39138 h 1226909"/>
              <a:gd name="connsiteX2" fmla="*/ 1376199 w 1376199"/>
              <a:gd name="connsiteY2" fmla="*/ 1105938 h 1226909"/>
              <a:gd name="connsiteX3" fmla="*/ 131645 w 1376199"/>
              <a:gd name="connsiteY3" fmla="*/ 1226909 h 1226909"/>
              <a:gd name="connsiteX4" fmla="*/ 0 w 1376199"/>
              <a:gd name="connsiteY4" fmla="*/ 0 h 1226909"/>
              <a:gd name="connsiteX0" fmla="*/ 0 w 1372641"/>
              <a:gd name="connsiteY0" fmla="*/ 0 h 1230467"/>
              <a:gd name="connsiteX1" fmla="*/ 1237438 w 1372641"/>
              <a:gd name="connsiteY1" fmla="*/ 42696 h 1230467"/>
              <a:gd name="connsiteX2" fmla="*/ 1372641 w 1372641"/>
              <a:gd name="connsiteY2" fmla="*/ 1109496 h 1230467"/>
              <a:gd name="connsiteX3" fmla="*/ 128087 w 1372641"/>
              <a:gd name="connsiteY3" fmla="*/ 1230467 h 1230467"/>
              <a:gd name="connsiteX4" fmla="*/ 0 w 1372641"/>
              <a:gd name="connsiteY4" fmla="*/ 0 h 1230467"/>
              <a:gd name="connsiteX0" fmla="*/ 0 w 1372641"/>
              <a:gd name="connsiteY0" fmla="*/ 0 h 1230467"/>
              <a:gd name="connsiteX1" fmla="*/ 1216090 w 1372641"/>
              <a:gd name="connsiteY1" fmla="*/ 39138 h 1230467"/>
              <a:gd name="connsiteX2" fmla="*/ 1372641 w 1372641"/>
              <a:gd name="connsiteY2" fmla="*/ 1109496 h 1230467"/>
              <a:gd name="connsiteX3" fmla="*/ 128087 w 1372641"/>
              <a:gd name="connsiteY3" fmla="*/ 1230467 h 1230467"/>
              <a:gd name="connsiteX4" fmla="*/ 0 w 1372641"/>
              <a:gd name="connsiteY4" fmla="*/ 0 h 1230467"/>
              <a:gd name="connsiteX0" fmla="*/ 0 w 1354851"/>
              <a:gd name="connsiteY0" fmla="*/ 0 h 1230467"/>
              <a:gd name="connsiteX1" fmla="*/ 1216090 w 1354851"/>
              <a:gd name="connsiteY1" fmla="*/ 39138 h 1230467"/>
              <a:gd name="connsiteX2" fmla="*/ 1354851 w 1354851"/>
              <a:gd name="connsiteY2" fmla="*/ 1109496 h 1230467"/>
              <a:gd name="connsiteX3" fmla="*/ 128087 w 1354851"/>
              <a:gd name="connsiteY3" fmla="*/ 1230467 h 1230467"/>
              <a:gd name="connsiteX4" fmla="*/ 0 w 1354851"/>
              <a:gd name="connsiteY4" fmla="*/ 0 h 1230467"/>
              <a:gd name="connsiteX0" fmla="*/ 0 w 1354851"/>
              <a:gd name="connsiteY0" fmla="*/ 0 h 1223351"/>
              <a:gd name="connsiteX1" fmla="*/ 1216090 w 1354851"/>
              <a:gd name="connsiteY1" fmla="*/ 39138 h 1223351"/>
              <a:gd name="connsiteX2" fmla="*/ 1354851 w 1354851"/>
              <a:gd name="connsiteY2" fmla="*/ 1109496 h 1223351"/>
              <a:gd name="connsiteX3" fmla="*/ 142319 w 1354851"/>
              <a:gd name="connsiteY3" fmla="*/ 1223351 h 1223351"/>
              <a:gd name="connsiteX4" fmla="*/ 0 w 1354851"/>
              <a:gd name="connsiteY4" fmla="*/ 0 h 1223351"/>
              <a:gd name="connsiteX0" fmla="*/ 0 w 1354851"/>
              <a:gd name="connsiteY0" fmla="*/ 0 h 1205561"/>
              <a:gd name="connsiteX1" fmla="*/ 1216090 w 1354851"/>
              <a:gd name="connsiteY1" fmla="*/ 39138 h 1205561"/>
              <a:gd name="connsiteX2" fmla="*/ 1354851 w 1354851"/>
              <a:gd name="connsiteY2" fmla="*/ 1109496 h 1205561"/>
              <a:gd name="connsiteX3" fmla="*/ 124529 w 1354851"/>
              <a:gd name="connsiteY3" fmla="*/ 1205561 h 1205561"/>
              <a:gd name="connsiteX4" fmla="*/ 0 w 1354851"/>
              <a:gd name="connsiteY4" fmla="*/ 0 h 1205561"/>
              <a:gd name="connsiteX0" fmla="*/ 0 w 1347735"/>
              <a:gd name="connsiteY0" fmla="*/ 0 h 1205561"/>
              <a:gd name="connsiteX1" fmla="*/ 1216090 w 1347735"/>
              <a:gd name="connsiteY1" fmla="*/ 39138 h 1205561"/>
              <a:gd name="connsiteX2" fmla="*/ 1347735 w 1347735"/>
              <a:gd name="connsiteY2" fmla="*/ 1098822 h 1205561"/>
              <a:gd name="connsiteX3" fmla="*/ 124529 w 1347735"/>
              <a:gd name="connsiteY3" fmla="*/ 1205561 h 1205561"/>
              <a:gd name="connsiteX4" fmla="*/ 0 w 1347735"/>
              <a:gd name="connsiteY4" fmla="*/ 0 h 1205561"/>
              <a:gd name="connsiteX0" fmla="*/ 0 w 1354851"/>
              <a:gd name="connsiteY0" fmla="*/ 0 h 1216235"/>
              <a:gd name="connsiteX1" fmla="*/ 1223206 w 1354851"/>
              <a:gd name="connsiteY1" fmla="*/ 49812 h 1216235"/>
              <a:gd name="connsiteX2" fmla="*/ 1354851 w 1354851"/>
              <a:gd name="connsiteY2" fmla="*/ 1109496 h 1216235"/>
              <a:gd name="connsiteX3" fmla="*/ 131645 w 1354851"/>
              <a:gd name="connsiteY3" fmla="*/ 1216235 h 1216235"/>
              <a:gd name="connsiteX4" fmla="*/ 0 w 1354851"/>
              <a:gd name="connsiteY4" fmla="*/ 0 h 121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51" h="1216235">
                <a:moveTo>
                  <a:pt x="0" y="0"/>
                </a:moveTo>
                <a:lnTo>
                  <a:pt x="1223206" y="49812"/>
                </a:lnTo>
                <a:lnTo>
                  <a:pt x="1354851" y="1109496"/>
                </a:lnTo>
                <a:lnTo>
                  <a:pt x="131645" y="1216235"/>
                </a:lnTo>
                <a:lnTo>
                  <a:pt x="0" y="0"/>
                </a:lnTo>
                <a:close/>
              </a:path>
            </a:pathLst>
          </a:custGeom>
          <a:solidFill>
            <a:schemeClr val="accent5">
              <a:lumMod val="40000"/>
              <a:lumOff val="60000"/>
            </a:schemeClr>
          </a:solidFill>
          <a:ln>
            <a:noFill/>
          </a:ln>
          <a:scene3d>
            <a:camera prst="perspectiveHeroicExtremeRightFacing">
              <a:rot lat="200904" lon="19218079" rev="42995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Move-ins</a:t>
            </a:r>
          </a:p>
          <a:p>
            <a:pPr algn="ctr"/>
            <a:r>
              <a:rPr lang="en-US" sz="1600" dirty="0" smtClean="0">
                <a:solidFill>
                  <a:schemeClr val="tx1"/>
                </a:solidFill>
              </a:rPr>
              <a:t>Switches Meter Reads</a:t>
            </a:r>
          </a:p>
          <a:p>
            <a:pPr algn="ctr"/>
            <a:endParaRPr lang="en-US" sz="1600" dirty="0">
              <a:solidFill>
                <a:schemeClr val="tx1"/>
              </a:solidFill>
            </a:endParaRPr>
          </a:p>
        </p:txBody>
      </p:sp>
      <p:sp>
        <p:nvSpPr>
          <p:cNvPr id="6" name="Rectangle 5"/>
          <p:cNvSpPr/>
          <p:nvPr/>
        </p:nvSpPr>
        <p:spPr>
          <a:xfrm>
            <a:off x="2613327" y="3582310"/>
            <a:ext cx="1370446" cy="1236491"/>
          </a:xfrm>
          <a:custGeom>
            <a:avLst/>
            <a:gdLst>
              <a:gd name="connsiteX0" fmla="*/ 0 w 1112909"/>
              <a:gd name="connsiteY0" fmla="*/ 0 h 1216235"/>
              <a:gd name="connsiteX1" fmla="*/ 1112909 w 1112909"/>
              <a:gd name="connsiteY1" fmla="*/ 0 h 1216235"/>
              <a:gd name="connsiteX2" fmla="*/ 1112909 w 1112909"/>
              <a:gd name="connsiteY2" fmla="*/ 1216235 h 1216235"/>
              <a:gd name="connsiteX3" fmla="*/ 0 w 1112909"/>
              <a:gd name="connsiteY3" fmla="*/ 1216235 h 1216235"/>
              <a:gd name="connsiteX4" fmla="*/ 0 w 1112909"/>
              <a:gd name="connsiteY4" fmla="*/ 0 h 1216235"/>
              <a:gd name="connsiteX0" fmla="*/ 133109 w 1246018"/>
              <a:gd name="connsiteY0" fmla="*/ 0 h 1216235"/>
              <a:gd name="connsiteX1" fmla="*/ 1246018 w 1246018"/>
              <a:gd name="connsiteY1" fmla="*/ 0 h 1216235"/>
              <a:gd name="connsiteX2" fmla="*/ 1246018 w 1246018"/>
              <a:gd name="connsiteY2" fmla="*/ 1216235 h 1216235"/>
              <a:gd name="connsiteX3" fmla="*/ 0 w 1246018"/>
              <a:gd name="connsiteY3" fmla="*/ 1010784 h 1216235"/>
              <a:gd name="connsiteX4" fmla="*/ 133109 w 1246018"/>
              <a:gd name="connsiteY4" fmla="*/ 0 h 1216235"/>
              <a:gd name="connsiteX0" fmla="*/ 222813 w 1335722"/>
              <a:gd name="connsiteY0" fmla="*/ 0 h 1216235"/>
              <a:gd name="connsiteX1" fmla="*/ 1335722 w 1335722"/>
              <a:gd name="connsiteY1" fmla="*/ 0 h 1216235"/>
              <a:gd name="connsiteX2" fmla="*/ 1335722 w 1335722"/>
              <a:gd name="connsiteY2" fmla="*/ 1216235 h 1216235"/>
              <a:gd name="connsiteX3" fmla="*/ 0 w 1335722"/>
              <a:gd name="connsiteY3" fmla="*/ 1065764 h 1216235"/>
              <a:gd name="connsiteX4" fmla="*/ 222813 w 1335722"/>
              <a:gd name="connsiteY4" fmla="*/ 0 h 1216235"/>
              <a:gd name="connsiteX0" fmla="*/ 225707 w 1338616"/>
              <a:gd name="connsiteY0" fmla="*/ 0 h 1216235"/>
              <a:gd name="connsiteX1" fmla="*/ 1338616 w 1338616"/>
              <a:gd name="connsiteY1" fmla="*/ 0 h 1216235"/>
              <a:gd name="connsiteX2" fmla="*/ 1338616 w 1338616"/>
              <a:gd name="connsiteY2" fmla="*/ 1216235 h 1216235"/>
              <a:gd name="connsiteX3" fmla="*/ 0 w 1338616"/>
              <a:gd name="connsiteY3" fmla="*/ 1080232 h 1216235"/>
              <a:gd name="connsiteX4" fmla="*/ 225707 w 1338616"/>
              <a:gd name="connsiteY4" fmla="*/ 0 h 1216235"/>
              <a:gd name="connsiteX0" fmla="*/ 225707 w 1338616"/>
              <a:gd name="connsiteY0" fmla="*/ 0 h 1216235"/>
              <a:gd name="connsiteX1" fmla="*/ 1338616 w 1338616"/>
              <a:gd name="connsiteY1" fmla="*/ 0 h 1216235"/>
              <a:gd name="connsiteX2" fmla="*/ 1338616 w 1338616"/>
              <a:gd name="connsiteY2" fmla="*/ 1216235 h 1216235"/>
              <a:gd name="connsiteX3" fmla="*/ 0 w 1338616"/>
              <a:gd name="connsiteY3" fmla="*/ 1091807 h 1216235"/>
              <a:gd name="connsiteX4" fmla="*/ 225707 w 1338616"/>
              <a:gd name="connsiteY4" fmla="*/ 0 h 1216235"/>
              <a:gd name="connsiteX0" fmla="*/ 228600 w 1341509"/>
              <a:gd name="connsiteY0" fmla="*/ 0 h 1216235"/>
              <a:gd name="connsiteX1" fmla="*/ 1341509 w 1341509"/>
              <a:gd name="connsiteY1" fmla="*/ 0 h 1216235"/>
              <a:gd name="connsiteX2" fmla="*/ 1341509 w 1341509"/>
              <a:gd name="connsiteY2" fmla="*/ 1216235 h 1216235"/>
              <a:gd name="connsiteX3" fmla="*/ 0 w 1341509"/>
              <a:gd name="connsiteY3" fmla="*/ 1094701 h 1216235"/>
              <a:gd name="connsiteX4" fmla="*/ 228600 w 1341509"/>
              <a:gd name="connsiteY4" fmla="*/ 0 h 1216235"/>
              <a:gd name="connsiteX0" fmla="*/ 228600 w 1341509"/>
              <a:gd name="connsiteY0" fmla="*/ 0 h 1216235"/>
              <a:gd name="connsiteX1" fmla="*/ 1341509 w 1341509"/>
              <a:gd name="connsiteY1" fmla="*/ 0 h 1216235"/>
              <a:gd name="connsiteX2" fmla="*/ 1341509 w 1341509"/>
              <a:gd name="connsiteY2" fmla="*/ 1216235 h 1216235"/>
              <a:gd name="connsiteX3" fmla="*/ 0 w 1341509"/>
              <a:gd name="connsiteY3" fmla="*/ 1106276 h 1216235"/>
              <a:gd name="connsiteX4" fmla="*/ 228600 w 1341509"/>
              <a:gd name="connsiteY4" fmla="*/ 0 h 1216235"/>
              <a:gd name="connsiteX0" fmla="*/ 231494 w 1344403"/>
              <a:gd name="connsiteY0" fmla="*/ 0 h 1216235"/>
              <a:gd name="connsiteX1" fmla="*/ 1344403 w 1344403"/>
              <a:gd name="connsiteY1" fmla="*/ 0 h 1216235"/>
              <a:gd name="connsiteX2" fmla="*/ 1344403 w 1344403"/>
              <a:gd name="connsiteY2" fmla="*/ 1216235 h 1216235"/>
              <a:gd name="connsiteX3" fmla="*/ 0 w 1344403"/>
              <a:gd name="connsiteY3" fmla="*/ 1100489 h 1216235"/>
              <a:gd name="connsiteX4" fmla="*/ 231494 w 1344403"/>
              <a:gd name="connsiteY4" fmla="*/ 0 h 1216235"/>
              <a:gd name="connsiteX0" fmla="*/ 231494 w 1344403"/>
              <a:gd name="connsiteY0" fmla="*/ 0 h 1410111"/>
              <a:gd name="connsiteX1" fmla="*/ 1344403 w 1344403"/>
              <a:gd name="connsiteY1" fmla="*/ 0 h 1410111"/>
              <a:gd name="connsiteX2" fmla="*/ 1164996 w 1344403"/>
              <a:gd name="connsiteY2" fmla="*/ 1410111 h 1410111"/>
              <a:gd name="connsiteX3" fmla="*/ 0 w 1344403"/>
              <a:gd name="connsiteY3" fmla="*/ 1100489 h 1410111"/>
              <a:gd name="connsiteX4" fmla="*/ 231494 w 1344403"/>
              <a:gd name="connsiteY4" fmla="*/ 0 h 1410111"/>
              <a:gd name="connsiteX0" fmla="*/ 231494 w 1344403"/>
              <a:gd name="connsiteY0" fmla="*/ 0 h 1337770"/>
              <a:gd name="connsiteX1" fmla="*/ 1344403 w 1344403"/>
              <a:gd name="connsiteY1" fmla="*/ 0 h 1337770"/>
              <a:gd name="connsiteX2" fmla="*/ 1159209 w 1344403"/>
              <a:gd name="connsiteY2" fmla="*/ 1337770 h 1337770"/>
              <a:gd name="connsiteX3" fmla="*/ 0 w 1344403"/>
              <a:gd name="connsiteY3" fmla="*/ 1100489 h 1337770"/>
              <a:gd name="connsiteX4" fmla="*/ 231494 w 1344403"/>
              <a:gd name="connsiteY4" fmla="*/ 0 h 1337770"/>
              <a:gd name="connsiteX0" fmla="*/ 231494 w 1344403"/>
              <a:gd name="connsiteY0" fmla="*/ 0 h 1291471"/>
              <a:gd name="connsiteX1" fmla="*/ 1344403 w 1344403"/>
              <a:gd name="connsiteY1" fmla="*/ 0 h 1291471"/>
              <a:gd name="connsiteX2" fmla="*/ 1121591 w 1344403"/>
              <a:gd name="connsiteY2" fmla="*/ 1291471 h 1291471"/>
              <a:gd name="connsiteX3" fmla="*/ 0 w 1344403"/>
              <a:gd name="connsiteY3" fmla="*/ 1100489 h 1291471"/>
              <a:gd name="connsiteX4" fmla="*/ 231494 w 1344403"/>
              <a:gd name="connsiteY4" fmla="*/ 0 h 1291471"/>
              <a:gd name="connsiteX0" fmla="*/ 231494 w 1344403"/>
              <a:gd name="connsiteY0" fmla="*/ 0 h 1277003"/>
              <a:gd name="connsiteX1" fmla="*/ 1344403 w 1344403"/>
              <a:gd name="connsiteY1" fmla="*/ 0 h 1277003"/>
              <a:gd name="connsiteX2" fmla="*/ 1136059 w 1344403"/>
              <a:gd name="connsiteY2" fmla="*/ 1277003 h 1277003"/>
              <a:gd name="connsiteX3" fmla="*/ 0 w 1344403"/>
              <a:gd name="connsiteY3" fmla="*/ 1100489 h 1277003"/>
              <a:gd name="connsiteX4" fmla="*/ 231494 w 1344403"/>
              <a:gd name="connsiteY4" fmla="*/ 0 h 1277003"/>
              <a:gd name="connsiteX0" fmla="*/ 231494 w 1344403"/>
              <a:gd name="connsiteY0" fmla="*/ 0 h 1245172"/>
              <a:gd name="connsiteX1" fmla="*/ 1344403 w 1344403"/>
              <a:gd name="connsiteY1" fmla="*/ 0 h 1245172"/>
              <a:gd name="connsiteX2" fmla="*/ 1144740 w 1344403"/>
              <a:gd name="connsiteY2" fmla="*/ 1245172 h 1245172"/>
              <a:gd name="connsiteX3" fmla="*/ 0 w 1344403"/>
              <a:gd name="connsiteY3" fmla="*/ 1100489 h 1245172"/>
              <a:gd name="connsiteX4" fmla="*/ 231494 w 1344403"/>
              <a:gd name="connsiteY4" fmla="*/ 0 h 1245172"/>
              <a:gd name="connsiteX0" fmla="*/ 231494 w 1344403"/>
              <a:gd name="connsiteY0" fmla="*/ 0 h 1242279"/>
              <a:gd name="connsiteX1" fmla="*/ 1344403 w 1344403"/>
              <a:gd name="connsiteY1" fmla="*/ 0 h 1242279"/>
              <a:gd name="connsiteX2" fmla="*/ 1147634 w 1344403"/>
              <a:gd name="connsiteY2" fmla="*/ 1242279 h 1242279"/>
              <a:gd name="connsiteX3" fmla="*/ 0 w 1344403"/>
              <a:gd name="connsiteY3" fmla="*/ 1100489 h 1242279"/>
              <a:gd name="connsiteX4" fmla="*/ 231494 w 1344403"/>
              <a:gd name="connsiteY4" fmla="*/ 0 h 1242279"/>
              <a:gd name="connsiteX0" fmla="*/ 231494 w 1344403"/>
              <a:gd name="connsiteY0" fmla="*/ 0 h 1242279"/>
              <a:gd name="connsiteX1" fmla="*/ 1344403 w 1344403"/>
              <a:gd name="connsiteY1" fmla="*/ 0 h 1242279"/>
              <a:gd name="connsiteX2" fmla="*/ 1147634 w 1344403"/>
              <a:gd name="connsiteY2" fmla="*/ 1242279 h 1242279"/>
              <a:gd name="connsiteX3" fmla="*/ 0 w 1344403"/>
              <a:gd name="connsiteY3" fmla="*/ 1097596 h 1242279"/>
              <a:gd name="connsiteX4" fmla="*/ 231494 w 1344403"/>
              <a:gd name="connsiteY4" fmla="*/ 0 h 1242279"/>
              <a:gd name="connsiteX0" fmla="*/ 231494 w 1361765"/>
              <a:gd name="connsiteY0" fmla="*/ 0 h 1242279"/>
              <a:gd name="connsiteX1" fmla="*/ 1361765 w 1361765"/>
              <a:gd name="connsiteY1" fmla="*/ 14469 h 1242279"/>
              <a:gd name="connsiteX2" fmla="*/ 1147634 w 1361765"/>
              <a:gd name="connsiteY2" fmla="*/ 1242279 h 1242279"/>
              <a:gd name="connsiteX3" fmla="*/ 0 w 1361765"/>
              <a:gd name="connsiteY3" fmla="*/ 1097596 h 1242279"/>
              <a:gd name="connsiteX4" fmla="*/ 231494 w 1361765"/>
              <a:gd name="connsiteY4" fmla="*/ 0 h 1242279"/>
              <a:gd name="connsiteX0" fmla="*/ 231494 w 1373340"/>
              <a:gd name="connsiteY0" fmla="*/ 0 h 1242279"/>
              <a:gd name="connsiteX1" fmla="*/ 1373340 w 1373340"/>
              <a:gd name="connsiteY1" fmla="*/ 8681 h 1242279"/>
              <a:gd name="connsiteX2" fmla="*/ 1147634 w 1373340"/>
              <a:gd name="connsiteY2" fmla="*/ 1242279 h 1242279"/>
              <a:gd name="connsiteX3" fmla="*/ 0 w 1373340"/>
              <a:gd name="connsiteY3" fmla="*/ 1097596 h 1242279"/>
              <a:gd name="connsiteX4" fmla="*/ 231494 w 1373340"/>
              <a:gd name="connsiteY4" fmla="*/ 0 h 1242279"/>
              <a:gd name="connsiteX0" fmla="*/ 231494 w 1364659"/>
              <a:gd name="connsiteY0" fmla="*/ 0 h 1242279"/>
              <a:gd name="connsiteX1" fmla="*/ 1364659 w 1364659"/>
              <a:gd name="connsiteY1" fmla="*/ 2894 h 1242279"/>
              <a:gd name="connsiteX2" fmla="*/ 1147634 w 1364659"/>
              <a:gd name="connsiteY2" fmla="*/ 1242279 h 1242279"/>
              <a:gd name="connsiteX3" fmla="*/ 0 w 1364659"/>
              <a:gd name="connsiteY3" fmla="*/ 1097596 h 1242279"/>
              <a:gd name="connsiteX4" fmla="*/ 231494 w 1364659"/>
              <a:gd name="connsiteY4" fmla="*/ 0 h 1242279"/>
              <a:gd name="connsiteX0" fmla="*/ 231494 w 1370446"/>
              <a:gd name="connsiteY0" fmla="*/ 0 h 1242279"/>
              <a:gd name="connsiteX1" fmla="*/ 1370446 w 1370446"/>
              <a:gd name="connsiteY1" fmla="*/ 2894 h 1242279"/>
              <a:gd name="connsiteX2" fmla="*/ 1147634 w 1370446"/>
              <a:gd name="connsiteY2" fmla="*/ 1242279 h 1242279"/>
              <a:gd name="connsiteX3" fmla="*/ 0 w 1370446"/>
              <a:gd name="connsiteY3" fmla="*/ 1097596 h 1242279"/>
              <a:gd name="connsiteX4" fmla="*/ 231494 w 1370446"/>
              <a:gd name="connsiteY4" fmla="*/ 0 h 1242279"/>
              <a:gd name="connsiteX0" fmla="*/ 245962 w 1370446"/>
              <a:gd name="connsiteY0" fmla="*/ 2894 h 1239385"/>
              <a:gd name="connsiteX1" fmla="*/ 1370446 w 1370446"/>
              <a:gd name="connsiteY1" fmla="*/ 0 h 1239385"/>
              <a:gd name="connsiteX2" fmla="*/ 1147634 w 1370446"/>
              <a:gd name="connsiteY2" fmla="*/ 1239385 h 1239385"/>
              <a:gd name="connsiteX3" fmla="*/ 0 w 1370446"/>
              <a:gd name="connsiteY3" fmla="*/ 1094702 h 1239385"/>
              <a:gd name="connsiteX4" fmla="*/ 245962 w 1370446"/>
              <a:gd name="connsiteY4" fmla="*/ 2894 h 1239385"/>
              <a:gd name="connsiteX0" fmla="*/ 257537 w 1370446"/>
              <a:gd name="connsiteY0" fmla="*/ 11575 h 1239385"/>
              <a:gd name="connsiteX1" fmla="*/ 1370446 w 1370446"/>
              <a:gd name="connsiteY1" fmla="*/ 0 h 1239385"/>
              <a:gd name="connsiteX2" fmla="*/ 1147634 w 1370446"/>
              <a:gd name="connsiteY2" fmla="*/ 1239385 h 1239385"/>
              <a:gd name="connsiteX3" fmla="*/ 0 w 1370446"/>
              <a:gd name="connsiteY3" fmla="*/ 1094702 h 1239385"/>
              <a:gd name="connsiteX4" fmla="*/ 257537 w 1370446"/>
              <a:gd name="connsiteY4" fmla="*/ 11575 h 1239385"/>
              <a:gd name="connsiteX0" fmla="*/ 243068 w 1370446"/>
              <a:gd name="connsiteY0" fmla="*/ 28937 h 1239385"/>
              <a:gd name="connsiteX1" fmla="*/ 1370446 w 1370446"/>
              <a:gd name="connsiteY1" fmla="*/ 0 h 1239385"/>
              <a:gd name="connsiteX2" fmla="*/ 1147634 w 1370446"/>
              <a:gd name="connsiteY2" fmla="*/ 1239385 h 1239385"/>
              <a:gd name="connsiteX3" fmla="*/ 0 w 1370446"/>
              <a:gd name="connsiteY3" fmla="*/ 1094702 h 1239385"/>
              <a:gd name="connsiteX4" fmla="*/ 243068 w 1370446"/>
              <a:gd name="connsiteY4" fmla="*/ 28937 h 1239385"/>
              <a:gd name="connsiteX0" fmla="*/ 237281 w 1370446"/>
              <a:gd name="connsiteY0" fmla="*/ 31830 h 1239385"/>
              <a:gd name="connsiteX1" fmla="*/ 1370446 w 1370446"/>
              <a:gd name="connsiteY1" fmla="*/ 0 h 1239385"/>
              <a:gd name="connsiteX2" fmla="*/ 1147634 w 1370446"/>
              <a:gd name="connsiteY2" fmla="*/ 1239385 h 1239385"/>
              <a:gd name="connsiteX3" fmla="*/ 0 w 1370446"/>
              <a:gd name="connsiteY3" fmla="*/ 1094702 h 1239385"/>
              <a:gd name="connsiteX4" fmla="*/ 237281 w 1370446"/>
              <a:gd name="connsiteY4" fmla="*/ 31830 h 1239385"/>
              <a:gd name="connsiteX0" fmla="*/ 237281 w 1370446"/>
              <a:gd name="connsiteY0" fmla="*/ 31830 h 1239385"/>
              <a:gd name="connsiteX1" fmla="*/ 1370446 w 1370446"/>
              <a:gd name="connsiteY1" fmla="*/ 0 h 1239385"/>
              <a:gd name="connsiteX2" fmla="*/ 1147634 w 1370446"/>
              <a:gd name="connsiteY2" fmla="*/ 1239385 h 1239385"/>
              <a:gd name="connsiteX3" fmla="*/ 0 w 1370446"/>
              <a:gd name="connsiteY3" fmla="*/ 1094702 h 1239385"/>
              <a:gd name="connsiteX4" fmla="*/ 237281 w 1370446"/>
              <a:gd name="connsiteY4" fmla="*/ 31830 h 1239385"/>
              <a:gd name="connsiteX0" fmla="*/ 237281 w 1370446"/>
              <a:gd name="connsiteY0" fmla="*/ 31830 h 1242279"/>
              <a:gd name="connsiteX1" fmla="*/ 1370446 w 1370446"/>
              <a:gd name="connsiteY1" fmla="*/ 0 h 1242279"/>
              <a:gd name="connsiteX2" fmla="*/ 1141847 w 1370446"/>
              <a:gd name="connsiteY2" fmla="*/ 1242279 h 1242279"/>
              <a:gd name="connsiteX3" fmla="*/ 0 w 1370446"/>
              <a:gd name="connsiteY3" fmla="*/ 1094702 h 1242279"/>
              <a:gd name="connsiteX4" fmla="*/ 237281 w 1370446"/>
              <a:gd name="connsiteY4" fmla="*/ 31830 h 1242279"/>
              <a:gd name="connsiteX0" fmla="*/ 237281 w 1370446"/>
              <a:gd name="connsiteY0" fmla="*/ 31830 h 1236491"/>
              <a:gd name="connsiteX1" fmla="*/ 1370446 w 1370446"/>
              <a:gd name="connsiteY1" fmla="*/ 0 h 1236491"/>
              <a:gd name="connsiteX2" fmla="*/ 1144740 w 1370446"/>
              <a:gd name="connsiteY2" fmla="*/ 1236491 h 1236491"/>
              <a:gd name="connsiteX3" fmla="*/ 0 w 1370446"/>
              <a:gd name="connsiteY3" fmla="*/ 1094702 h 1236491"/>
              <a:gd name="connsiteX4" fmla="*/ 237281 w 1370446"/>
              <a:gd name="connsiteY4" fmla="*/ 31830 h 1236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446" h="1236491">
                <a:moveTo>
                  <a:pt x="237281" y="31830"/>
                </a:moveTo>
                <a:lnTo>
                  <a:pt x="1370446" y="0"/>
                </a:lnTo>
                <a:lnTo>
                  <a:pt x="1144740" y="1236491"/>
                </a:lnTo>
                <a:lnTo>
                  <a:pt x="0" y="1094702"/>
                </a:lnTo>
                <a:lnTo>
                  <a:pt x="237281" y="31830"/>
                </a:lnTo>
                <a:close/>
              </a:path>
            </a:pathLst>
          </a:custGeom>
          <a:solidFill>
            <a:schemeClr val="accent5">
              <a:lumMod val="40000"/>
              <a:lumOff val="60000"/>
            </a:schemeClr>
          </a:solidFill>
          <a:ln>
            <a:noFill/>
          </a:ln>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sz="1600" dirty="0" smtClean="0">
                <a:solidFill>
                  <a:schemeClr val="tx1"/>
                </a:solidFill>
              </a:rPr>
              <a:t>Service History</a:t>
            </a:r>
          </a:p>
          <a:p>
            <a:pPr algn="ctr">
              <a:spcBef>
                <a:spcPts val="600"/>
              </a:spcBef>
            </a:pPr>
            <a:r>
              <a:rPr lang="en-US" sz="1600" dirty="0" smtClean="0">
                <a:solidFill>
                  <a:schemeClr val="tx1"/>
                </a:solidFill>
              </a:rPr>
              <a:t>Usage</a:t>
            </a:r>
            <a:endParaRPr lang="en-US" sz="1600" dirty="0">
              <a:solidFill>
                <a:schemeClr val="tx1"/>
              </a:solidFill>
            </a:endParaRPr>
          </a:p>
        </p:txBody>
      </p:sp>
      <p:sp>
        <p:nvSpPr>
          <p:cNvPr id="13" name="AutoShape 44"/>
          <p:cNvSpPr>
            <a:spLocks noChangeArrowheads="1"/>
          </p:cNvSpPr>
          <p:nvPr/>
        </p:nvSpPr>
        <p:spPr bwMode="auto">
          <a:xfrm>
            <a:off x="1941513" y="5957878"/>
            <a:ext cx="5334000"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US" sz="2000" dirty="0" smtClean="0"/>
              <a:t>Because sometimes things don’t go as planned</a:t>
            </a:r>
            <a:endParaRPr lang="en-US" sz="20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3340663"/>
            <a:ext cx="1710944" cy="2158730"/>
          </a:xfrm>
          <a:prstGeom prst="rect">
            <a:avLst/>
          </a:prstGeom>
        </p:spPr>
      </p:pic>
    </p:spTree>
    <p:extLst>
      <p:ext uri="{BB962C8B-B14F-4D97-AF65-F5344CB8AC3E}">
        <p14:creationId xmlns:p14="http://schemas.microsoft.com/office/powerpoint/2010/main" val="3127762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Turn When Things Go Wrong</a:t>
            </a:r>
            <a:endParaRPr lang="en-US" dirty="0"/>
          </a:p>
        </p:txBody>
      </p:sp>
      <p:sp>
        <p:nvSpPr>
          <p:cNvPr id="4" name="Content Placeholder 3"/>
          <p:cNvSpPr>
            <a:spLocks noGrp="1"/>
          </p:cNvSpPr>
          <p:nvPr>
            <p:ph idx="1"/>
          </p:nvPr>
        </p:nvSpPr>
        <p:spPr/>
        <p:txBody>
          <a:bodyPr/>
          <a:lstStyle/>
          <a:p>
            <a:r>
              <a:rPr lang="en-US" dirty="0" smtClean="0"/>
              <a:t>What happened?</a:t>
            </a:r>
          </a:p>
          <a:p>
            <a:endParaRPr lang="en-US" dirty="0" smtClean="0"/>
          </a:p>
          <a:p>
            <a:pPr lvl="1"/>
            <a:r>
              <a:rPr lang="en-US" dirty="0" smtClean="0"/>
              <a:t>ESIID should be with </a:t>
            </a:r>
            <a:br>
              <a:rPr lang="en-US" dirty="0" smtClean="0"/>
            </a:br>
            <a:r>
              <a:rPr lang="en-US" dirty="0" smtClean="0"/>
              <a:t>REP #1</a:t>
            </a:r>
          </a:p>
          <a:p>
            <a:pPr lvl="1"/>
            <a:r>
              <a:rPr lang="en-US" dirty="0" smtClean="0"/>
              <a:t>ESIID is actually with </a:t>
            </a:r>
            <a:br>
              <a:rPr lang="en-US" dirty="0" smtClean="0"/>
            </a:br>
            <a:r>
              <a:rPr lang="en-US" dirty="0" smtClean="0"/>
              <a:t>REP #2</a:t>
            </a:r>
            <a:endParaRPr lang="en-US" dirty="0" smtClean="0"/>
          </a:p>
        </p:txBody>
      </p:sp>
      <p:sp>
        <p:nvSpPr>
          <p:cNvPr id="5" name="Rectangle 4"/>
          <p:cNvSpPr/>
          <p:nvPr/>
        </p:nvSpPr>
        <p:spPr>
          <a:xfrm>
            <a:off x="4500135" y="2153153"/>
            <a:ext cx="1616777" cy="645054"/>
          </a:xfrm>
          <a:prstGeom prst="rect">
            <a:avLst/>
          </a:prstGeom>
          <a:solidFill>
            <a:schemeClr val="tx2"/>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#1</a:t>
            </a:r>
            <a:endParaRPr lang="en-US" sz="1800" b="0" dirty="0">
              <a:solidFill>
                <a:prstClr val="white"/>
              </a:solidFill>
            </a:endParaRPr>
          </a:p>
        </p:txBody>
      </p:sp>
      <p:sp>
        <p:nvSpPr>
          <p:cNvPr id="10" name="Rectangle 9"/>
          <p:cNvSpPr/>
          <p:nvPr/>
        </p:nvSpPr>
        <p:spPr>
          <a:xfrm>
            <a:off x="6896926" y="2137134"/>
            <a:ext cx="1616777" cy="645054"/>
          </a:xfrm>
          <a:prstGeom prst="rect">
            <a:avLst/>
          </a:prstGeom>
          <a:solidFill>
            <a:schemeClr val="tx2"/>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REP #2</a:t>
            </a:r>
            <a:endParaRPr lang="en-US" sz="1800" b="0" dirty="0">
              <a:solidFill>
                <a:prstClr val="white"/>
              </a:solidFill>
            </a:endParaRPr>
          </a:p>
        </p:txBody>
      </p:sp>
      <p:sp>
        <p:nvSpPr>
          <p:cNvPr id="14" name="Rectangle 4"/>
          <p:cNvSpPr/>
          <p:nvPr/>
        </p:nvSpPr>
        <p:spPr>
          <a:xfrm>
            <a:off x="3886200" y="4521801"/>
            <a:ext cx="5134267" cy="656265"/>
          </a:xfrm>
          <a:custGeom>
            <a:avLst/>
            <a:gdLst>
              <a:gd name="connsiteX0" fmla="*/ 0 w 4648200"/>
              <a:gd name="connsiteY0" fmla="*/ 0 h 605017"/>
              <a:gd name="connsiteX1" fmla="*/ 4648200 w 4648200"/>
              <a:gd name="connsiteY1" fmla="*/ 0 h 605017"/>
              <a:gd name="connsiteX2" fmla="*/ 4648200 w 4648200"/>
              <a:gd name="connsiteY2" fmla="*/ 605017 h 605017"/>
              <a:gd name="connsiteX3" fmla="*/ 0 w 4648200"/>
              <a:gd name="connsiteY3" fmla="*/ 605017 h 605017"/>
              <a:gd name="connsiteX4" fmla="*/ 0 w 4648200"/>
              <a:gd name="connsiteY4" fmla="*/ 0 h 605017"/>
              <a:gd name="connsiteX0" fmla="*/ 118905 w 4767105"/>
              <a:gd name="connsiteY0" fmla="*/ 0 h 605017"/>
              <a:gd name="connsiteX1" fmla="*/ 4767105 w 4767105"/>
              <a:gd name="connsiteY1" fmla="*/ 0 h 605017"/>
              <a:gd name="connsiteX2" fmla="*/ 4767105 w 4767105"/>
              <a:gd name="connsiteY2" fmla="*/ 605017 h 605017"/>
              <a:gd name="connsiteX3" fmla="*/ 118905 w 4767105"/>
              <a:gd name="connsiteY3" fmla="*/ 605017 h 605017"/>
              <a:gd name="connsiteX4" fmla="*/ 0 w 4767105"/>
              <a:gd name="connsiteY4" fmla="*/ 327013 h 605017"/>
              <a:gd name="connsiteX5" fmla="*/ 118905 w 4767105"/>
              <a:gd name="connsiteY5" fmla="*/ 0 h 605017"/>
              <a:gd name="connsiteX0" fmla="*/ 251250 w 4899450"/>
              <a:gd name="connsiteY0" fmla="*/ 0 h 605017"/>
              <a:gd name="connsiteX1" fmla="*/ 4899450 w 4899450"/>
              <a:gd name="connsiteY1" fmla="*/ 0 h 605017"/>
              <a:gd name="connsiteX2" fmla="*/ 4899450 w 4899450"/>
              <a:gd name="connsiteY2" fmla="*/ 605017 h 605017"/>
              <a:gd name="connsiteX3" fmla="*/ 41 w 4899450"/>
              <a:gd name="connsiteY3" fmla="*/ 605017 h 605017"/>
              <a:gd name="connsiteX4" fmla="*/ 132345 w 4899450"/>
              <a:gd name="connsiteY4" fmla="*/ 327013 h 605017"/>
              <a:gd name="connsiteX5" fmla="*/ 251250 w 4899450"/>
              <a:gd name="connsiteY5" fmla="*/ 0 h 605017"/>
              <a:gd name="connsiteX0" fmla="*/ 251230 w 4899430"/>
              <a:gd name="connsiteY0" fmla="*/ 0 h 605017"/>
              <a:gd name="connsiteX1" fmla="*/ 4899430 w 4899430"/>
              <a:gd name="connsiteY1" fmla="*/ 0 h 605017"/>
              <a:gd name="connsiteX2" fmla="*/ 4899430 w 4899430"/>
              <a:gd name="connsiteY2" fmla="*/ 605017 h 605017"/>
              <a:gd name="connsiteX3" fmla="*/ 21 w 4899430"/>
              <a:gd name="connsiteY3" fmla="*/ 605017 h 605017"/>
              <a:gd name="connsiteX4" fmla="*/ 273002 w 4899430"/>
              <a:gd name="connsiteY4" fmla="*/ 337061 h 605017"/>
              <a:gd name="connsiteX5" fmla="*/ 251230 w 4899430"/>
              <a:gd name="connsiteY5" fmla="*/ 0 h 605017"/>
              <a:gd name="connsiteX0" fmla="*/ 251230 w 4899430"/>
              <a:gd name="connsiteY0" fmla="*/ 0 h 605017"/>
              <a:gd name="connsiteX1" fmla="*/ 4899430 w 4899430"/>
              <a:gd name="connsiteY1" fmla="*/ 0 h 605017"/>
              <a:gd name="connsiteX2" fmla="*/ 4774664 w 4899430"/>
              <a:gd name="connsiteY2" fmla="*/ 417448 h 605017"/>
              <a:gd name="connsiteX3" fmla="*/ 4899430 w 4899430"/>
              <a:gd name="connsiteY3" fmla="*/ 605017 h 605017"/>
              <a:gd name="connsiteX4" fmla="*/ 21 w 4899430"/>
              <a:gd name="connsiteY4" fmla="*/ 605017 h 605017"/>
              <a:gd name="connsiteX5" fmla="*/ 273002 w 4899430"/>
              <a:gd name="connsiteY5" fmla="*/ 337061 h 605017"/>
              <a:gd name="connsiteX6" fmla="*/ 251230 w 4899430"/>
              <a:gd name="connsiteY6" fmla="*/ 0 h 605017"/>
              <a:gd name="connsiteX0" fmla="*/ 251230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51230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93077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62932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350396 w 4899409"/>
              <a:gd name="connsiteY5" fmla="*/ 393593 h 615065"/>
              <a:gd name="connsiteX6" fmla="*/ 291402 w 4899409"/>
              <a:gd name="connsiteY6" fmla="*/ 10048 h 615065"/>
              <a:gd name="connsiteX0" fmla="*/ 749452 w 5357459"/>
              <a:gd name="connsiteY0" fmla="*/ 10048 h 615065"/>
              <a:gd name="connsiteX1" fmla="*/ 5216782 w 5357459"/>
              <a:gd name="connsiteY1" fmla="*/ 0 h 615065"/>
              <a:gd name="connsiteX2" fmla="*/ 5232693 w 5357459"/>
              <a:gd name="connsiteY2" fmla="*/ 427496 h 615065"/>
              <a:gd name="connsiteX3" fmla="*/ 5357459 w 5357459"/>
              <a:gd name="connsiteY3" fmla="*/ 615065 h 615065"/>
              <a:gd name="connsiteX4" fmla="*/ 458050 w 5357459"/>
              <a:gd name="connsiteY4" fmla="*/ 615065 h 615065"/>
              <a:gd name="connsiteX5" fmla="*/ 749452 w 5357459"/>
              <a:gd name="connsiteY5"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291402 w 4899409"/>
              <a:gd name="connsiteY0" fmla="*/ 10048 h 615164"/>
              <a:gd name="connsiteX1" fmla="*/ 4758732 w 4899409"/>
              <a:gd name="connsiteY1" fmla="*/ 0 h 615164"/>
              <a:gd name="connsiteX2" fmla="*/ 4774643 w 4899409"/>
              <a:gd name="connsiteY2" fmla="*/ 427496 h 615164"/>
              <a:gd name="connsiteX3" fmla="*/ 4899409 w 4899409"/>
              <a:gd name="connsiteY3" fmla="*/ 615065 h 615164"/>
              <a:gd name="connsiteX4" fmla="*/ 0 w 4899409"/>
              <a:gd name="connsiteY4" fmla="*/ 615065 h 615164"/>
              <a:gd name="connsiteX5" fmla="*/ 252535 w 4899409"/>
              <a:gd name="connsiteY5" fmla="*/ 414957 h 615164"/>
              <a:gd name="connsiteX6" fmla="*/ 291402 w 4899409"/>
              <a:gd name="connsiteY6" fmla="*/ 10048 h 615164"/>
              <a:gd name="connsiteX0" fmla="*/ 291402 w 4899409"/>
              <a:gd name="connsiteY0" fmla="*/ 10048 h 615113"/>
              <a:gd name="connsiteX1" fmla="*/ 4758732 w 4899409"/>
              <a:gd name="connsiteY1" fmla="*/ 0 h 615113"/>
              <a:gd name="connsiteX2" fmla="*/ 4774643 w 4899409"/>
              <a:gd name="connsiteY2" fmla="*/ 427496 h 615113"/>
              <a:gd name="connsiteX3" fmla="*/ 4899409 w 4899409"/>
              <a:gd name="connsiteY3" fmla="*/ 615065 h 615113"/>
              <a:gd name="connsiteX4" fmla="*/ 0 w 4899409"/>
              <a:gd name="connsiteY4" fmla="*/ 615065 h 615113"/>
              <a:gd name="connsiteX5" fmla="*/ 252535 w 4899409"/>
              <a:gd name="connsiteY5" fmla="*/ 414957 h 615113"/>
              <a:gd name="connsiteX6" fmla="*/ 291402 w 4899409"/>
              <a:gd name="connsiteY6" fmla="*/ 10048 h 615113"/>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6"/>
              <a:gd name="connsiteX1" fmla="*/ 4758732 w 4899409"/>
              <a:gd name="connsiteY1" fmla="*/ 0 h 615116"/>
              <a:gd name="connsiteX2" fmla="*/ 4774643 w 4899409"/>
              <a:gd name="connsiteY2" fmla="*/ 427496 h 615116"/>
              <a:gd name="connsiteX3" fmla="*/ 4899409 w 4899409"/>
              <a:gd name="connsiteY3" fmla="*/ 615065 h 615116"/>
              <a:gd name="connsiteX4" fmla="*/ 0 w 4899409"/>
              <a:gd name="connsiteY4" fmla="*/ 615065 h 615116"/>
              <a:gd name="connsiteX5" fmla="*/ 264462 w 4899409"/>
              <a:gd name="connsiteY5" fmla="*/ 426884 h 615116"/>
              <a:gd name="connsiteX6" fmla="*/ 291402 w 4899409"/>
              <a:gd name="connsiteY6" fmla="*/ 10048 h 615116"/>
              <a:gd name="connsiteX0" fmla="*/ 203937 w 4811944"/>
              <a:gd name="connsiteY0" fmla="*/ 10048 h 615065"/>
              <a:gd name="connsiteX1" fmla="*/ 4671267 w 4811944"/>
              <a:gd name="connsiteY1" fmla="*/ 0 h 615065"/>
              <a:gd name="connsiteX2" fmla="*/ 4687178 w 4811944"/>
              <a:gd name="connsiteY2" fmla="*/ 427496 h 615065"/>
              <a:gd name="connsiteX3" fmla="*/ 4811944 w 4811944"/>
              <a:gd name="connsiteY3" fmla="*/ 615065 h 615065"/>
              <a:gd name="connsiteX4" fmla="*/ 0 w 4811944"/>
              <a:gd name="connsiteY4" fmla="*/ 611089 h 615065"/>
              <a:gd name="connsiteX5" fmla="*/ 176997 w 4811944"/>
              <a:gd name="connsiteY5" fmla="*/ 426884 h 615065"/>
              <a:gd name="connsiteX6" fmla="*/ 203937 w 4811944"/>
              <a:gd name="connsiteY6" fmla="*/ 10048 h 6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944" h="615065">
                <a:moveTo>
                  <a:pt x="203937" y="10048"/>
                </a:moveTo>
                <a:lnTo>
                  <a:pt x="4671267" y="0"/>
                </a:lnTo>
                <a:cubicBezTo>
                  <a:pt x="4666522" y="105655"/>
                  <a:pt x="4691923" y="321841"/>
                  <a:pt x="4687178" y="427496"/>
                </a:cubicBezTo>
                <a:lnTo>
                  <a:pt x="4811944" y="615065"/>
                </a:lnTo>
                <a:lnTo>
                  <a:pt x="0" y="611089"/>
                </a:lnTo>
                <a:cubicBezTo>
                  <a:pt x="110" y="614843"/>
                  <a:pt x="168186" y="416402"/>
                  <a:pt x="176997" y="426884"/>
                </a:cubicBezTo>
                <a:cubicBezTo>
                  <a:pt x="173881" y="417487"/>
                  <a:pt x="195689" y="120290"/>
                  <a:pt x="203937" y="10048"/>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5" descr="house.pn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4391208" y="4365026"/>
            <a:ext cx="965487" cy="801185"/>
          </a:xfrm>
          <a:prstGeom prst="rect">
            <a:avLst/>
          </a:prstGeom>
          <a:ln>
            <a:noFill/>
          </a:ln>
          <a:effectLst>
            <a:outerShdw blurRad="38100" dist="50800" dir="12600000" algn="tr" rotWithShape="0">
              <a:prstClr val="black">
                <a:alpha val="40000"/>
              </a:prstClr>
            </a:outerShdw>
          </a:effectLst>
        </p:spPr>
      </p:pic>
      <p:pic>
        <p:nvPicPr>
          <p:cNvPr id="16" name="Picture 45" descr="house.png"/>
          <p:cNvPicPr>
            <a:picLocks noChangeAspect="1"/>
          </p:cNvPicPr>
          <p:nvPr/>
        </p:nvPicPr>
        <p:blipFill>
          <a:blip r:embed="rId2" cstate="print"/>
          <a:srcRect/>
          <a:stretch>
            <a:fillRect/>
          </a:stretch>
        </p:blipFill>
        <p:spPr bwMode="auto">
          <a:xfrm>
            <a:off x="6071617" y="4365026"/>
            <a:ext cx="965487" cy="801185"/>
          </a:xfrm>
          <a:prstGeom prst="rect">
            <a:avLst/>
          </a:prstGeom>
          <a:ln>
            <a:noFill/>
          </a:ln>
          <a:effectLst>
            <a:outerShdw blurRad="50800" dist="50800" dir="13200000" algn="tl" rotWithShape="0">
              <a:srgbClr val="333333">
                <a:alpha val="65000"/>
              </a:srgbClr>
            </a:outerShdw>
          </a:effectLst>
        </p:spPr>
      </p:pic>
      <p:sp>
        <p:nvSpPr>
          <p:cNvPr id="17" name="Up Arrow 2"/>
          <p:cNvSpPr/>
          <p:nvPr/>
        </p:nvSpPr>
        <p:spPr>
          <a:xfrm>
            <a:off x="6659219" y="2820247"/>
            <a:ext cx="755771" cy="1531711"/>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8057093" y="2798207"/>
            <a:ext cx="243912" cy="153171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2"/>
          <p:cNvSpPr/>
          <p:nvPr/>
        </p:nvSpPr>
        <p:spPr>
          <a:xfrm flipH="1">
            <a:off x="5693731" y="2833314"/>
            <a:ext cx="755771" cy="1531711"/>
          </a:xfrm>
          <a:custGeom>
            <a:avLst/>
            <a:gdLst>
              <a:gd name="connsiteX0" fmla="*/ 0 w 228600"/>
              <a:gd name="connsiteY0" fmla="*/ 114300 h 1443638"/>
              <a:gd name="connsiteX1" fmla="*/ 114300 w 228600"/>
              <a:gd name="connsiteY1" fmla="*/ 0 h 1443638"/>
              <a:gd name="connsiteX2" fmla="*/ 228600 w 228600"/>
              <a:gd name="connsiteY2" fmla="*/ 114300 h 1443638"/>
              <a:gd name="connsiteX3" fmla="*/ 162823 w 228600"/>
              <a:gd name="connsiteY3" fmla="*/ 114300 h 1443638"/>
              <a:gd name="connsiteX4" fmla="*/ 162823 w 228600"/>
              <a:gd name="connsiteY4" fmla="*/ 1443638 h 1443638"/>
              <a:gd name="connsiteX5" fmla="*/ 65777 w 228600"/>
              <a:gd name="connsiteY5" fmla="*/ 1443638 h 1443638"/>
              <a:gd name="connsiteX6" fmla="*/ 65777 w 228600"/>
              <a:gd name="connsiteY6" fmla="*/ 114300 h 1443638"/>
              <a:gd name="connsiteX7" fmla="*/ 0 w 228600"/>
              <a:gd name="connsiteY7"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96560 w 662337"/>
              <a:gd name="connsiteY4" fmla="*/ 1443638 h 1443638"/>
              <a:gd name="connsiteX5" fmla="*/ 499514 w 662337"/>
              <a:gd name="connsiteY5" fmla="*/ 1443638 h 1443638"/>
              <a:gd name="connsiteX6" fmla="*/ 0 w 662337"/>
              <a:gd name="connsiteY6" fmla="*/ 721814 h 1443638"/>
              <a:gd name="connsiteX7" fmla="*/ 499514 w 662337"/>
              <a:gd name="connsiteY7" fmla="*/ 114300 h 1443638"/>
              <a:gd name="connsiteX8" fmla="*/ 433737 w 662337"/>
              <a:gd name="connsiteY8"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179516 w 662337"/>
              <a:gd name="connsiteY4" fmla="*/ 766693 h 1443638"/>
              <a:gd name="connsiteX5" fmla="*/ 596560 w 662337"/>
              <a:gd name="connsiteY5" fmla="*/ 1443638 h 1443638"/>
              <a:gd name="connsiteX6" fmla="*/ 499514 w 662337"/>
              <a:gd name="connsiteY6" fmla="*/ 1443638 h 1443638"/>
              <a:gd name="connsiteX7" fmla="*/ 0 w 662337"/>
              <a:gd name="connsiteY7" fmla="*/ 721814 h 1443638"/>
              <a:gd name="connsiteX8" fmla="*/ 499514 w 662337"/>
              <a:gd name="connsiteY8" fmla="*/ 114300 h 1443638"/>
              <a:gd name="connsiteX9" fmla="*/ 433737 w 662337"/>
              <a:gd name="connsiteY9"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99514 w 662337"/>
              <a:gd name="connsiteY9" fmla="*/ 114300 h 1443638"/>
              <a:gd name="connsiteX10" fmla="*/ 433737 w 662337"/>
              <a:gd name="connsiteY10"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33737 w 662337"/>
              <a:gd name="connsiteY0" fmla="*/ 114300 h 1443638"/>
              <a:gd name="connsiteX1" fmla="*/ 548037 w 662337"/>
              <a:gd name="connsiteY1" fmla="*/ 0 h 1443638"/>
              <a:gd name="connsiteX2" fmla="*/ 662337 w 662337"/>
              <a:gd name="connsiteY2" fmla="*/ 114300 h 1443638"/>
              <a:gd name="connsiteX3" fmla="*/ 596560 w 662337"/>
              <a:gd name="connsiteY3" fmla="*/ 114300 h 1443638"/>
              <a:gd name="connsiteX4" fmla="*/ 527324 w 662337"/>
              <a:gd name="connsiteY4" fmla="*/ 716204 h 1443638"/>
              <a:gd name="connsiteX5" fmla="*/ 179516 w 662337"/>
              <a:gd name="connsiteY5" fmla="*/ 766693 h 1443638"/>
              <a:gd name="connsiteX6" fmla="*/ 596560 w 662337"/>
              <a:gd name="connsiteY6" fmla="*/ 1443638 h 1443638"/>
              <a:gd name="connsiteX7" fmla="*/ 499514 w 662337"/>
              <a:gd name="connsiteY7" fmla="*/ 1443638 h 1443638"/>
              <a:gd name="connsiteX8" fmla="*/ 0 w 662337"/>
              <a:gd name="connsiteY8" fmla="*/ 721814 h 1443638"/>
              <a:gd name="connsiteX9" fmla="*/ 482445 w 662337"/>
              <a:gd name="connsiteY9" fmla="*/ 581569 h 1443638"/>
              <a:gd name="connsiteX10" fmla="*/ 499514 w 662337"/>
              <a:gd name="connsiteY10" fmla="*/ 114300 h 1443638"/>
              <a:gd name="connsiteX11" fmla="*/ 433737 w 662337"/>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224395 w 707216"/>
              <a:gd name="connsiteY5" fmla="*/ 766693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72203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605861 w 707216"/>
              <a:gd name="connsiteY4" fmla="*/ 716204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7324 w 707216"/>
              <a:gd name="connsiteY9" fmla="*/ 581569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21715 w 707216"/>
              <a:gd name="connsiteY9" fmla="*/ 665717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78616 w 707216"/>
              <a:gd name="connsiteY0" fmla="*/ 114300 h 1443638"/>
              <a:gd name="connsiteX1" fmla="*/ 592916 w 707216"/>
              <a:gd name="connsiteY1" fmla="*/ 0 h 1443638"/>
              <a:gd name="connsiteX2" fmla="*/ 707216 w 707216"/>
              <a:gd name="connsiteY2" fmla="*/ 114300 h 1443638"/>
              <a:gd name="connsiteX3" fmla="*/ 641439 w 707216"/>
              <a:gd name="connsiteY3" fmla="*/ 114300 h 1443638"/>
              <a:gd name="connsiteX4" fmla="*/ 594641 w 707216"/>
              <a:gd name="connsiteY4" fmla="*/ 822790 h 1443638"/>
              <a:gd name="connsiteX5" fmla="*/ 185126 w 707216"/>
              <a:gd name="connsiteY5" fmla="*/ 822791 h 1443638"/>
              <a:gd name="connsiteX6" fmla="*/ 641439 w 707216"/>
              <a:gd name="connsiteY6" fmla="*/ 1443638 h 1443638"/>
              <a:gd name="connsiteX7" fmla="*/ 544393 w 707216"/>
              <a:gd name="connsiteY7" fmla="*/ 1443638 h 1443638"/>
              <a:gd name="connsiteX8" fmla="*/ 0 w 707216"/>
              <a:gd name="connsiteY8" fmla="*/ 727424 h 1443638"/>
              <a:gd name="connsiteX9" fmla="*/ 516105 w 707216"/>
              <a:gd name="connsiteY9" fmla="*/ 710596 h 1443638"/>
              <a:gd name="connsiteX10" fmla="*/ 544393 w 707216"/>
              <a:gd name="connsiteY10" fmla="*/ 114300 h 1443638"/>
              <a:gd name="connsiteX11" fmla="*/ 478616 w 707216"/>
              <a:gd name="connsiteY11" fmla="*/ 114300 h 144363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00281 w 712856"/>
              <a:gd name="connsiteY4" fmla="*/ 822790 h 1443638"/>
              <a:gd name="connsiteX5" fmla="*/ 190766 w 712856"/>
              <a:gd name="connsiteY5" fmla="*/ 822791 h 1443638"/>
              <a:gd name="connsiteX6" fmla="*/ 647079 w 712856"/>
              <a:gd name="connsiteY6" fmla="*/ 1443638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90766 w 712856"/>
              <a:gd name="connsiteY5" fmla="*/ 82279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00281 w 712856"/>
              <a:gd name="connsiteY4" fmla="*/ 822790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594671 w 712856"/>
              <a:gd name="connsiteY4" fmla="*/ 84522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64635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3638"/>
              <a:gd name="connsiteX1" fmla="*/ 598556 w 712856"/>
              <a:gd name="connsiteY1" fmla="*/ 0 h 1443638"/>
              <a:gd name="connsiteX2" fmla="*/ 712856 w 712856"/>
              <a:gd name="connsiteY2" fmla="*/ 114300 h 1443638"/>
              <a:gd name="connsiteX3" fmla="*/ 647079 w 712856"/>
              <a:gd name="connsiteY3" fmla="*/ 114300 h 1443638"/>
              <a:gd name="connsiteX4" fmla="*/ 617110 w 712856"/>
              <a:gd name="connsiteY4" fmla="*/ 839619 h 1443638"/>
              <a:gd name="connsiteX5" fmla="*/ 112228 w 712856"/>
              <a:gd name="connsiteY5" fmla="*/ 834011 h 1443638"/>
              <a:gd name="connsiteX6" fmla="*/ 114147 w 712856"/>
              <a:gd name="connsiteY6" fmla="*/ 1415589 h 1443638"/>
              <a:gd name="connsiteX7" fmla="*/ 271 w 712856"/>
              <a:gd name="connsiteY7" fmla="*/ 1443638 h 1443638"/>
              <a:gd name="connsiteX8" fmla="*/ 5640 w 712856"/>
              <a:gd name="connsiteY8" fmla="*/ 727424 h 1443638"/>
              <a:gd name="connsiteX9" fmla="*/ 521745 w 712856"/>
              <a:gd name="connsiteY9" fmla="*/ 710596 h 1443638"/>
              <a:gd name="connsiteX10" fmla="*/ 550033 w 712856"/>
              <a:gd name="connsiteY10" fmla="*/ 114300 h 1443638"/>
              <a:gd name="connsiteX11" fmla="*/ 484256 w 712856"/>
              <a:gd name="connsiteY11" fmla="*/ 114300 h 144363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54858"/>
              <a:gd name="connsiteX1" fmla="*/ 598556 w 712856"/>
              <a:gd name="connsiteY1" fmla="*/ 0 h 1454858"/>
              <a:gd name="connsiteX2" fmla="*/ 712856 w 712856"/>
              <a:gd name="connsiteY2" fmla="*/ 114300 h 1454858"/>
              <a:gd name="connsiteX3" fmla="*/ 647079 w 712856"/>
              <a:gd name="connsiteY3" fmla="*/ 114300 h 1454858"/>
              <a:gd name="connsiteX4" fmla="*/ 617110 w 712856"/>
              <a:gd name="connsiteY4" fmla="*/ 839619 h 1454858"/>
              <a:gd name="connsiteX5" fmla="*/ 112228 w 712856"/>
              <a:gd name="connsiteY5" fmla="*/ 834011 h 1454858"/>
              <a:gd name="connsiteX6" fmla="*/ 114147 w 712856"/>
              <a:gd name="connsiteY6" fmla="*/ 1454858 h 1454858"/>
              <a:gd name="connsiteX7" fmla="*/ 271 w 712856"/>
              <a:gd name="connsiteY7" fmla="*/ 1443638 h 1454858"/>
              <a:gd name="connsiteX8" fmla="*/ 5640 w 712856"/>
              <a:gd name="connsiteY8" fmla="*/ 727424 h 1454858"/>
              <a:gd name="connsiteX9" fmla="*/ 521745 w 712856"/>
              <a:gd name="connsiteY9" fmla="*/ 710596 h 1454858"/>
              <a:gd name="connsiteX10" fmla="*/ 550033 w 712856"/>
              <a:gd name="connsiteY10" fmla="*/ 114300 h 1454858"/>
              <a:gd name="connsiteX11" fmla="*/ 484256 w 712856"/>
              <a:gd name="connsiteY11" fmla="*/ 114300 h 1454858"/>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14147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7079 w 712856"/>
              <a:gd name="connsiteY3" fmla="*/ 114300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50057 w 712856"/>
              <a:gd name="connsiteY3" fmla="*/ 147063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41121 w 712856"/>
              <a:gd name="connsiteY3" fmla="*/ 138127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21745 w 712856"/>
              <a:gd name="connsiteY9" fmla="*/ 710596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12228 w 712856"/>
              <a:gd name="connsiteY5" fmla="*/ 834011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97336 w 712856"/>
              <a:gd name="connsiteY5" fmla="*/ 831033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62863 w 712856"/>
              <a:gd name="connsiteY5" fmla="*/ 848904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445923"/>
              <a:gd name="connsiteX1" fmla="*/ 598556 w 712856"/>
              <a:gd name="connsiteY1" fmla="*/ 0 h 1445923"/>
              <a:gd name="connsiteX2" fmla="*/ 712856 w 712856"/>
              <a:gd name="connsiteY2" fmla="*/ 114300 h 1445923"/>
              <a:gd name="connsiteX3" fmla="*/ 638142 w 712856"/>
              <a:gd name="connsiteY3" fmla="*/ 123234 h 1445923"/>
              <a:gd name="connsiteX4" fmla="*/ 617110 w 712856"/>
              <a:gd name="connsiteY4" fmla="*/ 839619 h 1445923"/>
              <a:gd name="connsiteX5" fmla="*/ 106271 w 712856"/>
              <a:gd name="connsiteY5" fmla="*/ 842947 h 1445923"/>
              <a:gd name="connsiteX6" fmla="*/ 105211 w 712856"/>
              <a:gd name="connsiteY6" fmla="*/ 1445923 h 1445923"/>
              <a:gd name="connsiteX7" fmla="*/ 271 w 712856"/>
              <a:gd name="connsiteY7" fmla="*/ 1443638 h 1445923"/>
              <a:gd name="connsiteX8" fmla="*/ 5640 w 712856"/>
              <a:gd name="connsiteY8" fmla="*/ 727424 h 1445923"/>
              <a:gd name="connsiteX9" fmla="*/ 551530 w 712856"/>
              <a:gd name="connsiteY9" fmla="*/ 728467 h 1445923"/>
              <a:gd name="connsiteX10" fmla="*/ 550033 w 712856"/>
              <a:gd name="connsiteY10" fmla="*/ 114300 h 1445923"/>
              <a:gd name="connsiteX11" fmla="*/ 484256 w 712856"/>
              <a:gd name="connsiteY11" fmla="*/ 114300 h 1445923"/>
              <a:gd name="connsiteX0" fmla="*/ 484256 w 712856"/>
              <a:gd name="connsiteY0" fmla="*/ 114300 h 1550171"/>
              <a:gd name="connsiteX1" fmla="*/ 598556 w 712856"/>
              <a:gd name="connsiteY1" fmla="*/ 0 h 1550171"/>
              <a:gd name="connsiteX2" fmla="*/ 712856 w 712856"/>
              <a:gd name="connsiteY2" fmla="*/ 114300 h 1550171"/>
              <a:gd name="connsiteX3" fmla="*/ 638142 w 712856"/>
              <a:gd name="connsiteY3" fmla="*/ 123234 h 1550171"/>
              <a:gd name="connsiteX4" fmla="*/ 617110 w 712856"/>
              <a:gd name="connsiteY4" fmla="*/ 839619 h 1550171"/>
              <a:gd name="connsiteX5" fmla="*/ 106271 w 712856"/>
              <a:gd name="connsiteY5" fmla="*/ 842947 h 1550171"/>
              <a:gd name="connsiteX6" fmla="*/ 117125 w 712856"/>
              <a:gd name="connsiteY6" fmla="*/ 1550171 h 1550171"/>
              <a:gd name="connsiteX7" fmla="*/ 271 w 712856"/>
              <a:gd name="connsiteY7" fmla="*/ 1443638 h 1550171"/>
              <a:gd name="connsiteX8" fmla="*/ 5640 w 712856"/>
              <a:gd name="connsiteY8" fmla="*/ 727424 h 1550171"/>
              <a:gd name="connsiteX9" fmla="*/ 551530 w 712856"/>
              <a:gd name="connsiteY9" fmla="*/ 728467 h 1550171"/>
              <a:gd name="connsiteX10" fmla="*/ 550033 w 712856"/>
              <a:gd name="connsiteY10" fmla="*/ 114300 h 1550171"/>
              <a:gd name="connsiteX11" fmla="*/ 484256 w 712856"/>
              <a:gd name="connsiteY11" fmla="*/ 114300 h 1550171"/>
              <a:gd name="connsiteX0" fmla="*/ 484256 w 712856"/>
              <a:gd name="connsiteY0" fmla="*/ 114300 h 1550199"/>
              <a:gd name="connsiteX1" fmla="*/ 598556 w 712856"/>
              <a:gd name="connsiteY1" fmla="*/ 0 h 1550199"/>
              <a:gd name="connsiteX2" fmla="*/ 712856 w 712856"/>
              <a:gd name="connsiteY2" fmla="*/ 114300 h 1550199"/>
              <a:gd name="connsiteX3" fmla="*/ 638142 w 712856"/>
              <a:gd name="connsiteY3" fmla="*/ 123234 h 1550199"/>
              <a:gd name="connsiteX4" fmla="*/ 617110 w 712856"/>
              <a:gd name="connsiteY4" fmla="*/ 839619 h 1550199"/>
              <a:gd name="connsiteX5" fmla="*/ 106271 w 712856"/>
              <a:gd name="connsiteY5" fmla="*/ 842947 h 1550199"/>
              <a:gd name="connsiteX6" fmla="*/ 117125 w 712856"/>
              <a:gd name="connsiteY6" fmla="*/ 1550171 h 1550199"/>
              <a:gd name="connsiteX7" fmla="*/ 271 w 712856"/>
              <a:gd name="connsiteY7" fmla="*/ 1443638 h 1550199"/>
              <a:gd name="connsiteX8" fmla="*/ 5640 w 712856"/>
              <a:gd name="connsiteY8" fmla="*/ 727424 h 1550199"/>
              <a:gd name="connsiteX9" fmla="*/ 551530 w 712856"/>
              <a:gd name="connsiteY9" fmla="*/ 728467 h 1550199"/>
              <a:gd name="connsiteX10" fmla="*/ 550033 w 712856"/>
              <a:gd name="connsiteY10" fmla="*/ 114300 h 1550199"/>
              <a:gd name="connsiteX11" fmla="*/ 484256 w 712856"/>
              <a:gd name="connsiteY11" fmla="*/ 114300 h 1550199"/>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51530 w 712856"/>
              <a:gd name="connsiteY9" fmla="*/ 728467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17110 w 712856"/>
              <a:gd name="connsiteY4" fmla="*/ 839619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23234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3380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6236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28617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8142 w 712856"/>
              <a:gd name="connsiteY3" fmla="*/ 113709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8933"/>
              <a:gd name="connsiteX1" fmla="*/ 598556 w 712856"/>
              <a:gd name="connsiteY1" fmla="*/ 0 h 1448933"/>
              <a:gd name="connsiteX2" fmla="*/ 712856 w 712856"/>
              <a:gd name="connsiteY2" fmla="*/ 114300 h 1448933"/>
              <a:gd name="connsiteX3" fmla="*/ 630998 w 712856"/>
              <a:gd name="connsiteY3" fmla="*/ 116090 h 1448933"/>
              <a:gd name="connsiteX4" fmla="*/ 623067 w 712856"/>
              <a:gd name="connsiteY4" fmla="*/ 836641 h 1448933"/>
              <a:gd name="connsiteX5" fmla="*/ 106271 w 712856"/>
              <a:gd name="connsiteY5" fmla="*/ 842947 h 1448933"/>
              <a:gd name="connsiteX6" fmla="*/ 111168 w 712856"/>
              <a:gd name="connsiteY6" fmla="*/ 1448901 h 1448933"/>
              <a:gd name="connsiteX7" fmla="*/ 271 w 712856"/>
              <a:gd name="connsiteY7" fmla="*/ 1443638 h 1448933"/>
              <a:gd name="connsiteX8" fmla="*/ 5640 w 712856"/>
              <a:gd name="connsiteY8" fmla="*/ 727424 h 1448933"/>
              <a:gd name="connsiteX9" fmla="*/ 539616 w 712856"/>
              <a:gd name="connsiteY9" fmla="*/ 722510 h 1448933"/>
              <a:gd name="connsiteX10" fmla="*/ 550033 w 712856"/>
              <a:gd name="connsiteY10" fmla="*/ 114300 h 1448933"/>
              <a:gd name="connsiteX11" fmla="*/ 484256 w 712856"/>
              <a:gd name="connsiteY11" fmla="*/ 114300 h 1448933"/>
              <a:gd name="connsiteX0" fmla="*/ 484256 w 712856"/>
              <a:gd name="connsiteY0" fmla="*/ 114300 h 1443897"/>
              <a:gd name="connsiteX1" fmla="*/ 598556 w 712856"/>
              <a:gd name="connsiteY1" fmla="*/ 0 h 1443897"/>
              <a:gd name="connsiteX2" fmla="*/ 712856 w 712856"/>
              <a:gd name="connsiteY2" fmla="*/ 114300 h 1443897"/>
              <a:gd name="connsiteX3" fmla="*/ 630998 w 712856"/>
              <a:gd name="connsiteY3" fmla="*/ 116090 h 1443897"/>
              <a:gd name="connsiteX4" fmla="*/ 623067 w 712856"/>
              <a:gd name="connsiteY4" fmla="*/ 836641 h 1443897"/>
              <a:gd name="connsiteX5" fmla="*/ 106271 w 712856"/>
              <a:gd name="connsiteY5" fmla="*/ 842947 h 1443897"/>
              <a:gd name="connsiteX6" fmla="*/ 106406 w 712856"/>
              <a:gd name="connsiteY6" fmla="*/ 1439376 h 1443897"/>
              <a:gd name="connsiteX7" fmla="*/ 271 w 712856"/>
              <a:gd name="connsiteY7" fmla="*/ 1443638 h 1443897"/>
              <a:gd name="connsiteX8" fmla="*/ 5640 w 712856"/>
              <a:gd name="connsiteY8" fmla="*/ 727424 h 1443897"/>
              <a:gd name="connsiteX9" fmla="*/ 539616 w 712856"/>
              <a:gd name="connsiteY9" fmla="*/ 722510 h 1443897"/>
              <a:gd name="connsiteX10" fmla="*/ 550033 w 712856"/>
              <a:gd name="connsiteY10" fmla="*/ 114300 h 1443897"/>
              <a:gd name="connsiteX11" fmla="*/ 484256 w 712856"/>
              <a:gd name="connsiteY11" fmla="*/ 114300 h 1443897"/>
              <a:gd name="connsiteX0" fmla="*/ 484256 w 712856"/>
              <a:gd name="connsiteY0" fmla="*/ 114300 h 1451315"/>
              <a:gd name="connsiteX1" fmla="*/ 598556 w 712856"/>
              <a:gd name="connsiteY1" fmla="*/ 0 h 1451315"/>
              <a:gd name="connsiteX2" fmla="*/ 712856 w 712856"/>
              <a:gd name="connsiteY2" fmla="*/ 114300 h 1451315"/>
              <a:gd name="connsiteX3" fmla="*/ 630998 w 712856"/>
              <a:gd name="connsiteY3" fmla="*/ 116090 h 1451315"/>
              <a:gd name="connsiteX4" fmla="*/ 623067 w 712856"/>
              <a:gd name="connsiteY4" fmla="*/ 836641 h 1451315"/>
              <a:gd name="connsiteX5" fmla="*/ 106271 w 712856"/>
              <a:gd name="connsiteY5" fmla="*/ 842947 h 1451315"/>
              <a:gd name="connsiteX6" fmla="*/ 106406 w 712856"/>
              <a:gd name="connsiteY6" fmla="*/ 1451283 h 1451315"/>
              <a:gd name="connsiteX7" fmla="*/ 271 w 712856"/>
              <a:gd name="connsiteY7" fmla="*/ 1443638 h 1451315"/>
              <a:gd name="connsiteX8" fmla="*/ 5640 w 712856"/>
              <a:gd name="connsiteY8" fmla="*/ 727424 h 1451315"/>
              <a:gd name="connsiteX9" fmla="*/ 539616 w 712856"/>
              <a:gd name="connsiteY9" fmla="*/ 722510 h 1451315"/>
              <a:gd name="connsiteX10" fmla="*/ 550033 w 712856"/>
              <a:gd name="connsiteY10" fmla="*/ 114300 h 1451315"/>
              <a:gd name="connsiteX11" fmla="*/ 484256 w 712856"/>
              <a:gd name="connsiteY11" fmla="*/ 114300 h 1451315"/>
              <a:gd name="connsiteX0" fmla="*/ 479725 w 708325"/>
              <a:gd name="connsiteY0" fmla="*/ 114300 h 1451353"/>
              <a:gd name="connsiteX1" fmla="*/ 594025 w 708325"/>
              <a:gd name="connsiteY1" fmla="*/ 0 h 1451353"/>
              <a:gd name="connsiteX2" fmla="*/ 708325 w 708325"/>
              <a:gd name="connsiteY2" fmla="*/ 114300 h 1451353"/>
              <a:gd name="connsiteX3" fmla="*/ 626467 w 708325"/>
              <a:gd name="connsiteY3" fmla="*/ 116090 h 1451353"/>
              <a:gd name="connsiteX4" fmla="*/ 618536 w 708325"/>
              <a:gd name="connsiteY4" fmla="*/ 836641 h 1451353"/>
              <a:gd name="connsiteX5" fmla="*/ 101740 w 708325"/>
              <a:gd name="connsiteY5" fmla="*/ 842947 h 1451353"/>
              <a:gd name="connsiteX6" fmla="*/ 101875 w 708325"/>
              <a:gd name="connsiteY6" fmla="*/ 1451283 h 1451353"/>
              <a:gd name="connsiteX7" fmla="*/ 502 w 708325"/>
              <a:gd name="connsiteY7" fmla="*/ 1450782 h 1451353"/>
              <a:gd name="connsiteX8" fmla="*/ 1109 w 708325"/>
              <a:gd name="connsiteY8" fmla="*/ 727424 h 1451353"/>
              <a:gd name="connsiteX9" fmla="*/ 535085 w 708325"/>
              <a:gd name="connsiteY9" fmla="*/ 722510 h 1451353"/>
              <a:gd name="connsiteX10" fmla="*/ 545502 w 708325"/>
              <a:gd name="connsiteY10" fmla="*/ 114300 h 1451353"/>
              <a:gd name="connsiteX11" fmla="*/ 479725 w 708325"/>
              <a:gd name="connsiteY11" fmla="*/ 114300 h 145135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101875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60840"/>
              <a:gd name="connsiteX1" fmla="*/ 594025 w 708325"/>
              <a:gd name="connsiteY1" fmla="*/ 0 h 1460840"/>
              <a:gd name="connsiteX2" fmla="*/ 708325 w 708325"/>
              <a:gd name="connsiteY2" fmla="*/ 114300 h 1460840"/>
              <a:gd name="connsiteX3" fmla="*/ 626467 w 708325"/>
              <a:gd name="connsiteY3" fmla="*/ 116090 h 1460840"/>
              <a:gd name="connsiteX4" fmla="*/ 618536 w 708325"/>
              <a:gd name="connsiteY4" fmla="*/ 836641 h 1460840"/>
              <a:gd name="connsiteX5" fmla="*/ 101740 w 708325"/>
              <a:gd name="connsiteY5" fmla="*/ 842947 h 1460840"/>
              <a:gd name="connsiteX6" fmla="*/ 97112 w 708325"/>
              <a:gd name="connsiteY6" fmla="*/ 1460808 h 1460840"/>
              <a:gd name="connsiteX7" fmla="*/ 502 w 708325"/>
              <a:gd name="connsiteY7" fmla="*/ 1450782 h 1460840"/>
              <a:gd name="connsiteX8" fmla="*/ 1109 w 708325"/>
              <a:gd name="connsiteY8" fmla="*/ 727424 h 1460840"/>
              <a:gd name="connsiteX9" fmla="*/ 535085 w 708325"/>
              <a:gd name="connsiteY9" fmla="*/ 722510 h 1460840"/>
              <a:gd name="connsiteX10" fmla="*/ 545502 w 708325"/>
              <a:gd name="connsiteY10" fmla="*/ 114300 h 1460840"/>
              <a:gd name="connsiteX11" fmla="*/ 479725 w 708325"/>
              <a:gd name="connsiteY11" fmla="*/ 114300 h 1460840"/>
              <a:gd name="connsiteX0" fmla="*/ 479725 w 708325"/>
              <a:gd name="connsiteY0" fmla="*/ 114300 h 1452011"/>
              <a:gd name="connsiteX1" fmla="*/ 594025 w 708325"/>
              <a:gd name="connsiteY1" fmla="*/ 0 h 1452011"/>
              <a:gd name="connsiteX2" fmla="*/ 708325 w 708325"/>
              <a:gd name="connsiteY2" fmla="*/ 114300 h 1452011"/>
              <a:gd name="connsiteX3" fmla="*/ 626467 w 708325"/>
              <a:gd name="connsiteY3" fmla="*/ 116090 h 1452011"/>
              <a:gd name="connsiteX4" fmla="*/ 618536 w 708325"/>
              <a:gd name="connsiteY4" fmla="*/ 836641 h 1452011"/>
              <a:gd name="connsiteX5" fmla="*/ 101740 w 708325"/>
              <a:gd name="connsiteY5" fmla="*/ 842947 h 1452011"/>
              <a:gd name="connsiteX6" fmla="*/ 101875 w 708325"/>
              <a:gd name="connsiteY6" fmla="*/ 1448902 h 1452011"/>
              <a:gd name="connsiteX7" fmla="*/ 502 w 708325"/>
              <a:gd name="connsiteY7" fmla="*/ 1450782 h 1452011"/>
              <a:gd name="connsiteX8" fmla="*/ 1109 w 708325"/>
              <a:gd name="connsiteY8" fmla="*/ 727424 h 1452011"/>
              <a:gd name="connsiteX9" fmla="*/ 535085 w 708325"/>
              <a:gd name="connsiteY9" fmla="*/ 722510 h 1452011"/>
              <a:gd name="connsiteX10" fmla="*/ 545502 w 708325"/>
              <a:gd name="connsiteY10" fmla="*/ 114300 h 1452011"/>
              <a:gd name="connsiteX11" fmla="*/ 479725 w 708325"/>
              <a:gd name="connsiteY11" fmla="*/ 114300 h 1452011"/>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36641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42947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18536 w 708325"/>
              <a:gd name="connsiteY4" fmla="*/ 803303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101740 w 708325"/>
              <a:gd name="connsiteY5" fmla="*/ 814372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0280 h 1452383"/>
              <a:gd name="connsiteX9" fmla="*/ 535085 w 708325"/>
              <a:gd name="connsiteY9" fmla="*/ 722510 h 1452383"/>
              <a:gd name="connsiteX10" fmla="*/ 545502 w 708325"/>
              <a:gd name="connsiteY10" fmla="*/ 114300 h 1452383"/>
              <a:gd name="connsiteX11" fmla="*/ 479725 w 708325"/>
              <a:gd name="connsiteY11" fmla="*/ 114300 h 1452383"/>
              <a:gd name="connsiteX0" fmla="*/ 479725 w 708325"/>
              <a:gd name="connsiteY0" fmla="*/ 114300 h 1452383"/>
              <a:gd name="connsiteX1" fmla="*/ 594025 w 708325"/>
              <a:gd name="connsiteY1" fmla="*/ 0 h 1452383"/>
              <a:gd name="connsiteX2" fmla="*/ 708325 w 708325"/>
              <a:gd name="connsiteY2" fmla="*/ 114300 h 1452383"/>
              <a:gd name="connsiteX3" fmla="*/ 626467 w 708325"/>
              <a:gd name="connsiteY3" fmla="*/ 116090 h 1452383"/>
              <a:gd name="connsiteX4" fmla="*/ 620917 w 708325"/>
              <a:gd name="connsiteY4" fmla="*/ 819972 h 1452383"/>
              <a:gd name="connsiteX5" fmla="*/ 99358 w 708325"/>
              <a:gd name="connsiteY5" fmla="*/ 821515 h 1452383"/>
              <a:gd name="connsiteX6" fmla="*/ 94731 w 708325"/>
              <a:gd name="connsiteY6" fmla="*/ 1451283 h 1452383"/>
              <a:gd name="connsiteX7" fmla="*/ 502 w 708325"/>
              <a:gd name="connsiteY7" fmla="*/ 1450782 h 1452383"/>
              <a:gd name="connsiteX8" fmla="*/ 1109 w 708325"/>
              <a:gd name="connsiteY8" fmla="*/ 727424 h 1452383"/>
              <a:gd name="connsiteX9" fmla="*/ 535085 w 708325"/>
              <a:gd name="connsiteY9" fmla="*/ 722510 h 1452383"/>
              <a:gd name="connsiteX10" fmla="*/ 545502 w 708325"/>
              <a:gd name="connsiteY10" fmla="*/ 114300 h 1452383"/>
              <a:gd name="connsiteX11" fmla="*/ 479725 w 708325"/>
              <a:gd name="connsiteY11" fmla="*/ 114300 h 145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8325" h="1452383">
                <a:moveTo>
                  <a:pt x="479725" y="114300"/>
                </a:moveTo>
                <a:lnTo>
                  <a:pt x="594025" y="0"/>
                </a:lnTo>
                <a:lnTo>
                  <a:pt x="708325" y="114300"/>
                </a:lnTo>
                <a:cubicBezTo>
                  <a:pt x="681833" y="114103"/>
                  <a:pt x="629146" y="121050"/>
                  <a:pt x="626467" y="116090"/>
                </a:cubicBezTo>
                <a:cubicBezTo>
                  <a:pt x="629857" y="119269"/>
                  <a:pt x="624349" y="100647"/>
                  <a:pt x="620917" y="819972"/>
                </a:cubicBezTo>
                <a:cubicBezTo>
                  <a:pt x="626275" y="812592"/>
                  <a:pt x="92593" y="818602"/>
                  <a:pt x="99358" y="821515"/>
                </a:cubicBezTo>
                <a:cubicBezTo>
                  <a:pt x="96391" y="817014"/>
                  <a:pt x="92983" y="1456497"/>
                  <a:pt x="94731" y="1451283"/>
                </a:cubicBezTo>
                <a:cubicBezTo>
                  <a:pt x="96485" y="1449529"/>
                  <a:pt x="-3014" y="1454917"/>
                  <a:pt x="502" y="1450782"/>
                </a:cubicBezTo>
                <a:cubicBezTo>
                  <a:pt x="-1448" y="1204564"/>
                  <a:pt x="3059" y="973642"/>
                  <a:pt x="1109" y="727424"/>
                </a:cubicBezTo>
                <a:lnTo>
                  <a:pt x="535085" y="722510"/>
                </a:lnTo>
                <a:lnTo>
                  <a:pt x="545502" y="114300"/>
                </a:lnTo>
                <a:lnTo>
                  <a:pt x="479725" y="114300"/>
                </a:ln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5" descr="house.pn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7694431" y="4365026"/>
            <a:ext cx="965487" cy="801185"/>
          </a:xfrm>
          <a:prstGeom prst="rect">
            <a:avLst/>
          </a:prstGeom>
          <a:ln>
            <a:noFill/>
          </a:ln>
          <a:effectLst>
            <a:outerShdw blurRad="50800" dist="50800" dir="13200000" algn="tl" rotWithShape="0">
              <a:srgbClr val="333333">
                <a:alpha val="65000"/>
              </a:srgbClr>
            </a:outerShdw>
          </a:effectLst>
        </p:spPr>
      </p:pic>
      <p:sp>
        <p:nvSpPr>
          <p:cNvPr id="21" name="Up Arrow 20"/>
          <p:cNvSpPr/>
          <p:nvPr/>
        </p:nvSpPr>
        <p:spPr>
          <a:xfrm>
            <a:off x="4675837" y="2798207"/>
            <a:ext cx="243912" cy="153171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utoShape 44"/>
          <p:cNvSpPr>
            <a:spLocks noChangeArrowheads="1"/>
          </p:cNvSpPr>
          <p:nvPr/>
        </p:nvSpPr>
        <p:spPr bwMode="auto">
          <a:xfrm>
            <a:off x="1941513" y="5881926"/>
            <a:ext cx="5334000"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US" sz="2000" dirty="0" smtClean="0"/>
              <a:t>What can a Retail Electric Provider do?</a:t>
            </a:r>
            <a:endParaRPr lang="en-US" sz="20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62" y="4565493"/>
            <a:ext cx="1142417" cy="1490304"/>
          </a:xfrm>
          <a:prstGeom prst="rect">
            <a:avLst/>
          </a:prstGeom>
        </p:spPr>
      </p:pic>
      <p:sp>
        <p:nvSpPr>
          <p:cNvPr id="25" name="Cloud Callout 24"/>
          <p:cNvSpPr/>
          <p:nvPr/>
        </p:nvSpPr>
        <p:spPr>
          <a:xfrm>
            <a:off x="2286000" y="3969375"/>
            <a:ext cx="990600" cy="618158"/>
          </a:xfrm>
          <a:prstGeom prst="cloudCallout">
            <a:avLst>
              <a:gd name="adj1" fmla="val -34542"/>
              <a:gd name="adj2" fmla="val 7568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3693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3"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Turn When Things Go Wrong</a:t>
            </a:r>
            <a:endParaRPr lang="en-US" dirty="0"/>
          </a:p>
        </p:txBody>
      </p:sp>
      <p:sp>
        <p:nvSpPr>
          <p:cNvPr id="4" name="Content Placeholder 3"/>
          <p:cNvSpPr>
            <a:spLocks noGrp="1"/>
          </p:cNvSpPr>
          <p:nvPr>
            <p:ph idx="1"/>
          </p:nvPr>
        </p:nvSpPr>
        <p:spPr/>
        <p:txBody>
          <a:bodyPr/>
          <a:lstStyle/>
          <a:p>
            <a:r>
              <a:rPr lang="en-US" dirty="0" smtClean="0"/>
              <a:t>What happened?</a:t>
            </a:r>
          </a:p>
          <a:p>
            <a:endParaRPr lang="en-US" dirty="0" smtClean="0"/>
          </a:p>
          <a:p>
            <a:pPr lvl="1"/>
            <a:r>
              <a:rPr lang="en-US" dirty="0" smtClean="0"/>
              <a:t>Last month’s meter read</a:t>
            </a:r>
            <a:br>
              <a:rPr lang="en-US" dirty="0" smtClean="0"/>
            </a:br>
            <a:r>
              <a:rPr lang="en-US" dirty="0" smtClean="0"/>
              <a:t>was 1520kWh</a:t>
            </a:r>
          </a:p>
          <a:p>
            <a:pPr lvl="1"/>
            <a:r>
              <a:rPr lang="en-US" dirty="0" smtClean="0"/>
              <a:t>This month’s meter read</a:t>
            </a:r>
            <a:br>
              <a:rPr lang="en-US" dirty="0" smtClean="0"/>
            </a:br>
            <a:r>
              <a:rPr lang="en-US" dirty="0" smtClean="0"/>
              <a:t>is 14,950kWh</a:t>
            </a:r>
            <a:endParaRPr lang="en-US" dirty="0" smtClean="0"/>
          </a:p>
        </p:txBody>
      </p:sp>
      <p:sp>
        <p:nvSpPr>
          <p:cNvPr id="103" name="AutoShape 44"/>
          <p:cNvSpPr>
            <a:spLocks noChangeArrowheads="1"/>
          </p:cNvSpPr>
          <p:nvPr/>
        </p:nvSpPr>
        <p:spPr bwMode="auto">
          <a:xfrm>
            <a:off x="1941513" y="5881926"/>
            <a:ext cx="5334000"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a:r>
              <a:rPr lang="en-US" sz="2000" dirty="0" smtClean="0"/>
              <a:t>What can a Retail Electric Provider do?</a:t>
            </a:r>
            <a:endParaRPr lang="en-US" sz="2000"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862" y="4565493"/>
            <a:ext cx="1142417" cy="1490304"/>
          </a:xfrm>
          <a:prstGeom prst="rect">
            <a:avLst/>
          </a:prstGeom>
        </p:spPr>
      </p:pic>
      <p:sp>
        <p:nvSpPr>
          <p:cNvPr id="80" name="Rectangle 79"/>
          <p:cNvSpPr/>
          <p:nvPr/>
        </p:nvSpPr>
        <p:spPr>
          <a:xfrm>
            <a:off x="4500135" y="2153153"/>
            <a:ext cx="4013568" cy="645054"/>
          </a:xfrm>
          <a:prstGeom prst="rect">
            <a:avLst/>
          </a:prstGeom>
          <a:solidFill>
            <a:schemeClr val="tx2"/>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smtClean="0">
                <a:solidFill>
                  <a:prstClr val="white"/>
                </a:solidFill>
              </a:rPr>
              <a:t>Retail Electric Provider (REP)</a:t>
            </a:r>
            <a:endParaRPr lang="en-US" sz="1800" b="0" dirty="0">
              <a:solidFill>
                <a:prstClr val="white"/>
              </a:solidFill>
            </a:endParaRPr>
          </a:p>
        </p:txBody>
      </p:sp>
      <p:sp>
        <p:nvSpPr>
          <p:cNvPr id="84" name="Rectangle 4"/>
          <p:cNvSpPr/>
          <p:nvPr/>
        </p:nvSpPr>
        <p:spPr>
          <a:xfrm>
            <a:off x="3886200" y="4521801"/>
            <a:ext cx="5134267" cy="656265"/>
          </a:xfrm>
          <a:custGeom>
            <a:avLst/>
            <a:gdLst>
              <a:gd name="connsiteX0" fmla="*/ 0 w 4648200"/>
              <a:gd name="connsiteY0" fmla="*/ 0 h 605017"/>
              <a:gd name="connsiteX1" fmla="*/ 4648200 w 4648200"/>
              <a:gd name="connsiteY1" fmla="*/ 0 h 605017"/>
              <a:gd name="connsiteX2" fmla="*/ 4648200 w 4648200"/>
              <a:gd name="connsiteY2" fmla="*/ 605017 h 605017"/>
              <a:gd name="connsiteX3" fmla="*/ 0 w 4648200"/>
              <a:gd name="connsiteY3" fmla="*/ 605017 h 605017"/>
              <a:gd name="connsiteX4" fmla="*/ 0 w 4648200"/>
              <a:gd name="connsiteY4" fmla="*/ 0 h 605017"/>
              <a:gd name="connsiteX0" fmla="*/ 118905 w 4767105"/>
              <a:gd name="connsiteY0" fmla="*/ 0 h 605017"/>
              <a:gd name="connsiteX1" fmla="*/ 4767105 w 4767105"/>
              <a:gd name="connsiteY1" fmla="*/ 0 h 605017"/>
              <a:gd name="connsiteX2" fmla="*/ 4767105 w 4767105"/>
              <a:gd name="connsiteY2" fmla="*/ 605017 h 605017"/>
              <a:gd name="connsiteX3" fmla="*/ 118905 w 4767105"/>
              <a:gd name="connsiteY3" fmla="*/ 605017 h 605017"/>
              <a:gd name="connsiteX4" fmla="*/ 0 w 4767105"/>
              <a:gd name="connsiteY4" fmla="*/ 327013 h 605017"/>
              <a:gd name="connsiteX5" fmla="*/ 118905 w 4767105"/>
              <a:gd name="connsiteY5" fmla="*/ 0 h 605017"/>
              <a:gd name="connsiteX0" fmla="*/ 251250 w 4899450"/>
              <a:gd name="connsiteY0" fmla="*/ 0 h 605017"/>
              <a:gd name="connsiteX1" fmla="*/ 4899450 w 4899450"/>
              <a:gd name="connsiteY1" fmla="*/ 0 h 605017"/>
              <a:gd name="connsiteX2" fmla="*/ 4899450 w 4899450"/>
              <a:gd name="connsiteY2" fmla="*/ 605017 h 605017"/>
              <a:gd name="connsiteX3" fmla="*/ 41 w 4899450"/>
              <a:gd name="connsiteY3" fmla="*/ 605017 h 605017"/>
              <a:gd name="connsiteX4" fmla="*/ 132345 w 4899450"/>
              <a:gd name="connsiteY4" fmla="*/ 327013 h 605017"/>
              <a:gd name="connsiteX5" fmla="*/ 251250 w 4899450"/>
              <a:gd name="connsiteY5" fmla="*/ 0 h 605017"/>
              <a:gd name="connsiteX0" fmla="*/ 251230 w 4899430"/>
              <a:gd name="connsiteY0" fmla="*/ 0 h 605017"/>
              <a:gd name="connsiteX1" fmla="*/ 4899430 w 4899430"/>
              <a:gd name="connsiteY1" fmla="*/ 0 h 605017"/>
              <a:gd name="connsiteX2" fmla="*/ 4899430 w 4899430"/>
              <a:gd name="connsiteY2" fmla="*/ 605017 h 605017"/>
              <a:gd name="connsiteX3" fmla="*/ 21 w 4899430"/>
              <a:gd name="connsiteY3" fmla="*/ 605017 h 605017"/>
              <a:gd name="connsiteX4" fmla="*/ 273002 w 4899430"/>
              <a:gd name="connsiteY4" fmla="*/ 337061 h 605017"/>
              <a:gd name="connsiteX5" fmla="*/ 251230 w 4899430"/>
              <a:gd name="connsiteY5" fmla="*/ 0 h 605017"/>
              <a:gd name="connsiteX0" fmla="*/ 251230 w 4899430"/>
              <a:gd name="connsiteY0" fmla="*/ 0 h 605017"/>
              <a:gd name="connsiteX1" fmla="*/ 4899430 w 4899430"/>
              <a:gd name="connsiteY1" fmla="*/ 0 h 605017"/>
              <a:gd name="connsiteX2" fmla="*/ 4774664 w 4899430"/>
              <a:gd name="connsiteY2" fmla="*/ 417448 h 605017"/>
              <a:gd name="connsiteX3" fmla="*/ 4899430 w 4899430"/>
              <a:gd name="connsiteY3" fmla="*/ 605017 h 605017"/>
              <a:gd name="connsiteX4" fmla="*/ 21 w 4899430"/>
              <a:gd name="connsiteY4" fmla="*/ 605017 h 605017"/>
              <a:gd name="connsiteX5" fmla="*/ 273002 w 4899430"/>
              <a:gd name="connsiteY5" fmla="*/ 337061 h 605017"/>
              <a:gd name="connsiteX6" fmla="*/ 251230 w 4899430"/>
              <a:gd name="connsiteY6" fmla="*/ 0 h 605017"/>
              <a:gd name="connsiteX0" fmla="*/ 251230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51230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23 w 4899430"/>
              <a:gd name="connsiteY0" fmla="*/ 10048 h 615065"/>
              <a:gd name="connsiteX1" fmla="*/ 4758753 w 4899430"/>
              <a:gd name="connsiteY1" fmla="*/ 0 h 615065"/>
              <a:gd name="connsiteX2" fmla="*/ 4774664 w 4899430"/>
              <a:gd name="connsiteY2" fmla="*/ 427496 h 615065"/>
              <a:gd name="connsiteX3" fmla="*/ 4899430 w 4899430"/>
              <a:gd name="connsiteY3" fmla="*/ 615065 h 615065"/>
              <a:gd name="connsiteX4" fmla="*/ 21 w 4899430"/>
              <a:gd name="connsiteY4" fmla="*/ 615065 h 615065"/>
              <a:gd name="connsiteX5" fmla="*/ 273002 w 4899430"/>
              <a:gd name="connsiteY5" fmla="*/ 347109 h 615065"/>
              <a:gd name="connsiteX6" fmla="*/ 291423 w 4899430"/>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72981 w 4899409"/>
              <a:gd name="connsiteY5" fmla="*/ 347109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83029 w 4899409"/>
              <a:gd name="connsiteY5" fmla="*/ 397351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93077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262932 w 4899409"/>
              <a:gd name="connsiteY5" fmla="*/ 417447 h 615065"/>
              <a:gd name="connsiteX6" fmla="*/ 291402 w 4899409"/>
              <a:gd name="connsiteY6" fmla="*/ 10048 h 615065"/>
              <a:gd name="connsiteX0" fmla="*/ 291402 w 4899409"/>
              <a:gd name="connsiteY0" fmla="*/ 10048 h 615065"/>
              <a:gd name="connsiteX1" fmla="*/ 4758732 w 4899409"/>
              <a:gd name="connsiteY1" fmla="*/ 0 h 615065"/>
              <a:gd name="connsiteX2" fmla="*/ 4774643 w 4899409"/>
              <a:gd name="connsiteY2" fmla="*/ 427496 h 615065"/>
              <a:gd name="connsiteX3" fmla="*/ 4899409 w 4899409"/>
              <a:gd name="connsiteY3" fmla="*/ 615065 h 615065"/>
              <a:gd name="connsiteX4" fmla="*/ 0 w 4899409"/>
              <a:gd name="connsiteY4" fmla="*/ 615065 h 615065"/>
              <a:gd name="connsiteX5" fmla="*/ 350396 w 4899409"/>
              <a:gd name="connsiteY5" fmla="*/ 393593 h 615065"/>
              <a:gd name="connsiteX6" fmla="*/ 291402 w 4899409"/>
              <a:gd name="connsiteY6" fmla="*/ 10048 h 615065"/>
              <a:gd name="connsiteX0" fmla="*/ 749452 w 5357459"/>
              <a:gd name="connsiteY0" fmla="*/ 10048 h 615065"/>
              <a:gd name="connsiteX1" fmla="*/ 5216782 w 5357459"/>
              <a:gd name="connsiteY1" fmla="*/ 0 h 615065"/>
              <a:gd name="connsiteX2" fmla="*/ 5232693 w 5357459"/>
              <a:gd name="connsiteY2" fmla="*/ 427496 h 615065"/>
              <a:gd name="connsiteX3" fmla="*/ 5357459 w 5357459"/>
              <a:gd name="connsiteY3" fmla="*/ 615065 h 615065"/>
              <a:gd name="connsiteX4" fmla="*/ 458050 w 5357459"/>
              <a:gd name="connsiteY4" fmla="*/ 615065 h 615065"/>
              <a:gd name="connsiteX5" fmla="*/ 749452 w 5357459"/>
              <a:gd name="connsiteY5"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639245 w 5247252"/>
              <a:gd name="connsiteY0" fmla="*/ 10048 h 615065"/>
              <a:gd name="connsiteX1" fmla="*/ 5106575 w 5247252"/>
              <a:gd name="connsiteY1" fmla="*/ 0 h 615065"/>
              <a:gd name="connsiteX2" fmla="*/ 5122486 w 5247252"/>
              <a:gd name="connsiteY2" fmla="*/ 427496 h 615065"/>
              <a:gd name="connsiteX3" fmla="*/ 5247252 w 5247252"/>
              <a:gd name="connsiteY3" fmla="*/ 615065 h 615065"/>
              <a:gd name="connsiteX4" fmla="*/ 347843 w 5247252"/>
              <a:gd name="connsiteY4" fmla="*/ 615065 h 615065"/>
              <a:gd name="connsiteX5" fmla="*/ 600378 w 5247252"/>
              <a:gd name="connsiteY5" fmla="*/ 414957 h 615065"/>
              <a:gd name="connsiteX6" fmla="*/ 639245 w 5247252"/>
              <a:gd name="connsiteY6" fmla="*/ 10048 h 615065"/>
              <a:gd name="connsiteX0" fmla="*/ 291402 w 4899409"/>
              <a:gd name="connsiteY0" fmla="*/ 10048 h 615164"/>
              <a:gd name="connsiteX1" fmla="*/ 4758732 w 4899409"/>
              <a:gd name="connsiteY1" fmla="*/ 0 h 615164"/>
              <a:gd name="connsiteX2" fmla="*/ 4774643 w 4899409"/>
              <a:gd name="connsiteY2" fmla="*/ 427496 h 615164"/>
              <a:gd name="connsiteX3" fmla="*/ 4899409 w 4899409"/>
              <a:gd name="connsiteY3" fmla="*/ 615065 h 615164"/>
              <a:gd name="connsiteX4" fmla="*/ 0 w 4899409"/>
              <a:gd name="connsiteY4" fmla="*/ 615065 h 615164"/>
              <a:gd name="connsiteX5" fmla="*/ 252535 w 4899409"/>
              <a:gd name="connsiteY5" fmla="*/ 414957 h 615164"/>
              <a:gd name="connsiteX6" fmla="*/ 291402 w 4899409"/>
              <a:gd name="connsiteY6" fmla="*/ 10048 h 615164"/>
              <a:gd name="connsiteX0" fmla="*/ 291402 w 4899409"/>
              <a:gd name="connsiteY0" fmla="*/ 10048 h 615113"/>
              <a:gd name="connsiteX1" fmla="*/ 4758732 w 4899409"/>
              <a:gd name="connsiteY1" fmla="*/ 0 h 615113"/>
              <a:gd name="connsiteX2" fmla="*/ 4774643 w 4899409"/>
              <a:gd name="connsiteY2" fmla="*/ 427496 h 615113"/>
              <a:gd name="connsiteX3" fmla="*/ 4899409 w 4899409"/>
              <a:gd name="connsiteY3" fmla="*/ 615065 h 615113"/>
              <a:gd name="connsiteX4" fmla="*/ 0 w 4899409"/>
              <a:gd name="connsiteY4" fmla="*/ 615065 h 615113"/>
              <a:gd name="connsiteX5" fmla="*/ 252535 w 4899409"/>
              <a:gd name="connsiteY5" fmla="*/ 414957 h 615113"/>
              <a:gd name="connsiteX6" fmla="*/ 291402 w 4899409"/>
              <a:gd name="connsiteY6" fmla="*/ 10048 h 615113"/>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9"/>
              <a:gd name="connsiteX1" fmla="*/ 4758732 w 4899409"/>
              <a:gd name="connsiteY1" fmla="*/ 0 h 615119"/>
              <a:gd name="connsiteX2" fmla="*/ 4774643 w 4899409"/>
              <a:gd name="connsiteY2" fmla="*/ 427496 h 615119"/>
              <a:gd name="connsiteX3" fmla="*/ 4899409 w 4899409"/>
              <a:gd name="connsiteY3" fmla="*/ 615065 h 615119"/>
              <a:gd name="connsiteX4" fmla="*/ 0 w 4899409"/>
              <a:gd name="connsiteY4" fmla="*/ 615065 h 615119"/>
              <a:gd name="connsiteX5" fmla="*/ 264462 w 4899409"/>
              <a:gd name="connsiteY5" fmla="*/ 438811 h 615119"/>
              <a:gd name="connsiteX6" fmla="*/ 291402 w 4899409"/>
              <a:gd name="connsiteY6" fmla="*/ 10048 h 615119"/>
              <a:gd name="connsiteX0" fmla="*/ 291402 w 4899409"/>
              <a:gd name="connsiteY0" fmla="*/ 10048 h 615116"/>
              <a:gd name="connsiteX1" fmla="*/ 4758732 w 4899409"/>
              <a:gd name="connsiteY1" fmla="*/ 0 h 615116"/>
              <a:gd name="connsiteX2" fmla="*/ 4774643 w 4899409"/>
              <a:gd name="connsiteY2" fmla="*/ 427496 h 615116"/>
              <a:gd name="connsiteX3" fmla="*/ 4899409 w 4899409"/>
              <a:gd name="connsiteY3" fmla="*/ 615065 h 615116"/>
              <a:gd name="connsiteX4" fmla="*/ 0 w 4899409"/>
              <a:gd name="connsiteY4" fmla="*/ 615065 h 615116"/>
              <a:gd name="connsiteX5" fmla="*/ 264462 w 4899409"/>
              <a:gd name="connsiteY5" fmla="*/ 426884 h 615116"/>
              <a:gd name="connsiteX6" fmla="*/ 291402 w 4899409"/>
              <a:gd name="connsiteY6" fmla="*/ 10048 h 615116"/>
              <a:gd name="connsiteX0" fmla="*/ 203937 w 4811944"/>
              <a:gd name="connsiteY0" fmla="*/ 10048 h 615065"/>
              <a:gd name="connsiteX1" fmla="*/ 4671267 w 4811944"/>
              <a:gd name="connsiteY1" fmla="*/ 0 h 615065"/>
              <a:gd name="connsiteX2" fmla="*/ 4687178 w 4811944"/>
              <a:gd name="connsiteY2" fmla="*/ 427496 h 615065"/>
              <a:gd name="connsiteX3" fmla="*/ 4811944 w 4811944"/>
              <a:gd name="connsiteY3" fmla="*/ 615065 h 615065"/>
              <a:gd name="connsiteX4" fmla="*/ 0 w 4811944"/>
              <a:gd name="connsiteY4" fmla="*/ 611089 h 615065"/>
              <a:gd name="connsiteX5" fmla="*/ 176997 w 4811944"/>
              <a:gd name="connsiteY5" fmla="*/ 426884 h 615065"/>
              <a:gd name="connsiteX6" fmla="*/ 203937 w 4811944"/>
              <a:gd name="connsiteY6" fmla="*/ 10048 h 61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944" h="615065">
                <a:moveTo>
                  <a:pt x="203937" y="10048"/>
                </a:moveTo>
                <a:lnTo>
                  <a:pt x="4671267" y="0"/>
                </a:lnTo>
                <a:cubicBezTo>
                  <a:pt x="4666522" y="105655"/>
                  <a:pt x="4691923" y="321841"/>
                  <a:pt x="4687178" y="427496"/>
                </a:cubicBezTo>
                <a:lnTo>
                  <a:pt x="4811944" y="615065"/>
                </a:lnTo>
                <a:lnTo>
                  <a:pt x="0" y="611089"/>
                </a:lnTo>
                <a:cubicBezTo>
                  <a:pt x="110" y="614843"/>
                  <a:pt x="168186" y="416402"/>
                  <a:pt x="176997" y="426884"/>
                </a:cubicBezTo>
                <a:cubicBezTo>
                  <a:pt x="173881" y="417487"/>
                  <a:pt x="195689" y="120290"/>
                  <a:pt x="203937" y="10048"/>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492" y="4348174"/>
            <a:ext cx="785812" cy="785812"/>
          </a:xfrm>
          <a:prstGeom prst="rect">
            <a:avLst/>
          </a:prstGeom>
        </p:spPr>
      </p:pic>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512" y="4348174"/>
            <a:ext cx="785812" cy="785812"/>
          </a:xfrm>
          <a:prstGeom prst="rect">
            <a:avLst/>
          </a:prstGeom>
        </p:spPr>
      </p:pic>
      <p:pic>
        <p:nvPicPr>
          <p:cNvPr id="94" name="Picture 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380" y="4348174"/>
            <a:ext cx="785812" cy="785812"/>
          </a:xfrm>
          <a:prstGeom prst="rect">
            <a:avLst/>
          </a:prstGeom>
        </p:spPr>
      </p:pic>
      <p:pic>
        <p:nvPicPr>
          <p:cNvPr id="86" name="Picture 45" descr="house.png"/>
          <p:cNvPicPr>
            <a:picLocks noChangeAspect="1"/>
          </p:cNvPicPr>
          <p:nvPr/>
        </p:nvPicPr>
        <p:blipFill>
          <a:blip r:embed="rId4" cstate="print"/>
          <a:srcRect/>
          <a:stretch>
            <a:fillRect/>
          </a:stretch>
        </p:blipFill>
        <p:spPr bwMode="auto">
          <a:xfrm>
            <a:off x="6071617" y="4365026"/>
            <a:ext cx="965487" cy="801185"/>
          </a:xfrm>
          <a:prstGeom prst="rect">
            <a:avLst/>
          </a:prstGeom>
          <a:ln>
            <a:noFill/>
          </a:ln>
          <a:effectLst>
            <a:outerShdw blurRad="50800" dist="50800" dir="13200000" algn="tl" rotWithShape="0">
              <a:srgbClr val="333333">
                <a:alpha val="65000"/>
              </a:srgbClr>
            </a:outerShdw>
          </a:effectLst>
        </p:spPr>
      </p:pic>
      <p:sp>
        <p:nvSpPr>
          <p:cNvPr id="88" name="Up Arrow 87"/>
          <p:cNvSpPr/>
          <p:nvPr/>
        </p:nvSpPr>
        <p:spPr>
          <a:xfrm>
            <a:off x="8057093" y="2798207"/>
            <a:ext cx="243912" cy="1531711"/>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Up Arrow 82"/>
          <p:cNvSpPr/>
          <p:nvPr/>
        </p:nvSpPr>
        <p:spPr>
          <a:xfrm>
            <a:off x="4675837" y="2798207"/>
            <a:ext cx="243912" cy="153171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Up Arrow 94"/>
          <p:cNvSpPr/>
          <p:nvPr/>
        </p:nvSpPr>
        <p:spPr>
          <a:xfrm>
            <a:off x="6388725" y="2798207"/>
            <a:ext cx="243912" cy="153171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45" descr="house.png"/>
          <p:cNvPicPr>
            <a:picLocks noChangeAspect="1"/>
          </p:cNvPicPr>
          <p:nvPr/>
        </p:nvPicPr>
        <p:blipFill>
          <a:blip r:embed="rId4" cstate="print"/>
          <a:srcRect/>
          <a:stretch>
            <a:fillRect/>
          </a:stretch>
        </p:blipFill>
        <p:spPr bwMode="auto">
          <a:xfrm>
            <a:off x="4393946" y="4365026"/>
            <a:ext cx="965487" cy="801185"/>
          </a:xfrm>
          <a:prstGeom prst="rect">
            <a:avLst/>
          </a:prstGeom>
          <a:ln>
            <a:noFill/>
          </a:ln>
          <a:effectLst>
            <a:outerShdw blurRad="50800" dist="50800" dir="13200000" algn="tl" rotWithShape="0">
              <a:srgbClr val="333333">
                <a:alpha val="65000"/>
              </a:srgbClr>
            </a:outerShdw>
          </a:effectLst>
        </p:spPr>
      </p:pic>
      <p:pic>
        <p:nvPicPr>
          <p:cNvPr id="99" name="Picture 45" descr="house.png"/>
          <p:cNvPicPr>
            <a:picLocks noChangeAspect="1"/>
          </p:cNvPicPr>
          <p:nvPr/>
        </p:nvPicPr>
        <p:blipFill>
          <a:blip r:embed="rId4" cstate="print"/>
          <a:srcRect/>
          <a:stretch>
            <a:fillRect/>
          </a:stretch>
        </p:blipFill>
        <p:spPr bwMode="auto">
          <a:xfrm>
            <a:off x="7689385" y="4365026"/>
            <a:ext cx="965487" cy="801185"/>
          </a:xfrm>
          <a:prstGeom prst="rect">
            <a:avLst/>
          </a:prstGeom>
          <a:ln>
            <a:noFill/>
          </a:ln>
          <a:effectLst>
            <a:outerShdw blurRad="50800" dist="50800" dir="13200000" algn="tl" rotWithShape="0">
              <a:srgbClr val="333333">
                <a:alpha val="65000"/>
              </a:srgbClr>
            </a:outerShdw>
          </a:effectLst>
        </p:spPr>
      </p:pic>
      <p:sp>
        <p:nvSpPr>
          <p:cNvPr id="100" name="Cloud Callout 99"/>
          <p:cNvSpPr/>
          <p:nvPr/>
        </p:nvSpPr>
        <p:spPr>
          <a:xfrm>
            <a:off x="2286000" y="3969375"/>
            <a:ext cx="990600" cy="618158"/>
          </a:xfrm>
          <a:prstGeom prst="cloudCallout">
            <a:avLst>
              <a:gd name="adj1" fmla="val -34542"/>
              <a:gd name="adj2" fmla="val 7568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4188193" y="5178066"/>
            <a:ext cx="1219200" cy="369332"/>
          </a:xfrm>
          <a:prstGeom prst="rect">
            <a:avLst/>
          </a:prstGeom>
          <a:noFill/>
        </p:spPr>
        <p:txBody>
          <a:bodyPr wrap="square" rtlCol="0">
            <a:spAutoFit/>
          </a:bodyPr>
          <a:lstStyle/>
          <a:p>
            <a:pPr algn="ctr"/>
            <a:r>
              <a:rPr lang="en-US" dirty="0" smtClean="0"/>
              <a:t>1224kWh</a:t>
            </a:r>
            <a:endParaRPr lang="en-US" dirty="0"/>
          </a:p>
        </p:txBody>
      </p:sp>
      <p:sp>
        <p:nvSpPr>
          <p:cNvPr id="102" name="TextBox 101"/>
          <p:cNvSpPr txBox="1"/>
          <p:nvPr/>
        </p:nvSpPr>
        <p:spPr>
          <a:xfrm>
            <a:off x="7562528" y="5178066"/>
            <a:ext cx="1219200" cy="369332"/>
          </a:xfrm>
          <a:prstGeom prst="rect">
            <a:avLst/>
          </a:prstGeom>
          <a:noFill/>
        </p:spPr>
        <p:txBody>
          <a:bodyPr wrap="square" rtlCol="0">
            <a:spAutoFit/>
          </a:bodyPr>
          <a:lstStyle/>
          <a:p>
            <a:pPr algn="ctr"/>
            <a:r>
              <a:rPr lang="en-US" dirty="0" smtClean="0"/>
              <a:t>1375kWh</a:t>
            </a:r>
            <a:endParaRPr lang="en-US" dirty="0"/>
          </a:p>
        </p:txBody>
      </p:sp>
      <p:sp>
        <p:nvSpPr>
          <p:cNvPr id="104" name="TextBox 103"/>
          <p:cNvSpPr txBox="1"/>
          <p:nvPr/>
        </p:nvSpPr>
        <p:spPr>
          <a:xfrm>
            <a:off x="5776048" y="5178066"/>
            <a:ext cx="1537188" cy="369332"/>
          </a:xfrm>
          <a:prstGeom prst="rect">
            <a:avLst/>
          </a:prstGeom>
          <a:solidFill>
            <a:schemeClr val="bg1"/>
          </a:solidFill>
        </p:spPr>
        <p:txBody>
          <a:bodyPr wrap="square" rtlCol="0">
            <a:spAutoFit/>
          </a:bodyPr>
          <a:lstStyle/>
          <a:p>
            <a:pPr algn="ctr"/>
            <a:r>
              <a:rPr lang="en-US" dirty="0" smtClean="0"/>
              <a:t>1520kWh</a:t>
            </a:r>
            <a:endParaRPr lang="en-US" dirty="0"/>
          </a:p>
        </p:txBody>
      </p:sp>
      <p:sp>
        <p:nvSpPr>
          <p:cNvPr id="105" name="TextBox 104"/>
          <p:cNvSpPr txBox="1"/>
          <p:nvPr/>
        </p:nvSpPr>
        <p:spPr>
          <a:xfrm>
            <a:off x="5777304" y="5178066"/>
            <a:ext cx="1537188" cy="369332"/>
          </a:xfrm>
          <a:prstGeom prst="rect">
            <a:avLst/>
          </a:prstGeom>
          <a:solidFill>
            <a:schemeClr val="bg1"/>
          </a:solidFill>
        </p:spPr>
        <p:txBody>
          <a:bodyPr wrap="square" rtlCol="0">
            <a:spAutoFit/>
          </a:bodyPr>
          <a:lstStyle/>
          <a:p>
            <a:pPr algn="ctr"/>
            <a:r>
              <a:rPr lang="en-US" dirty="0" smtClean="0"/>
              <a:t>14,950kWh</a:t>
            </a:r>
            <a:endParaRPr lang="en-US" dirty="0"/>
          </a:p>
        </p:txBody>
      </p:sp>
      <p:sp>
        <p:nvSpPr>
          <p:cNvPr id="8" name="Oval 7"/>
          <p:cNvSpPr>
            <a:spLocks/>
          </p:cNvSpPr>
          <p:nvPr/>
        </p:nvSpPr>
        <p:spPr>
          <a:xfrm>
            <a:off x="2113593" y="5257796"/>
            <a:ext cx="187923" cy="119202"/>
          </a:xfrm>
          <a:prstGeom prst="ellipse">
            <a:avLst/>
          </a:prstGeom>
          <a:solidFill>
            <a:schemeClr val="bg2">
              <a:lumMod val="25000"/>
            </a:schemeClr>
          </a:solidFill>
          <a:ln>
            <a:no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4559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98"/>
                                        </p:tgtEl>
                                      </p:cBhvr>
                                    </p:animEffect>
                                    <p:set>
                                      <p:cBhvr>
                                        <p:cTn id="7" dur="1" fill="hold">
                                          <p:stCondLst>
                                            <p:cond delay="499"/>
                                          </p:stCondLst>
                                        </p:cTn>
                                        <p:tgtEl>
                                          <p:spTgt spid="98"/>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86"/>
                                        </p:tgtEl>
                                      </p:cBhvr>
                                    </p:animEffect>
                                    <p:set>
                                      <p:cBhvr>
                                        <p:cTn id="10" dur="1" fill="hold">
                                          <p:stCondLst>
                                            <p:cond delay="499"/>
                                          </p:stCondLst>
                                        </p:cTn>
                                        <p:tgtEl>
                                          <p:spTgt spid="86"/>
                                        </p:tgtEl>
                                        <p:attrNameLst>
                                          <p:attrName>style.visibility</p:attrName>
                                        </p:attrNameLst>
                                      </p:cBhvr>
                                      <p:to>
                                        <p:strVal val="hidden"/>
                                      </p:to>
                                    </p:set>
                                  </p:childTnLst>
                                </p:cTn>
                              </p:par>
                              <p:par>
                                <p:cTn id="11" presetID="22" presetClass="exit" presetSubtype="4" fill="hold" nodeType="withEffect">
                                  <p:stCondLst>
                                    <p:cond delay="0"/>
                                  </p:stCondLst>
                                  <p:childTnLst>
                                    <p:animEffect transition="out" filter="wipe(down)">
                                      <p:cBhvr>
                                        <p:cTn id="12" dur="500"/>
                                        <p:tgtEl>
                                          <p:spTgt spid="99"/>
                                        </p:tgtEl>
                                      </p:cBhvr>
                                    </p:animEffect>
                                    <p:set>
                                      <p:cBhvr>
                                        <p:cTn id="13" dur="1" fill="hold">
                                          <p:stCondLst>
                                            <p:cond delay="499"/>
                                          </p:stCondLst>
                                        </p:cTn>
                                        <p:tgtEl>
                                          <p:spTgt spid="99"/>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fade">
                                      <p:cBhvr>
                                        <p:cTn id="28" dur="500"/>
                                        <p:tgtEl>
                                          <p:spTgt spid="10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5"/>
                                        </p:tgtEl>
                                        <p:attrNameLst>
                                          <p:attrName>style.visibility</p:attrName>
                                        </p:attrNameLst>
                                      </p:cBhvr>
                                      <p:to>
                                        <p:strVal val="visible"/>
                                      </p:to>
                                    </p:set>
                                    <p:animEffect transition="in" filter="fade">
                                      <p:cBhvr>
                                        <p:cTn id="36" dur="500"/>
                                        <p:tgtEl>
                                          <p:spTgt spid="10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5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0"/>
                                        </p:tgtEl>
                                        <p:attrNameLst>
                                          <p:attrName>style.visibility</p:attrName>
                                        </p:attrNameLst>
                                      </p:cBhvr>
                                      <p:to>
                                        <p:strVal val="visible"/>
                                      </p:to>
                                    </p:set>
                                    <p:animEffect transition="in" filter="fade">
                                      <p:cBhvr>
                                        <p:cTn id="44" dur="500"/>
                                        <p:tgtEl>
                                          <p:spTgt spid="10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03"/>
                                        </p:tgtEl>
                                        <p:attrNameLst>
                                          <p:attrName>style.visibility</p:attrName>
                                        </p:attrNameLst>
                                      </p:cBhvr>
                                      <p:to>
                                        <p:strVal val="visible"/>
                                      </p:to>
                                    </p:set>
                                    <p:animEffect transition="in" filter="fade">
                                      <p:cBhvr>
                                        <p:cTn id="4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0" grpId="0" animBg="1"/>
      <p:bldP spid="7" grpId="0"/>
      <p:bldP spid="102" grpId="0"/>
      <p:bldP spid="104" grpId="0" animBg="1"/>
      <p:bldP spid="105"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Hexagon 21"/>
          <p:cNvSpPr/>
          <p:nvPr/>
        </p:nvSpPr>
        <p:spPr>
          <a:xfrm>
            <a:off x="1311312" y="2754882"/>
            <a:ext cx="6629400" cy="1207518"/>
          </a:xfrm>
          <a:prstGeom prst="hexagon">
            <a:avLst>
              <a:gd name="adj" fmla="val 43887"/>
              <a:gd name="vf" fmla="val 115470"/>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dirty="0"/>
              <a:t>Where to Turn When Things Go Wrong</a:t>
            </a:r>
          </a:p>
        </p:txBody>
      </p:sp>
      <p:sp>
        <p:nvSpPr>
          <p:cNvPr id="10" name="Content Placeholder 20"/>
          <p:cNvSpPr txBox="1">
            <a:spLocks/>
          </p:cNvSpPr>
          <p:nvPr/>
        </p:nvSpPr>
        <p:spPr>
          <a:xfrm>
            <a:off x="266700" y="1276350"/>
            <a:ext cx="8647113" cy="5093970"/>
          </a:xfrm>
          <a:prstGeom prst="rect">
            <a:avLst/>
          </a:prstGeom>
        </p:spPr>
        <p:txBody>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Arial" charset="0"/>
                <a:cs typeface="Arial" charset="0"/>
              </a:rPr>
              <a:t>Retail Electric Providers turn to  . . .</a:t>
            </a:r>
          </a:p>
          <a:p>
            <a:pPr algn="ctr">
              <a:spcBef>
                <a:spcPts val="2400"/>
              </a:spcBef>
            </a:pPr>
            <a:r>
              <a:rPr lang="en-US" sz="4800" dirty="0" smtClean="0">
                <a:latin typeface="Cooper Std Black" panose="0208090304030B020404" pitchFamily="18" charset="0"/>
                <a:cs typeface="Arial" charset="0"/>
              </a:rPr>
              <a:t>MarkeTrak</a:t>
            </a:r>
          </a:p>
          <a:p>
            <a:pPr algn="ctr"/>
            <a:r>
              <a:rPr lang="en-US" dirty="0" smtClean="0">
                <a:latin typeface="Arial" charset="0"/>
                <a:cs typeface="Arial" charset="0"/>
              </a:rPr>
              <a:t>A web-based database application </a:t>
            </a:r>
            <a:br>
              <a:rPr lang="en-US" dirty="0" smtClean="0">
                <a:latin typeface="Arial" charset="0"/>
                <a:cs typeface="Arial" charset="0"/>
              </a:rPr>
            </a:br>
            <a:r>
              <a:rPr lang="en-US" dirty="0" smtClean="0">
                <a:latin typeface="Arial" charset="0"/>
                <a:cs typeface="Arial" charset="0"/>
              </a:rPr>
              <a:t>used to track and manage ERCOT</a:t>
            </a:r>
            <a:r>
              <a:rPr lang="en-US" dirty="0">
                <a:latin typeface="Arial" charset="0"/>
                <a:cs typeface="Arial" charset="0"/>
              </a:rPr>
              <a:t> </a:t>
            </a:r>
            <a:r>
              <a:rPr lang="en-US" dirty="0" smtClean="0">
                <a:latin typeface="Arial" charset="0"/>
                <a:cs typeface="Arial" charset="0"/>
              </a:rPr>
              <a:t>Retail </a:t>
            </a:r>
            <a:br>
              <a:rPr lang="en-US" dirty="0" smtClean="0">
                <a:latin typeface="Arial" charset="0"/>
                <a:cs typeface="Arial" charset="0"/>
              </a:rPr>
            </a:br>
            <a:r>
              <a:rPr lang="en-US" dirty="0" smtClean="0">
                <a:latin typeface="Arial" charset="0"/>
                <a:cs typeface="Arial" charset="0"/>
              </a:rPr>
              <a:t>Market data discrepancies</a:t>
            </a:r>
          </a:p>
          <a:p>
            <a:endParaRPr lang="en-US" dirty="0" smtClean="0">
              <a:latin typeface="Arial" charset="0"/>
              <a:cs typeface="Arial" charset="0"/>
            </a:endParaRPr>
          </a:p>
          <a:p>
            <a:endParaRPr lang="en-US" dirty="0" smtClean="0">
              <a:latin typeface="Arial" charset="0"/>
              <a:cs typeface="Arial"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377" y="4351325"/>
            <a:ext cx="1492560" cy="194409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0" y="4293850"/>
            <a:ext cx="1488295" cy="194151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80692" y="4351325"/>
            <a:ext cx="1492560" cy="194409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287" y="4185240"/>
            <a:ext cx="1710944" cy="2158730"/>
          </a:xfrm>
          <a:prstGeom prst="rect">
            <a:avLst/>
          </a:prstGeom>
        </p:spPr>
      </p:pic>
      <p:sp>
        <p:nvSpPr>
          <p:cNvPr id="19" name="Rectangle 18"/>
          <p:cNvSpPr/>
          <p:nvPr/>
        </p:nvSpPr>
        <p:spPr>
          <a:xfrm>
            <a:off x="5071989" y="4530826"/>
            <a:ext cx="1322670" cy="400110"/>
          </a:xfrm>
          <a:prstGeom prst="rect">
            <a:avLst/>
          </a:prstGeom>
          <a:noFill/>
        </p:spPr>
        <p:txBody>
          <a:bodyPr wrap="none" lIns="91440" tIns="45720" rIns="91440" bIns="45720">
            <a:spAutoFit/>
            <a:scene3d>
              <a:camera prst="perspectiveContrastingRightFacing">
                <a:rot lat="623785" lon="18963666" rev="21513211"/>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
        <p:nvSpPr>
          <p:cNvPr id="20" name="Rectangle 19"/>
          <p:cNvSpPr/>
          <p:nvPr/>
        </p:nvSpPr>
        <p:spPr>
          <a:xfrm>
            <a:off x="2730323" y="4530826"/>
            <a:ext cx="1341907" cy="400110"/>
          </a:xfrm>
          <a:prstGeom prst="rect">
            <a:avLst/>
          </a:prstGeom>
          <a:noFill/>
        </p:spPr>
        <p:txBody>
          <a:bodyPr wrap="none" lIns="91440" tIns="45720" rIns="91440" bIns="45720">
            <a:spAutoFit/>
            <a:scene3d>
              <a:camera prst="perspectiveContrastingRightFacing" fov="2700000">
                <a:rot lat="911286" lon="18875750" rev="20293720"/>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2028367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20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8" dur="2000"/>
                                        <p:tgtEl>
                                          <p:spTgt spid="10">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Launching the MarkeTrak Application</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5" r="7964" b="25712"/>
          <a:stretch/>
        </p:blipFill>
        <p:spPr bwMode="auto">
          <a:xfrm>
            <a:off x="66261" y="1371600"/>
            <a:ext cx="9024606" cy="474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585519" y="5735862"/>
            <a:ext cx="834081"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9434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Using the </a:t>
            </a:r>
            <a:r>
              <a:rPr lang="en-US" dirty="0"/>
              <a:t>MarkeTrak Application</a:t>
            </a:r>
          </a:p>
        </p:txBody>
      </p:sp>
      <p:sp>
        <p:nvSpPr>
          <p:cNvPr id="10" name="Content Placeholder 20"/>
          <p:cNvSpPr txBox="1">
            <a:spLocks/>
          </p:cNvSpPr>
          <p:nvPr/>
        </p:nvSpPr>
        <p:spPr>
          <a:xfrm>
            <a:off x="266700" y="1276350"/>
            <a:ext cx="8647113" cy="5093970"/>
          </a:xfrm>
          <a:prstGeom prst="rect">
            <a:avLst/>
          </a:prstGeom>
        </p:spPr>
        <p:txBody>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dirty="0" smtClean="0">
                <a:latin typeface="Arial" charset="0"/>
                <a:cs typeface="Arial" charset="0"/>
              </a:rPr>
              <a:t>Common issues reported/resolved using MarkeTrak</a:t>
            </a:r>
          </a:p>
          <a:p>
            <a:pPr lvl="1"/>
            <a:r>
              <a:rPr lang="en-US" dirty="0" smtClean="0">
                <a:latin typeface="Arial" charset="0"/>
                <a:cs typeface="Arial" charset="0"/>
              </a:rPr>
              <a:t>Inadvertent Gains and Losses</a:t>
            </a:r>
          </a:p>
          <a:p>
            <a:pPr lvl="1"/>
            <a:r>
              <a:rPr lang="en-US" dirty="0" smtClean="0">
                <a:latin typeface="Arial" charset="0"/>
                <a:cs typeface="Arial" charset="0"/>
              </a:rPr>
              <a:t>Switch Holds</a:t>
            </a:r>
          </a:p>
          <a:p>
            <a:pPr lvl="1"/>
            <a:r>
              <a:rPr lang="en-US" dirty="0" smtClean="0">
                <a:latin typeface="Arial" charset="0"/>
                <a:cs typeface="Arial" charset="0"/>
              </a:rPr>
              <a:t>Missing Transactions</a:t>
            </a:r>
          </a:p>
          <a:p>
            <a:pPr lvl="1"/>
            <a:r>
              <a:rPr lang="en-US" dirty="0" smtClean="0">
                <a:latin typeface="Arial" charset="0"/>
                <a:cs typeface="Arial" charset="0"/>
              </a:rPr>
              <a:t>Usage and Billing issues</a:t>
            </a:r>
          </a:p>
          <a:p>
            <a:endParaRPr lang="en-US" dirty="0" smtClean="0">
              <a:latin typeface="Arial" charset="0"/>
              <a:cs typeface="Arial" charset="0"/>
            </a:endParaRPr>
          </a:p>
          <a:p>
            <a:endParaRPr lang="en-US" dirty="0" smtClean="0">
              <a:latin typeface="Arial" charset="0"/>
              <a:cs typeface="Arial"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377" y="4351325"/>
            <a:ext cx="1492560" cy="194409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0" y="4293850"/>
            <a:ext cx="1488295" cy="194151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80692" y="4351325"/>
            <a:ext cx="1492560" cy="194409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287" y="4185240"/>
            <a:ext cx="1710944" cy="2158730"/>
          </a:xfrm>
          <a:prstGeom prst="rect">
            <a:avLst/>
          </a:prstGeom>
        </p:spPr>
      </p:pic>
      <p:sp>
        <p:nvSpPr>
          <p:cNvPr id="19" name="Rectangle 18"/>
          <p:cNvSpPr/>
          <p:nvPr/>
        </p:nvSpPr>
        <p:spPr>
          <a:xfrm>
            <a:off x="5071989" y="4530826"/>
            <a:ext cx="1322670" cy="400110"/>
          </a:xfrm>
          <a:prstGeom prst="rect">
            <a:avLst/>
          </a:prstGeom>
          <a:noFill/>
        </p:spPr>
        <p:txBody>
          <a:bodyPr wrap="none" lIns="91440" tIns="45720" rIns="91440" bIns="45720">
            <a:spAutoFit/>
            <a:scene3d>
              <a:camera prst="perspectiveContrastingRightFacing">
                <a:rot lat="623785" lon="18963666" rev="21513211"/>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
        <p:nvSpPr>
          <p:cNvPr id="20" name="Rectangle 19"/>
          <p:cNvSpPr/>
          <p:nvPr/>
        </p:nvSpPr>
        <p:spPr>
          <a:xfrm>
            <a:off x="2730323" y="4530826"/>
            <a:ext cx="1341907" cy="400110"/>
          </a:xfrm>
          <a:prstGeom prst="rect">
            <a:avLst/>
          </a:prstGeom>
          <a:noFill/>
        </p:spPr>
        <p:txBody>
          <a:bodyPr wrap="none" lIns="91440" tIns="45720" rIns="91440" bIns="45720">
            <a:spAutoFit/>
            <a:scene3d>
              <a:camera prst="perspectiveContrastingRightFacing" fov="2700000">
                <a:rot lat="911286" lon="18875750" rev="20293720"/>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355506449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Using the MarkeTrak Application</a:t>
            </a:r>
          </a:p>
        </p:txBody>
      </p:sp>
      <p:sp>
        <p:nvSpPr>
          <p:cNvPr id="10" name="Content Placeholder 20"/>
          <p:cNvSpPr txBox="1">
            <a:spLocks/>
          </p:cNvSpPr>
          <p:nvPr/>
        </p:nvSpPr>
        <p:spPr>
          <a:xfrm>
            <a:off x="266700" y="1276350"/>
            <a:ext cx="8647113" cy="5093970"/>
          </a:xfrm>
          <a:prstGeom prst="rect">
            <a:avLst/>
          </a:prstGeom>
        </p:spPr>
        <p:txBody>
          <a:bodyPr/>
          <a:lst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Wingdings" panose="05000000000000000000" pitchFamily="2" charset="2"/>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dirty="0" smtClean="0">
                <a:latin typeface="Arial" charset="0"/>
                <a:cs typeface="Arial" charset="0"/>
              </a:rPr>
              <a:t>Goals of MarkeTrak</a:t>
            </a:r>
          </a:p>
          <a:p>
            <a:pPr lvl="1"/>
            <a:r>
              <a:rPr lang="en-US" dirty="0" smtClean="0">
                <a:latin typeface="Arial" charset="0"/>
                <a:cs typeface="Arial" charset="0"/>
              </a:rPr>
              <a:t>Facilitate resolution of issues between REPs and TDSPs</a:t>
            </a:r>
          </a:p>
          <a:p>
            <a:pPr lvl="2"/>
            <a:r>
              <a:rPr lang="en-US" dirty="0" smtClean="0">
                <a:latin typeface="Arial" charset="0"/>
                <a:cs typeface="Arial" charset="0"/>
              </a:rPr>
              <a:t>Discovery and visibility</a:t>
            </a:r>
          </a:p>
          <a:p>
            <a:pPr lvl="2"/>
            <a:r>
              <a:rPr lang="en-US" dirty="0" smtClean="0">
                <a:latin typeface="Arial" charset="0"/>
                <a:cs typeface="Arial" charset="0"/>
              </a:rPr>
              <a:t>Tracking and status</a:t>
            </a:r>
          </a:p>
          <a:p>
            <a:pPr lvl="1"/>
            <a:r>
              <a:rPr lang="en-US" dirty="0" smtClean="0">
                <a:latin typeface="Arial" charset="0"/>
                <a:cs typeface="Arial" charset="0"/>
              </a:rPr>
              <a:t>Enable historical reporting of issues</a:t>
            </a:r>
          </a:p>
          <a:p>
            <a:endParaRPr lang="en-US" dirty="0" smtClean="0">
              <a:latin typeface="Arial" charset="0"/>
              <a:cs typeface="Arial" charset="0"/>
            </a:endParaRPr>
          </a:p>
          <a:p>
            <a:endParaRPr lang="en-US" dirty="0" smtClean="0">
              <a:latin typeface="Arial" charset="0"/>
              <a:cs typeface="Arial"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377" y="4351325"/>
            <a:ext cx="1492560" cy="1944090"/>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580" y="4293850"/>
            <a:ext cx="1488295" cy="1941510"/>
          </a:xfrm>
          <a:prstGeom prst="rect">
            <a:avLst/>
          </a:prstGeom>
        </p:spPr>
      </p:pic>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80692" y="4351325"/>
            <a:ext cx="1492560" cy="194409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287" y="4185240"/>
            <a:ext cx="1710944" cy="2158730"/>
          </a:xfrm>
          <a:prstGeom prst="rect">
            <a:avLst/>
          </a:prstGeom>
        </p:spPr>
      </p:pic>
      <p:sp>
        <p:nvSpPr>
          <p:cNvPr id="19" name="Rectangle 18"/>
          <p:cNvSpPr/>
          <p:nvPr/>
        </p:nvSpPr>
        <p:spPr>
          <a:xfrm>
            <a:off x="5071989" y="4530826"/>
            <a:ext cx="1322670" cy="400110"/>
          </a:xfrm>
          <a:prstGeom prst="rect">
            <a:avLst/>
          </a:prstGeom>
          <a:noFill/>
        </p:spPr>
        <p:txBody>
          <a:bodyPr wrap="none" lIns="91440" tIns="45720" rIns="91440" bIns="45720">
            <a:spAutoFit/>
            <a:scene3d>
              <a:camera prst="perspectiveContrastingRightFacing">
                <a:rot lat="623785" lon="18963666" rev="21513211"/>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
        <p:nvSpPr>
          <p:cNvPr id="20" name="Rectangle 19"/>
          <p:cNvSpPr/>
          <p:nvPr/>
        </p:nvSpPr>
        <p:spPr>
          <a:xfrm>
            <a:off x="2730323" y="4530826"/>
            <a:ext cx="1341907" cy="400110"/>
          </a:xfrm>
          <a:prstGeom prst="rect">
            <a:avLst/>
          </a:prstGeom>
          <a:noFill/>
        </p:spPr>
        <p:txBody>
          <a:bodyPr wrap="none" lIns="91440" tIns="45720" rIns="91440" bIns="45720">
            <a:spAutoFit/>
            <a:scene3d>
              <a:camera prst="perspectiveContrastingRightFacing" fov="2700000">
                <a:rot lat="911286" lon="18875750" rev="20293720"/>
              </a:camera>
              <a:lightRig rig="threePt" dir="t"/>
            </a:scene3d>
          </a:bodyPr>
          <a:lstStyle/>
          <a:p>
            <a:pPr algn="ctr"/>
            <a:r>
              <a:rPr lang="en-US" sz="2000" b="1" cap="none" spc="0" dirty="0" smtClean="0">
                <a:ln w="6600">
                  <a:solidFill>
                    <a:schemeClr val="accent2"/>
                  </a:solidFill>
                  <a:prstDash val="solid"/>
                </a:ln>
                <a:effectLst>
                  <a:outerShdw dist="38100" dir="2700000" algn="tl" rotWithShape="0">
                    <a:schemeClr val="accent2"/>
                  </a:outerShdw>
                </a:effectLst>
              </a:rPr>
              <a:t>MarkeTrak</a:t>
            </a:r>
            <a:endParaRPr lang="en-US" sz="2000" b="1" cap="none" spc="0"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136078370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Market Information System (MIS)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80669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Market Information System (MIS)</a:t>
            </a:r>
          </a:p>
        </p:txBody>
      </p:sp>
      <p:sp>
        <p:nvSpPr>
          <p:cNvPr id="8" name="Content Placeholder 7"/>
          <p:cNvSpPr>
            <a:spLocks noGrp="1"/>
          </p:cNvSpPr>
          <p:nvPr>
            <p:ph idx="1"/>
          </p:nvPr>
        </p:nvSpPr>
        <p:spPr/>
        <p:txBody>
          <a:bodyPr/>
          <a:lstStyle/>
          <a:p>
            <a:r>
              <a:rPr lang="en-US" dirty="0" smtClean="0"/>
              <a:t>Welcome to the ERCOT Data Club</a:t>
            </a:r>
          </a:p>
          <a:p>
            <a:pPr algn="r"/>
            <a:r>
              <a:rPr lang="en-US" dirty="0" smtClean="0"/>
              <a:t>. . . where membership has its perks!</a:t>
            </a:r>
            <a:endParaRPr lang="en-US" dirty="0"/>
          </a:p>
        </p:txBody>
      </p:sp>
      <p:pic>
        <p:nvPicPr>
          <p:cNvPr id="9" name="Content Placeholder 2"/>
          <p:cNvPicPr>
            <a:picLocks noChangeAspect="1"/>
          </p:cNvPicPr>
          <p:nvPr/>
        </p:nvPicPr>
        <p:blipFill rotWithShape="1">
          <a:blip r:embed="rId3">
            <a:extLst>
              <a:ext uri="{28A0092B-C50C-407E-A947-70E740481C1C}">
                <a14:useLocalDpi xmlns:a14="http://schemas.microsoft.com/office/drawing/2010/main" val="0"/>
              </a:ext>
            </a:extLst>
          </a:blip>
          <a:srcRect t="18674" b="19630"/>
          <a:stretch/>
        </p:blipFill>
        <p:spPr bwMode="auto">
          <a:xfrm>
            <a:off x="364368" y="2438400"/>
            <a:ext cx="8398632" cy="3886200"/>
          </a:xfrm>
          <a:prstGeom prst="rect">
            <a:avLst/>
          </a:prstGeom>
          <a:noFill/>
          <a:ln w="9525">
            <a:noFill/>
            <a:miter lim="800000"/>
            <a:headEnd/>
            <a:tailEnd/>
          </a:ln>
        </p:spPr>
      </p:pic>
    </p:spTree>
    <p:extLst>
      <p:ext uri="{BB962C8B-B14F-4D97-AF65-F5344CB8AC3E}">
        <p14:creationId xmlns:p14="http://schemas.microsoft.com/office/powerpoint/2010/main" val="16753825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Market Information System (MIS)</a:t>
            </a:r>
          </a:p>
        </p:txBody>
      </p:sp>
      <p:sp>
        <p:nvSpPr>
          <p:cNvPr id="8" name="Content Placeholder 7"/>
          <p:cNvSpPr>
            <a:spLocks noGrp="1"/>
          </p:cNvSpPr>
          <p:nvPr>
            <p:ph idx="1"/>
          </p:nvPr>
        </p:nvSpPr>
        <p:spPr/>
        <p:txBody>
          <a:bodyPr/>
          <a:lstStyle/>
          <a:p>
            <a:r>
              <a:rPr lang="en-US" dirty="0" smtClean="0"/>
              <a:t>Don’t forget your membership card!</a:t>
            </a:r>
            <a:endParaRPr lang="en-US" dirty="0"/>
          </a:p>
        </p:txBody>
      </p:sp>
      <p:pic>
        <p:nvPicPr>
          <p:cNvPr id="9"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76400" y="2057541"/>
            <a:ext cx="5863685" cy="4397763"/>
          </a:xfrm>
          <a:prstGeom prst="rect">
            <a:avLst/>
          </a:prstGeom>
          <a:noFill/>
          <a:ln w="9525">
            <a:noFill/>
            <a:miter lim="800000"/>
            <a:headEnd/>
            <a:tailEnd/>
          </a:ln>
        </p:spPr>
      </p:pic>
    </p:spTree>
    <p:extLst>
      <p:ext uri="{BB962C8B-B14F-4D97-AF65-F5344CB8AC3E}">
        <p14:creationId xmlns:p14="http://schemas.microsoft.com/office/powerpoint/2010/main" val="249670382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Digital Certificate</a:t>
            </a:r>
            <a:endParaRPr lang="en-US" dirty="0"/>
          </a:p>
        </p:txBody>
      </p:sp>
      <p:sp>
        <p:nvSpPr>
          <p:cNvPr id="8" name="Content Placeholder 7"/>
          <p:cNvSpPr>
            <a:spLocks noGrp="1"/>
          </p:cNvSpPr>
          <p:nvPr>
            <p:ph idx="1"/>
          </p:nvPr>
        </p:nvSpPr>
        <p:spPr/>
        <p:txBody>
          <a:bodyPr/>
          <a:lstStyle/>
          <a:p>
            <a:pPr>
              <a:spcAft>
                <a:spcPts val="1200"/>
              </a:spcAft>
            </a:pPr>
            <a:r>
              <a:rPr lang="en-US" dirty="0" smtClean="0"/>
              <a:t>Digital Certificates issued to each </a:t>
            </a:r>
            <a:br>
              <a:rPr lang="en-US" dirty="0" smtClean="0"/>
            </a:br>
            <a:r>
              <a:rPr lang="en-US" dirty="0" smtClean="0"/>
              <a:t>registered Market Participant by ERCOT</a:t>
            </a:r>
          </a:p>
          <a:p>
            <a:pPr lvl="1"/>
            <a:r>
              <a:rPr lang="en-US" dirty="0" smtClean="0"/>
              <a:t>General access to MIS is defined by </a:t>
            </a:r>
            <a:br>
              <a:rPr lang="en-US" dirty="0" smtClean="0"/>
            </a:br>
            <a:r>
              <a:rPr lang="en-US" dirty="0" smtClean="0"/>
              <a:t>the Certificate and DUNS number</a:t>
            </a:r>
          </a:p>
          <a:p>
            <a:pPr lvl="1"/>
            <a:r>
              <a:rPr lang="en-US" dirty="0" smtClean="0"/>
              <a:t>Specific access defined by users’ roles </a:t>
            </a:r>
          </a:p>
          <a:p>
            <a:pPr lvl="1"/>
            <a:endParaRPr lang="en-US" dirty="0" smtClean="0"/>
          </a:p>
          <a:p>
            <a:pPr>
              <a:spcAft>
                <a:spcPts val="1200"/>
              </a:spcAft>
            </a:pPr>
            <a:r>
              <a:rPr lang="en-US" dirty="0" smtClean="0"/>
              <a:t>Individual user Certificates issued by the company’s </a:t>
            </a:r>
            <a:br>
              <a:rPr lang="en-US" dirty="0" smtClean="0"/>
            </a:br>
            <a:r>
              <a:rPr lang="en-US" dirty="0" smtClean="0"/>
              <a:t>User Security Administrator (USA)</a:t>
            </a:r>
          </a:p>
          <a:p>
            <a:pPr lvl="1"/>
            <a:r>
              <a:rPr lang="en-US" dirty="0" smtClean="0"/>
              <a:t>Determine which roles a user should have</a:t>
            </a:r>
          </a:p>
          <a:p>
            <a:pPr lvl="1"/>
            <a:r>
              <a:rPr lang="en-US" dirty="0" smtClean="0"/>
              <a:t>Revoke certificates as users leave the company</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5155" y="1371600"/>
            <a:ext cx="2008909" cy="1981200"/>
          </a:xfrm>
          <a:prstGeom prst="rect">
            <a:avLst/>
          </a:prstGeom>
        </p:spPr>
      </p:pic>
    </p:spTree>
    <p:extLst>
      <p:ext uri="{BB962C8B-B14F-4D97-AF65-F5344CB8AC3E}">
        <p14:creationId xmlns:p14="http://schemas.microsoft.com/office/powerpoint/2010/main" val="275163598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Additional Digital Certificate Information</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0160" y="1219200"/>
            <a:ext cx="8640032" cy="5304890"/>
          </a:xfrm>
        </p:spPr>
      </p:pic>
    </p:spTree>
    <p:extLst>
      <p:ext uri="{BB962C8B-B14F-4D97-AF65-F5344CB8AC3E}">
        <p14:creationId xmlns:p14="http://schemas.microsoft.com/office/powerpoint/2010/main" val="404590844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Inside the Market </a:t>
            </a:r>
            <a:r>
              <a:rPr lang="en-US" dirty="0"/>
              <a:t>Information System (MIS)</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6572" y="1279525"/>
            <a:ext cx="6243882" cy="4756149"/>
          </a:xfrm>
        </p:spPr>
      </p:pic>
    </p:spTree>
    <p:extLst>
      <p:ext uri="{BB962C8B-B14F-4D97-AF65-F5344CB8AC3E}">
        <p14:creationId xmlns:p14="http://schemas.microsoft.com/office/powerpoint/2010/main" val="16901290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ail 101_ILT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101_ILT Working Copy</Template>
  <TotalTime>11500</TotalTime>
  <Words>1368</Words>
  <Application>Microsoft Office PowerPoint</Application>
  <PresentationFormat>On-screen Show (4:3)</PresentationFormat>
  <Paragraphs>211</Paragraphs>
  <Slides>38</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Arial Black</vt:lpstr>
      <vt:lpstr>Calibri</vt:lpstr>
      <vt:lpstr>Cooper Std Black</vt:lpstr>
      <vt:lpstr>Stencil Std</vt:lpstr>
      <vt:lpstr>Wingdings</vt:lpstr>
      <vt:lpstr>Retail 101_ILT Working Copy</vt:lpstr>
      <vt:lpstr>2_Course Title Master</vt:lpstr>
      <vt:lpstr>ERCOT MARKET EDUCATION</vt:lpstr>
      <vt:lpstr>Data Transparency and Availability</vt:lpstr>
      <vt:lpstr>Overview</vt:lpstr>
      <vt:lpstr>Market Information System (MIS)</vt:lpstr>
      <vt:lpstr>Market Information System (MIS)</vt:lpstr>
      <vt:lpstr>Market Information System (MIS)</vt:lpstr>
      <vt:lpstr>Digital Certificate</vt:lpstr>
      <vt:lpstr>Additional Digital Certificate Information</vt:lpstr>
      <vt:lpstr>Inside the Market Information System (MIS)</vt:lpstr>
      <vt:lpstr>Examples of Public Data</vt:lpstr>
      <vt:lpstr>Examples of Secure Data</vt:lpstr>
      <vt:lpstr>Examples of Certified Data</vt:lpstr>
      <vt:lpstr>Launch other ERCOT Applications from within MIS</vt:lpstr>
      <vt:lpstr>Launch other ERCOT Applications from within MIS</vt:lpstr>
      <vt:lpstr>Find ESIID</vt:lpstr>
      <vt:lpstr>Find Transaction</vt:lpstr>
      <vt:lpstr>Can’t find what you’re looking for?</vt:lpstr>
      <vt:lpstr>ERCOT Market Information List (EMIL)</vt:lpstr>
      <vt:lpstr>Data Extracts</vt:lpstr>
      <vt:lpstr>Data Extracts</vt:lpstr>
      <vt:lpstr>Data Extracts – The Big Picture</vt:lpstr>
      <vt:lpstr>Data Extracts – The Big Picture</vt:lpstr>
      <vt:lpstr>Data Extracts – The Big Picture</vt:lpstr>
      <vt:lpstr>DDLs, XSDs and User Guides</vt:lpstr>
      <vt:lpstr>Extract Subscriber</vt:lpstr>
      <vt:lpstr>ESIID Service History and Usage Extract</vt:lpstr>
      <vt:lpstr>ESIID Service History and Usage Extract</vt:lpstr>
      <vt:lpstr>Supplemental AMS Interval Data Extract</vt:lpstr>
      <vt:lpstr>Market Data Transparency Web Service</vt:lpstr>
      <vt:lpstr>Market Data Transparency Web Service</vt:lpstr>
      <vt:lpstr>MarkeTrak</vt:lpstr>
      <vt:lpstr>Where to Turn When Things Go Wrong</vt:lpstr>
      <vt:lpstr>Where to Turn When Things Go Wrong</vt:lpstr>
      <vt:lpstr>Where to Turn When Things Go Wrong</vt:lpstr>
      <vt:lpstr>Where to Turn When Things Go Wrong</vt:lpstr>
      <vt:lpstr>Launching the MarkeTrak Application</vt:lpstr>
      <vt:lpstr>Using the MarkeTrak Application</vt:lpstr>
      <vt:lpstr>Using the MarkeTrak Application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130</cp:revision>
  <dcterms:created xsi:type="dcterms:W3CDTF">2015-08-07T17:37:35Z</dcterms:created>
  <dcterms:modified xsi:type="dcterms:W3CDTF">2015-12-23T20:04:07Z</dcterms:modified>
</cp:coreProperties>
</file>