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94" y="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673CB-4EB9-42ED-9125-B7DEE313E12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55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BBC0-9245-474C-B37D-064721DFFE13}" type="datetime1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07120-489E-4659-879D-7F899ECB4BCF}" type="datetime1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3BA4-BFD7-4896-8907-F90EDAF1F1D0}" type="datetime1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BEA7-7FEC-40F8-A83F-E1CC10056BDD}" type="datetime1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27AD-E39A-4C04-864E-CA5AAD7E6430}" type="datetime1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C33BC-8F8D-4C99-97CC-7CCACE533E64}" type="datetime1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107-C076-4E4D-A13C-29C352C06EB2}" type="datetime1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772B-799F-40F5-8AB8-4C69E818E6C1}" type="datetime1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D3D18-79A2-4B56-B053-9EF7A43B2429}" type="datetime1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16322-14EF-4692-9406-8FA4AD7F423B}" type="datetime1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2609-0BA2-4465-A012-A2BAB09C9B8F}" type="datetime1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48270-03B1-4AF4-AEE3-D2A05B5322B3}" type="datetime1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1/06/2016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04" y="304800"/>
            <a:ext cx="8784696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247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261649"/>
            <a:ext cx="8831066" cy="6291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692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0230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510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2341"/>
            <a:ext cx="8915400" cy="6407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442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201362"/>
            <a:ext cx="8932061" cy="635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2117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39" y="152400"/>
            <a:ext cx="8793661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384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55" y="76200"/>
            <a:ext cx="8888745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4290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8601"/>
            <a:ext cx="8833610" cy="6400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0812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35" y="293480"/>
            <a:ext cx="8825465" cy="6259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1909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148747"/>
            <a:ext cx="8839199" cy="648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20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Joint meeting of MCWG and CWG on Wednesday, </a:t>
            </a:r>
            <a:r>
              <a:rPr lang="en-US" dirty="0" smtClean="0"/>
              <a:t>Dec</a:t>
            </a:r>
            <a:r>
              <a:rPr lang="en-US" dirty="0" smtClean="0"/>
              <a:t>ember 16</a:t>
            </a:r>
            <a:endParaRPr lang="en-US" dirty="0" smtClean="0"/>
          </a:p>
          <a:p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 smtClean="0"/>
              <a:t>NPRRs reviewed for credit impacts</a:t>
            </a:r>
          </a:p>
          <a:p>
            <a:pPr lvl="1"/>
            <a:r>
              <a:rPr lang="en-US" dirty="0" smtClean="0"/>
              <a:t>4 </a:t>
            </a:r>
            <a:r>
              <a:rPr lang="en-US" dirty="0" smtClean="0"/>
              <a:t>NPRRs had no credit </a:t>
            </a:r>
            <a:r>
              <a:rPr lang="en-US" dirty="0" smtClean="0"/>
              <a:t>impact</a:t>
            </a:r>
          </a:p>
          <a:p>
            <a:pPr lvl="1"/>
            <a:r>
              <a:rPr lang="en-US" dirty="0" smtClean="0"/>
              <a:t>NPRR743 </a:t>
            </a:r>
            <a:r>
              <a:rPr lang="en-US" dirty="0" smtClean="0"/>
              <a:t>- Revision </a:t>
            </a:r>
            <a:r>
              <a:rPr lang="en-US" dirty="0"/>
              <a:t>to MCE to Have a Floor For Load </a:t>
            </a:r>
            <a:r>
              <a:rPr lang="en-US" dirty="0" smtClean="0"/>
              <a:t>Exposure</a:t>
            </a:r>
          </a:p>
          <a:p>
            <a:r>
              <a:rPr lang="en-US" dirty="0" smtClean="0"/>
              <a:t>Review of NPRR741 Clarification to TPE and EAL Calculations</a:t>
            </a:r>
            <a:endParaRPr lang="en-US" dirty="0" smtClean="0"/>
          </a:p>
          <a:p>
            <a:pPr lvl="1"/>
            <a:r>
              <a:rPr lang="en-US" dirty="0" smtClean="0"/>
              <a:t>ABS(DARTNET)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165952"/>
            <a:ext cx="8945925" cy="6387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341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ERCOT Forward </a:t>
            </a:r>
            <a:r>
              <a:rPr lang="en-US" dirty="0" smtClean="0"/>
              <a:t>Curve </a:t>
            </a:r>
            <a:r>
              <a:rPr lang="en-US" dirty="0" smtClean="0"/>
              <a:t>Evaluation</a:t>
            </a:r>
            <a:endParaRPr lang="en-US" dirty="0"/>
          </a:p>
          <a:p>
            <a:pPr lvl="1"/>
            <a:r>
              <a:rPr lang="en-US" dirty="0" smtClean="0"/>
              <a:t>MCWG </a:t>
            </a:r>
            <a:r>
              <a:rPr lang="en-US" dirty="0" smtClean="0"/>
              <a:t>review of historical ICE data</a:t>
            </a:r>
          </a:p>
          <a:p>
            <a:pPr lvl="1"/>
            <a:r>
              <a:rPr lang="en-US" dirty="0" smtClean="0"/>
              <a:t>Examine behavior of ICE ERCOT futures during pricing events and </a:t>
            </a:r>
            <a:r>
              <a:rPr lang="en-US" dirty="0" smtClean="0"/>
              <a:t>seasonal (See Appendix)</a:t>
            </a:r>
            <a:endParaRPr lang="en-US" dirty="0" smtClean="0"/>
          </a:p>
          <a:p>
            <a:r>
              <a:rPr lang="en-US" dirty="0" smtClean="0"/>
              <a:t>Discuss how we can use this data in Forward Credit Exposure </a:t>
            </a:r>
            <a:r>
              <a:rPr lang="en-US" dirty="0" smtClean="0"/>
              <a:t>calculations</a:t>
            </a:r>
          </a:p>
          <a:p>
            <a:pPr lvl="1"/>
            <a:r>
              <a:rPr lang="en-US" dirty="0" smtClean="0"/>
              <a:t>Proposal to utilize forward curve data to calculate a factor to adjust calculated exposures</a:t>
            </a:r>
          </a:p>
          <a:p>
            <a:pPr lvl="1"/>
            <a:r>
              <a:rPr lang="en-US" dirty="0" smtClean="0"/>
              <a:t>Stakeholder review and feedback requested</a:t>
            </a:r>
          </a:p>
          <a:p>
            <a:r>
              <a:rPr lang="en-US" dirty="0" smtClean="0"/>
              <a:t>Credit updates</a:t>
            </a:r>
          </a:p>
          <a:p>
            <a:pPr lvl="1"/>
            <a:r>
              <a:rPr lang="en-US" dirty="0" smtClean="0"/>
              <a:t>CMM Tech Refresh</a:t>
            </a:r>
          </a:p>
          <a:p>
            <a:pPr lvl="1"/>
            <a:r>
              <a:rPr lang="en-US" dirty="0" smtClean="0"/>
              <a:t>6 Credit Related NPRRs in flight/12 Credit Related NPRRs implemented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2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58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ICE ERCOT Futures </a:t>
            </a:r>
            <a:r>
              <a:rPr lang="en-US" dirty="0" err="1" smtClean="0"/>
              <a:t>MtM</a:t>
            </a:r>
            <a:r>
              <a:rPr lang="en-US" dirty="0" smtClean="0"/>
              <a:t> Values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ERCOT North Hub</a:t>
            </a:r>
          </a:p>
          <a:p>
            <a:r>
              <a:rPr lang="en-US" dirty="0" smtClean="0"/>
              <a:t>Peak Hour Average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50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8382000" cy="6119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26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548643" cy="636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9058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1" y="409575"/>
            <a:ext cx="8932139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160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0029"/>
            <a:ext cx="8610600" cy="61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408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155</Words>
  <Application>Microsoft Office PowerPoint</Application>
  <PresentationFormat>On-screen Show (4:3)</PresentationFormat>
  <Paragraphs>28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Market Credit Working Group update to the Wholesale Market Subcommittee</vt:lpstr>
      <vt:lpstr>MCWG update to WMS</vt:lpstr>
      <vt:lpstr>MCWG update to WMS</vt:lpstr>
      <vt:lpstr>Appendix</vt:lpstr>
      <vt:lpstr>Review of ICE ERCOT Futures MtM Values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80</cp:revision>
  <dcterms:created xsi:type="dcterms:W3CDTF">2006-08-16T00:00:00Z</dcterms:created>
  <dcterms:modified xsi:type="dcterms:W3CDTF">2016-01-05T21:15:09Z</dcterms:modified>
</cp:coreProperties>
</file>