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93467" r:id="rId4"/>
    <p:sldMasterId id="2147493479" r:id="rId5"/>
    <p:sldMasterId id="2147493491" r:id="rId6"/>
    <p:sldMasterId id="2147493503" r:id="rId7"/>
  </p:sldMasterIdLst>
  <p:notesMasterIdLst>
    <p:notesMasterId r:id="rId11"/>
  </p:notesMasterIdLst>
  <p:handoutMasterIdLst>
    <p:handoutMasterId r:id="rId12"/>
  </p:handoutMasterIdLst>
  <p:sldIdLst>
    <p:sldId id="401" r:id="rId8"/>
    <p:sldId id="406" r:id="rId9"/>
    <p:sldId id="410" r:id="rId10"/>
  </p:sldIdLst>
  <p:sldSz cx="9144000" cy="6858000" type="screen4x3"/>
  <p:notesSz cx="9236075" cy="7010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3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386"/>
    <a:srgbClr val="55BAB7"/>
    <a:srgbClr val="00385E"/>
    <a:srgbClr val="C4E3E1"/>
    <a:srgbClr val="C0D1E2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60" autoAdjust="0"/>
    <p:restoredTop sz="94595" autoAdjust="0"/>
  </p:normalViewPr>
  <p:slideViewPr>
    <p:cSldViewPr snapToGrid="0" snapToObjects="1">
      <p:cViewPr varScale="1">
        <p:scale>
          <a:sx n="134" d="100"/>
          <a:sy n="134" d="100"/>
        </p:scale>
        <p:origin x="1128" y="126"/>
      </p:cViewPr>
      <p:guideLst>
        <p:guide orient="horz" pos="4032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 snapToObjects="1" showGuides="1">
      <p:cViewPr varScale="1">
        <p:scale>
          <a:sx n="125" d="100"/>
          <a:sy n="125" d="100"/>
        </p:scale>
        <p:origin x="-1962" y="-102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9DE495-51AC-4723-A7B4-B1B58AAC8C5A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0D1E90-E9C6-42A2-8EB7-24DAC221AC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87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30849" y="0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DF52B9-7E6C-4146-83FC-76B5AB271E46}" type="datetimeFigureOut">
              <a:rPr lang="en-US" smtClean="0"/>
              <a:t>1/5/2016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65438" y="525463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4444" y="3330420"/>
            <a:ext cx="7387187" cy="31544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30849" y="6658443"/>
            <a:ext cx="4003136" cy="350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1B3D22-F502-4A52-A06E-717BD3D70E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3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2E46B9-32B7-40E7-9A82-BF397A6673AD}" type="slidenum">
              <a:rPr lang="en-US" smtClean="0">
                <a:solidFill>
                  <a:prstClr val="black"/>
                </a:solidFill>
              </a:rPr>
              <a:pPr eaLnBrk="1" hangingPunct="1"/>
              <a:t>1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15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84C8E96-8577-4B68-8064-BDBA256C085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6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6311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94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1953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79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1593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7613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506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7545698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535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1052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8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schemeClr val="tx1"/>
                </a:solidFill>
              </a:rPr>
              <a:pPr/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348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435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9612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52470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65983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7330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775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67462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0512982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0175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60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 userDrawn="1"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825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335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09877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5CBE48-FA63-478E-8B3E-EC00F2B7C09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42029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2134A-645F-43EE-AFC5-4BFB5FBA1F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2434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CB5A9-6AED-41D7-9973-C3E52D0DDF9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003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EBB23-21DA-48A3-AC94-0BEAC5B162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11198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4544E-00D5-47D8-BAE9-43AD6AAC7B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839400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0"/>
            <a:ext cx="21717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0"/>
            <a:ext cx="63627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E5927-58FF-4ECE-80AC-7C696E90D67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7472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664" y="828675"/>
            <a:ext cx="8229600" cy="5116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6"/>
          <p:cNvSpPr txBox="1">
            <a:spLocks/>
          </p:cNvSpPr>
          <p:nvPr userDrawn="1"/>
        </p:nvSpPr>
        <p:spPr>
          <a:xfrm>
            <a:off x="6705600" y="606879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79664" y="179143"/>
            <a:ext cx="845953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94425"/>
            <a:ext cx="2895600" cy="1998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ERCOT Public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7003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tx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402126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C6FCB9-52E2-41AE-801F-E0915C34B91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870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CFEAE9-A0CB-47FA-A0D5-50D8B972F8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4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4E67A-B593-4113-8DC6-EA120DC45A3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1143000" y="6477000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26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5AC3-10FB-43FB-A2DE-3CEE6D282FC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380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68453"/>
            <a:ext cx="9144000" cy="721695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b="46868"/>
          <a:stretch/>
        </p:blipFill>
        <p:spPr>
          <a:xfrm>
            <a:off x="214884" y="0"/>
            <a:ext cx="8714232" cy="6858000"/>
          </a:xfrm>
          <a:prstGeom prst="rect">
            <a:avLst/>
          </a:prstGeom>
          <a:effectLst>
            <a:reflection stA="58000" endPos="1000" dir="5400000" sy="-100000" algn="bl" rotWithShape="0"/>
          </a:effec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975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ERCOT Public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975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1B48D-6708-5141-8A45-C2E8F9E833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33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74" r:id="rId1"/>
    <p:sldLayoutId id="2147493475" r:id="rId2"/>
    <p:sldLayoutId id="2147493476" r:id="rId3"/>
    <p:sldLayoutId id="2147493477" r:id="rId4"/>
  </p:sldLayoutIdLst>
  <p:timing>
    <p:tnLst>
      <p:par>
        <p:cTn id="1" dur="indefinite" restart="never" nodeType="tmRoot"/>
      </p:par>
    </p:tnLst>
  </p:timing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1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80" r:id="rId1"/>
    <p:sldLayoutId id="2147493481" r:id="rId2"/>
    <p:sldLayoutId id="2147493482" r:id="rId3"/>
    <p:sldLayoutId id="2147493483" r:id="rId4"/>
    <p:sldLayoutId id="2147493484" r:id="rId5"/>
    <p:sldLayoutId id="2147493485" r:id="rId6"/>
    <p:sldLayoutId id="2147493486" r:id="rId7"/>
    <p:sldLayoutId id="2147493487" r:id="rId8"/>
    <p:sldLayoutId id="2147493488" r:id="rId9"/>
    <p:sldLayoutId id="2147493489" r:id="rId10"/>
    <p:sldLayoutId id="2147493490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150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492" r:id="rId1"/>
    <p:sldLayoutId id="2147493493" r:id="rId2"/>
    <p:sldLayoutId id="2147493494" r:id="rId3"/>
    <p:sldLayoutId id="2147493495" r:id="rId4"/>
    <p:sldLayoutId id="2147493496" r:id="rId5"/>
    <p:sldLayoutId id="2147493497" r:id="rId6"/>
    <p:sldLayoutId id="2147493498" r:id="rId7"/>
    <p:sldLayoutId id="2147493499" r:id="rId8"/>
    <p:sldLayoutId id="2147493500" r:id="rId9"/>
    <p:sldLayoutId id="2147493501" r:id="rId10"/>
    <p:sldLayoutId id="2147493502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A358B131-1F6E-415A-B53B-329E77A48CAE}" type="slidenum">
              <a:rPr lang="en-US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  <p:sp>
        <p:nvSpPr>
          <p:cNvPr id="1032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cs typeface="+mn-cs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4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5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fld id="{A9AB3048-F455-4A6C-AB20-509BC68DBB60}" type="slidenum">
              <a:rPr lang="en-US" sz="1200">
                <a:solidFill>
                  <a:srgbClr val="000000"/>
                </a:solidFill>
                <a:cs typeface="Arial" charset="0"/>
              </a:rPr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z="120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573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93504" r:id="rId1"/>
    <p:sldLayoutId id="2147493505" r:id="rId2"/>
    <p:sldLayoutId id="2147493506" r:id="rId3"/>
    <p:sldLayoutId id="2147493507" r:id="rId4"/>
    <p:sldLayoutId id="2147493508" r:id="rId5"/>
    <p:sldLayoutId id="2147493509" r:id="rId6"/>
    <p:sldLayoutId id="2147493510" r:id="rId7"/>
    <p:sldLayoutId id="2147493511" r:id="rId8"/>
    <p:sldLayoutId id="2147493512" r:id="rId9"/>
    <p:sldLayoutId id="2147493513" r:id="rId10"/>
    <p:sldLayoutId id="2147493514" r:id="rId11"/>
  </p:sldLayoutIdLst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tx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019800" cy="1238250"/>
          </a:xfrm>
        </p:spPr>
        <p:txBody>
          <a:bodyPr/>
          <a:lstStyle/>
          <a:p>
            <a:pPr eaLnBrk="1" hangingPunct="1"/>
            <a:r>
              <a:rPr lang="en-US" dirty="0" smtClean="0"/>
              <a:t>Information Technology Report</a:t>
            </a:r>
          </a:p>
        </p:txBody>
      </p:sp>
      <p:sp>
        <p:nvSpPr>
          <p:cNvPr id="5123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Dave Pagliai</a:t>
            </a:r>
          </a:p>
          <a:p>
            <a:pPr eaLnBrk="1" hangingPunct="1"/>
            <a:r>
              <a:rPr lang="en-US" dirty="0" smtClean="0"/>
              <a:t>Manager, IT Support Services</a:t>
            </a:r>
          </a:p>
        </p:txBody>
      </p:sp>
      <p:sp>
        <p:nvSpPr>
          <p:cNvPr id="5124" name="Date Placeholder 5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>
                <a:solidFill>
                  <a:srgbClr val="000000"/>
                </a:solidFill>
              </a:rPr>
              <a:t>January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125" name="Footer Placeholder 6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ERCOT Public</a:t>
            </a:r>
          </a:p>
        </p:txBody>
      </p:sp>
    </p:spTree>
    <p:extLst>
      <p:ext uri="{BB962C8B-B14F-4D97-AF65-F5344CB8AC3E}">
        <p14:creationId xmlns:p14="http://schemas.microsoft.com/office/powerpoint/2010/main" val="229704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/>
              <a:t>ERCOT Public</a:t>
            </a:r>
          </a:p>
        </p:txBody>
      </p:sp>
      <p:sp>
        <p:nvSpPr>
          <p:cNvPr id="6147" name="Date Placeholder 5"/>
          <p:cNvSpPr>
            <a:spLocks noGrp="1"/>
          </p:cNvSpPr>
          <p:nvPr>
            <p:ph type="dt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Incident Report Highlights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714" y="758372"/>
            <a:ext cx="8686800" cy="5410200"/>
          </a:xfrm>
          <a:ln>
            <a:miter lim="800000"/>
            <a:headEnd/>
            <a:tailEnd/>
          </a:ln>
        </p:spPr>
        <p:txBody>
          <a:bodyPr/>
          <a:lstStyle/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endParaRPr lang="en-US" sz="1600" dirty="0" smtClean="0"/>
          </a:p>
          <a:p>
            <a:pPr marL="0" indent="0">
              <a:spcBef>
                <a:spcPts val="400"/>
              </a:spcBef>
              <a:spcAft>
                <a:spcPts val="0"/>
              </a:spcAft>
              <a:buFontTx/>
              <a:buNone/>
              <a:defRPr/>
            </a:pPr>
            <a:r>
              <a:rPr lang="en-US" sz="1600" dirty="0" smtClean="0"/>
              <a:t>Service Availability – </a:t>
            </a:r>
            <a:r>
              <a:rPr lang="en-US" sz="1600" dirty="0" smtClean="0"/>
              <a:t>December</a:t>
            </a:r>
            <a:endParaRPr lang="en-US" sz="1600" dirty="0" smtClean="0"/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r>
              <a:rPr lang="en-US" sz="1600" dirty="0" err="1" smtClean="0"/>
              <a:t>MarkeTrak</a:t>
            </a:r>
            <a:r>
              <a:rPr lang="en-US" sz="1600" dirty="0" smtClean="0"/>
              <a:t> </a:t>
            </a:r>
            <a:r>
              <a:rPr lang="en-US" sz="1600" dirty="0"/>
              <a:t>IT </a:t>
            </a:r>
            <a:r>
              <a:rPr lang="en-US" sz="1600" dirty="0" smtClean="0"/>
              <a:t>systems met all SLA </a:t>
            </a:r>
            <a:r>
              <a:rPr lang="en-US" sz="1600" dirty="0" smtClean="0"/>
              <a:t>targets</a:t>
            </a:r>
          </a:p>
          <a:p>
            <a:pPr lvl="1">
              <a:buClr>
                <a:srgbClr val="FF0000"/>
              </a:buClr>
              <a:buFont typeface="Arial" panose="020B0604020202020204" pitchFamily="34" charset="0"/>
              <a:buChar char="X"/>
              <a:defRPr/>
            </a:pPr>
            <a:r>
              <a:rPr lang="en-US" sz="1600" dirty="0">
                <a:solidFill>
                  <a:schemeClr val="tx2"/>
                </a:solidFill>
              </a:rPr>
              <a:t>Retail </a:t>
            </a:r>
            <a:r>
              <a:rPr lang="en-US" sz="1600" dirty="0" smtClean="0">
                <a:solidFill>
                  <a:schemeClr val="tx2"/>
                </a:solidFill>
              </a:rPr>
              <a:t>Transaction Processing (core hours) – 98.64% (99.9% target)</a:t>
            </a:r>
            <a:endParaRPr lang="en-US" sz="1600" dirty="0">
              <a:solidFill>
                <a:schemeClr val="tx2"/>
              </a:solidFill>
            </a:endParaRPr>
          </a:p>
          <a:p>
            <a:pPr lvl="1">
              <a:buClr>
                <a:srgbClr val="00B050"/>
              </a:buClr>
              <a:buFont typeface="Wingdings" pitchFamily="2" charset="2"/>
              <a:buChar char="ü"/>
              <a:defRPr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Incidents &amp; </a:t>
            </a:r>
            <a:r>
              <a:rPr lang="en-US" sz="1600" dirty="0"/>
              <a:t>Maintenance – </a:t>
            </a:r>
            <a:r>
              <a:rPr lang="en-US" sz="1600" dirty="0" smtClean="0"/>
              <a:t>December</a:t>
            </a:r>
            <a:endParaRPr lang="en-US" sz="16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600" dirty="0" smtClean="0"/>
              <a:t>12/30/15 – NAESB Issue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ERCOT was unable </a:t>
            </a:r>
            <a:r>
              <a:rPr lang="en-US" sz="1400" dirty="0"/>
              <a:t>to successfully send Retail Registration Transactions (Move Ins, Move Outs, Switches) from approximately </a:t>
            </a:r>
            <a:r>
              <a:rPr lang="en-US" sz="1400" dirty="0" smtClean="0"/>
              <a:t>06:00 </a:t>
            </a:r>
            <a:r>
              <a:rPr lang="en-US" sz="1400" dirty="0"/>
              <a:t>until </a:t>
            </a:r>
            <a:r>
              <a:rPr lang="en-US" sz="1400" dirty="0" smtClean="0"/>
              <a:t>10:45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 smtClean="0"/>
              <a:t>997 </a:t>
            </a:r>
            <a:r>
              <a:rPr lang="en-US" sz="1400" dirty="0"/>
              <a:t>Acknowledgements and 867 Usage Transactions were </a:t>
            </a:r>
            <a:r>
              <a:rPr lang="en-US" sz="1400" dirty="0" smtClean="0"/>
              <a:t>unaffected</a:t>
            </a:r>
            <a:endParaRPr lang="en-US" sz="14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/>
          </a:p>
          <a:p>
            <a:pPr lvl="1">
              <a:buFont typeface="Wingdings" panose="05000000000000000000" pitchFamily="2" charset="2"/>
              <a:buChar char="§"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pPr marL="0" indent="0">
              <a:buNone/>
            </a:pPr>
            <a:endParaRPr lang="en-US" sz="1600" dirty="0"/>
          </a:p>
          <a:p>
            <a:pPr lvl="2"/>
            <a:endParaRPr lang="en-US" sz="1400" dirty="0" smtClean="0"/>
          </a:p>
          <a:p>
            <a:pPr lvl="2"/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1538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MarkeTrak</a:t>
            </a:r>
            <a:r>
              <a:rPr lang="en-US" dirty="0" smtClean="0"/>
              <a:t> Performance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ERCOT Public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465369"/>
            <a:ext cx="7036595" cy="150680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789209"/>
            <a:ext cx="8870156" cy="3489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5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ERCOT">
      <a:dk1>
        <a:sysClr val="windowText" lastClr="000000"/>
      </a:dk1>
      <a:lt1>
        <a:sysClr val="window" lastClr="FFFFFF"/>
      </a:lt1>
      <a:dk2>
        <a:srgbClr val="00385E"/>
      </a:dk2>
      <a:lt2>
        <a:srgbClr val="EEECE1"/>
      </a:lt2>
      <a:accent1>
        <a:srgbClr val="008373"/>
      </a:accent1>
      <a:accent2>
        <a:srgbClr val="1B5026"/>
      </a:accent2>
      <a:accent3>
        <a:srgbClr val="0F1423"/>
      </a:accent3>
      <a:accent4>
        <a:srgbClr val="400E22"/>
      </a:accent4>
      <a:accent5>
        <a:srgbClr val="E5E5E2"/>
      </a:accent5>
      <a:accent6>
        <a:srgbClr val="86878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BECF69A8095C47A5FDC36D937BFC94" ma:contentTypeVersion="0" ma:contentTypeDescription="Create a new document." ma:contentTypeScope="" ma:versionID="51e0dcd167c135bf5b35199a55219b83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7D2A1B0-FF3E-4009-940D-AED0EB70AA2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B6F2769-7194-4217-93D3-3AF3A4742282}">
  <ds:schemaRefs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c34af464-7aa1-4edd-9be4-83dffc1cb926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766D08B-9BD9-4F52-9876-573EE2900B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10169</TotalTime>
  <Words>95</Words>
  <Application>Microsoft Office PowerPoint</Application>
  <PresentationFormat>On-screen Show (4:3)</PresentationFormat>
  <Paragraphs>45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Arial Black</vt:lpstr>
      <vt:lpstr>Calibri</vt:lpstr>
      <vt:lpstr>Courier New</vt:lpstr>
      <vt:lpstr>Wingdings</vt:lpstr>
      <vt:lpstr>Custom Design</vt:lpstr>
      <vt:lpstr>1_Custom Design</vt:lpstr>
      <vt:lpstr>2_Custom Design</vt:lpstr>
      <vt:lpstr>3_Custom Design</vt:lpstr>
      <vt:lpstr>Information Technology Report</vt:lpstr>
      <vt:lpstr>Incident Report Highlights</vt:lpstr>
      <vt:lpstr>MarkeTrak Performance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FileNewTemplate</dc:title>
  <dc:creator>Diana</dc:creator>
  <cp:lastModifiedBy>Pagliai, Dave</cp:lastModifiedBy>
  <cp:revision>408</cp:revision>
  <cp:lastPrinted>2015-03-02T23:22:39Z</cp:lastPrinted>
  <dcterms:created xsi:type="dcterms:W3CDTF">2010-04-12T23:12:02Z</dcterms:created>
  <dcterms:modified xsi:type="dcterms:W3CDTF">2016-01-06T16:27:40Z</dcterms:modified>
  <cp:contentStatus>Draft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0x01010021BECF69A8095C47A5FDC36D937BFC94</vt:lpwstr>
  </property>
</Properties>
</file>