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8"/>
  </p:notesMasterIdLst>
  <p:handoutMasterIdLst>
    <p:handoutMasterId r:id="rId29"/>
  </p:handoutMasterIdLst>
  <p:sldIdLst>
    <p:sldId id="260" r:id="rId6"/>
    <p:sldId id="284" r:id="rId7"/>
    <p:sldId id="261" r:id="rId8"/>
    <p:sldId id="283" r:id="rId9"/>
    <p:sldId id="275" r:id="rId10"/>
    <p:sldId id="263" r:id="rId11"/>
    <p:sldId id="277" r:id="rId12"/>
    <p:sldId id="278" r:id="rId13"/>
    <p:sldId id="276" r:id="rId14"/>
    <p:sldId id="264" r:id="rId15"/>
    <p:sldId id="265" r:id="rId16"/>
    <p:sldId id="270" r:id="rId17"/>
    <p:sldId id="280" r:id="rId18"/>
    <p:sldId id="279" r:id="rId19"/>
    <p:sldId id="271" r:id="rId20"/>
    <p:sldId id="272" r:id="rId21"/>
    <p:sldId id="281" r:id="rId22"/>
    <p:sldId id="282" r:id="rId23"/>
    <p:sldId id="285" r:id="rId24"/>
    <p:sldId id="273" r:id="rId25"/>
    <p:sldId id="286" r:id="rId26"/>
    <p:sldId id="262"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Lst>
        </p14:section>
        <p14:section name="Meeting Minutes" id="{D18BE402-A6BF-4A3B-BBC7-FD970CD5DCEF}">
          <p14:sldIdLst>
            <p14:sldId id="261"/>
            <p14:sldId id="283"/>
          </p14:sldIdLst>
        </p14:section>
        <p14:section name="FMEs &amp; IMFR" id="{7B07A7F3-E643-48FA-B8F7-0A8F95EAB17B}">
          <p14:sldIdLst>
            <p14:sldId id="275"/>
            <p14:sldId id="263"/>
            <p14:sldId id="277"/>
            <p14:sldId id="278"/>
            <p14:sldId id="276"/>
          </p14:sldIdLst>
        </p14:section>
        <p14:section name="Frequency Control" id="{B8F210D6-5D03-4ACD-A13A-59DB9A6E0761}">
          <p14:sldIdLst>
            <p14:sldId id="264"/>
            <p14:sldId id="265"/>
            <p14:sldId id="270"/>
            <p14:sldId id="280"/>
            <p14:sldId id="279"/>
            <p14:sldId id="271"/>
            <p14:sldId id="272"/>
            <p14:sldId id="281"/>
            <p14:sldId id="282"/>
            <p14:sldId id="285"/>
            <p14:sldId id="273"/>
            <p14:sldId id="286"/>
          </p14:sldIdLst>
        </p14:section>
        <p14:section name="Untitled Section" id="{96F416E3-8143-44F1-BC34-31FDEEEDC0B2}">
          <p14:sldIdLst>
            <p14:sldId id="262"/>
          </p14:sldIdLst>
        </p14:section>
      </p14:sectionLst>
    </p:ex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595" autoAdjust="0"/>
  </p:normalViewPr>
  <p:slideViewPr>
    <p:cSldViewPr snapToGrid="0" snapToObjects="1">
      <p:cViewPr varScale="1">
        <p:scale>
          <a:sx n="104" d="100"/>
          <a:sy n="104" d="100"/>
        </p:scale>
        <p:origin x="174" y="168"/>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1/5/2016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085849" y="6010274"/>
            <a:ext cx="6867526" cy="415498"/>
          </a:xfrm>
          <a:prstGeom prst="rect">
            <a:avLst/>
          </a:prstGeom>
          <a:noFill/>
        </p:spPr>
        <p:txBody>
          <a:bodyPr wrap="square" rtlCol="0">
            <a:spAutoFit/>
          </a:bodyPr>
          <a:lstStyle/>
          <a:p>
            <a:pPr algn="l"/>
            <a:r>
              <a:rPr lang="en-US" sz="1050" b="1" dirty="0" smtClean="0"/>
              <a:t>ROS</a:t>
            </a:r>
            <a:endParaRPr lang="en-US" sz="1050" b="1" dirty="0"/>
          </a:p>
          <a:p>
            <a:pPr algn="l"/>
            <a:r>
              <a:rPr lang="en-US" sz="1050" dirty="0" smtClean="0"/>
              <a:t>1/7/2015</a:t>
            </a:r>
            <a:endParaRPr lang="en-US" sz="1050" dirty="0"/>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smtClean="0"/>
                <a:t>PDCWG Report to ROS </a:t>
              </a:r>
            </a:p>
            <a:p>
              <a:endParaRPr lang="en-US" b="1" dirty="0" smtClean="0"/>
            </a:p>
            <a:p>
              <a:r>
                <a:rPr lang="en-US" sz="2000" i="1" dirty="0" smtClean="0"/>
                <a:t>Chair: </a:t>
              </a:r>
              <a:r>
                <a:rPr lang="en-US" sz="2000" dirty="0" smtClean="0"/>
                <a:t>Mike Noth, LCRA</a:t>
              </a:r>
            </a:p>
            <a:p>
              <a:r>
                <a:rPr lang="en-US" sz="2000" i="1" dirty="0" smtClean="0"/>
                <a:t>Vice Chair: </a:t>
              </a:r>
              <a:r>
                <a:rPr lang="en-US" sz="2000" dirty="0" smtClean="0"/>
                <a:t>Stewart Rake, </a:t>
              </a:r>
              <a:r>
                <a:rPr lang="en-US" sz="2000" dirty="0" err="1" smtClean="0"/>
                <a:t>Luminant</a:t>
              </a:r>
              <a:endParaRPr lang="en-US" sz="2000" dirty="0" smtClean="0"/>
            </a:p>
            <a:p>
              <a:r>
                <a:rPr lang="en-US" dirty="0" smtClean="0"/>
                <a:t> </a:t>
              </a:r>
            </a:p>
            <a:p>
              <a:r>
                <a:rPr lang="en-US" dirty="0" smtClean="0"/>
                <a:t>ROS</a:t>
              </a:r>
            </a:p>
            <a:p>
              <a:r>
                <a:rPr lang="en-US" dirty="0" smtClean="0"/>
                <a:t>January </a:t>
              </a:r>
              <a:r>
                <a:rPr lang="en-US" dirty="0"/>
                <a:t>7</a:t>
              </a:r>
              <a:r>
                <a:rPr lang="en-US" baseline="30000" dirty="0" smtClean="0"/>
                <a:t>th</a:t>
              </a:r>
              <a:r>
                <a:rPr lang="en-US" dirty="0" smtClean="0"/>
                <a:t>, 2015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Frequency Control Report</a:t>
            </a:r>
            <a:endParaRPr lang="en-US" sz="3600" dirty="0"/>
          </a:p>
        </p:txBody>
      </p:sp>
      <p:sp>
        <p:nvSpPr>
          <p:cNvPr id="3" name="Text Placeholder 2"/>
          <p:cNvSpPr>
            <a:spLocks noGrp="1"/>
          </p:cNvSpPr>
          <p:nvPr>
            <p:ph type="body" idx="1"/>
          </p:nvPr>
        </p:nvSpPr>
        <p:spPr/>
        <p:txBody>
          <a:bodyPr/>
          <a:lstStyle/>
          <a:p>
            <a:r>
              <a:rPr lang="en-US" dirty="0" smtClean="0"/>
              <a:t>October - December 2015</a:t>
            </a:r>
            <a:endParaRPr lang="en-US" dirty="0"/>
          </a:p>
        </p:txBody>
      </p:sp>
    </p:spTree>
    <p:extLst>
      <p:ext uri="{BB962C8B-B14F-4D97-AF65-F5344CB8AC3E}">
        <p14:creationId xmlns:p14="http://schemas.microsoft.com/office/powerpoint/2010/main" val="145323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988190" y="828675"/>
            <a:ext cx="7012045" cy="5116513"/>
          </a:xfrm>
          <a:prstGeom prst="rect">
            <a:avLst/>
          </a:prstGeom>
        </p:spPr>
      </p:pic>
      <p:sp>
        <p:nvSpPr>
          <p:cNvPr id="3" name="Title 2"/>
          <p:cNvSpPr>
            <a:spLocks noGrp="1"/>
          </p:cNvSpPr>
          <p:nvPr>
            <p:ph type="title"/>
          </p:nvPr>
        </p:nvSpPr>
        <p:spPr/>
        <p:txBody>
          <a:bodyPr/>
          <a:lstStyle/>
          <a:p>
            <a:r>
              <a:rPr lang="en-US" dirty="0" smtClean="0"/>
              <a:t>CPS1 Performance</a:t>
            </a:r>
            <a:endParaRPr lang="en-US" dirty="0"/>
          </a:p>
        </p:txBody>
      </p:sp>
      <p:sp>
        <p:nvSpPr>
          <p:cNvPr id="6" name="TextBox 5"/>
          <p:cNvSpPr txBox="1"/>
          <p:nvPr/>
        </p:nvSpPr>
        <p:spPr>
          <a:xfrm>
            <a:off x="5200073" y="640808"/>
            <a:ext cx="3639127" cy="307777"/>
          </a:xfrm>
          <a:prstGeom prst="rect">
            <a:avLst/>
          </a:prstGeom>
          <a:noFill/>
        </p:spPr>
        <p:txBody>
          <a:bodyPr wrap="square" rtlCol="0">
            <a:spAutoFit/>
          </a:bodyPr>
          <a:lstStyle/>
          <a:p>
            <a:r>
              <a:rPr lang="en-US" sz="1400" dirty="0" smtClean="0"/>
              <a:t>CPS1 12 Month Rolling Average = 174.34%</a:t>
            </a:r>
            <a:endParaRPr lang="en-US" sz="1400" dirty="0"/>
          </a:p>
        </p:txBody>
      </p:sp>
    </p:spTree>
    <p:extLst>
      <p:ext uri="{BB962C8B-B14F-4D97-AF65-F5344CB8AC3E}">
        <p14:creationId xmlns:p14="http://schemas.microsoft.com/office/powerpoint/2010/main" val="395954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RMS1 Performance of ERCOT Frequency</a:t>
            </a:r>
            <a:endParaRPr lang="en-US" dirty="0"/>
          </a:p>
        </p:txBody>
      </p:sp>
      <p:pic>
        <p:nvPicPr>
          <p:cNvPr id="5" name="Content Placeholder 4"/>
          <p:cNvPicPr>
            <a:picLocks noGrp="1" noChangeAspect="1"/>
          </p:cNvPicPr>
          <p:nvPr>
            <p:ph idx="1"/>
          </p:nvPr>
        </p:nvPicPr>
        <p:blipFill>
          <a:blip r:embed="rId2"/>
          <a:stretch>
            <a:fillRect/>
          </a:stretch>
        </p:blipFill>
        <p:spPr>
          <a:xfrm>
            <a:off x="902719" y="828675"/>
            <a:ext cx="7182988" cy="5116513"/>
          </a:xfrm>
          <a:prstGeom prst="rect">
            <a:avLst/>
          </a:prstGeom>
        </p:spPr>
      </p:pic>
    </p:spTree>
    <p:extLst>
      <p:ext uri="{BB962C8B-B14F-4D97-AF65-F5344CB8AC3E}">
        <p14:creationId xmlns:p14="http://schemas.microsoft.com/office/powerpoint/2010/main" val="79769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Frequency Profile Analysis</a:t>
            </a:r>
            <a:endParaRPr lang="en-US" dirty="0"/>
          </a:p>
        </p:txBody>
      </p:sp>
      <p:pic>
        <p:nvPicPr>
          <p:cNvPr id="9" name="Content Placeholder 8"/>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144282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Frequency Profile Analysis</a:t>
            </a:r>
            <a:endParaRPr lang="en-US" dirty="0"/>
          </a:p>
        </p:txBody>
      </p:sp>
      <p:pic>
        <p:nvPicPr>
          <p:cNvPr id="7" name="Content Placeholder 6"/>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101125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Frequency Profile Analysis</a:t>
            </a:r>
            <a:endParaRPr lang="en-US" dirty="0"/>
          </a:p>
        </p:txBody>
      </p:sp>
      <p:pic>
        <p:nvPicPr>
          <p:cNvPr id="7" name="Content Placeholder 6"/>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248280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Error Corrections</a:t>
            </a:r>
            <a:endParaRPr lang="en-US" dirty="0"/>
          </a:p>
        </p:txBody>
      </p:sp>
      <p:sp>
        <p:nvSpPr>
          <p:cNvPr id="5" name="TextBox 4"/>
          <p:cNvSpPr txBox="1"/>
          <p:nvPr/>
        </p:nvSpPr>
        <p:spPr>
          <a:xfrm>
            <a:off x="914400" y="5246255"/>
            <a:ext cx="7315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were no Time Error Corrections (TEC) in October.  The last TEC was on May 18</a:t>
            </a:r>
            <a:r>
              <a:rPr lang="en-US" baseline="30000" dirty="0" smtClean="0"/>
              <a:t>th</a:t>
            </a:r>
            <a:r>
              <a:rPr lang="en-US" dirty="0" smtClean="0"/>
              <a:t>, 2015.</a:t>
            </a:r>
            <a:endParaRPr lang="en-US" dirty="0"/>
          </a:p>
        </p:txBody>
      </p:sp>
      <p:pic>
        <p:nvPicPr>
          <p:cNvPr id="7" name="Content Placeholder 6"/>
          <p:cNvPicPr>
            <a:picLocks noGrp="1" noChangeAspect="1"/>
          </p:cNvPicPr>
          <p:nvPr>
            <p:ph idx="1"/>
          </p:nvPr>
        </p:nvPicPr>
        <p:blipFill>
          <a:blip r:embed="rId2"/>
          <a:stretch>
            <a:fillRect/>
          </a:stretch>
        </p:blipFill>
        <p:spPr>
          <a:xfrm>
            <a:off x="914400" y="988340"/>
            <a:ext cx="7315200" cy="4264163"/>
          </a:xfrm>
          <a:prstGeom prst="rect">
            <a:avLst/>
          </a:prstGeom>
        </p:spPr>
      </p:pic>
    </p:spTree>
    <p:extLst>
      <p:ext uri="{BB962C8B-B14F-4D97-AF65-F5344CB8AC3E}">
        <p14:creationId xmlns:p14="http://schemas.microsoft.com/office/powerpoint/2010/main" val="102038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Error Corrections</a:t>
            </a:r>
            <a:endParaRPr lang="en-US" dirty="0"/>
          </a:p>
        </p:txBody>
      </p:sp>
      <p:sp>
        <p:nvSpPr>
          <p:cNvPr id="5" name="TextBox 4"/>
          <p:cNvSpPr txBox="1"/>
          <p:nvPr/>
        </p:nvSpPr>
        <p:spPr>
          <a:xfrm>
            <a:off x="914400" y="5246255"/>
            <a:ext cx="7315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were no Time Error Corrections (TEC) in November.  The last TEC was on May 18</a:t>
            </a:r>
            <a:r>
              <a:rPr lang="en-US" baseline="30000" dirty="0" smtClean="0"/>
              <a:t>th</a:t>
            </a:r>
            <a:r>
              <a:rPr lang="en-US" dirty="0" smtClean="0"/>
              <a:t>, 2015.</a:t>
            </a:r>
            <a:endParaRPr lang="en-US" dirty="0"/>
          </a:p>
        </p:txBody>
      </p:sp>
      <p:pic>
        <p:nvPicPr>
          <p:cNvPr id="6" name="Content Placeholder 5"/>
          <p:cNvPicPr>
            <a:picLocks noGrp="1" noChangeAspect="1"/>
          </p:cNvPicPr>
          <p:nvPr>
            <p:ph idx="1"/>
          </p:nvPr>
        </p:nvPicPr>
        <p:blipFill>
          <a:blip r:embed="rId2"/>
          <a:stretch>
            <a:fillRect/>
          </a:stretch>
        </p:blipFill>
        <p:spPr>
          <a:xfrm>
            <a:off x="914400" y="924463"/>
            <a:ext cx="7315200" cy="4377722"/>
          </a:xfrm>
          <a:prstGeom prst="rect">
            <a:avLst/>
          </a:prstGeom>
        </p:spPr>
      </p:pic>
    </p:spTree>
    <p:extLst>
      <p:ext uri="{BB962C8B-B14F-4D97-AF65-F5344CB8AC3E}">
        <p14:creationId xmlns:p14="http://schemas.microsoft.com/office/powerpoint/2010/main" val="336556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Error Corrections</a:t>
            </a:r>
            <a:endParaRPr lang="en-US" dirty="0"/>
          </a:p>
        </p:txBody>
      </p:sp>
      <p:pic>
        <p:nvPicPr>
          <p:cNvPr id="8" name="Content Placeholder 7"/>
          <p:cNvPicPr>
            <a:picLocks noGrp="1" noChangeAspect="1"/>
          </p:cNvPicPr>
          <p:nvPr>
            <p:ph idx="1"/>
          </p:nvPr>
        </p:nvPicPr>
        <p:blipFill>
          <a:blip r:embed="rId2"/>
          <a:stretch>
            <a:fillRect/>
          </a:stretch>
        </p:blipFill>
        <p:spPr>
          <a:xfrm>
            <a:off x="914400" y="993492"/>
            <a:ext cx="7315200" cy="4255004"/>
          </a:xfrm>
          <a:prstGeom prst="rect">
            <a:avLst/>
          </a:prstGeom>
        </p:spPr>
      </p:pic>
      <p:sp>
        <p:nvSpPr>
          <p:cNvPr id="5" name="TextBox 4"/>
          <p:cNvSpPr txBox="1"/>
          <p:nvPr/>
        </p:nvSpPr>
        <p:spPr>
          <a:xfrm>
            <a:off x="914400" y="5246255"/>
            <a:ext cx="7315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were no Time Error Corrections (TEC) in December.  The last TEC was on May 18</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194707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 Generation Performance</a:t>
            </a:r>
            <a:endParaRPr lang="en-US" dirty="0"/>
          </a:p>
        </p:txBody>
      </p:sp>
      <p:pic>
        <p:nvPicPr>
          <p:cNvPr id="4" name="Content Placeholder 3"/>
          <p:cNvPicPr>
            <a:picLocks noGrp="1" noChangeAspect="1"/>
          </p:cNvPicPr>
          <p:nvPr>
            <p:ph idx="1"/>
          </p:nvPr>
        </p:nvPicPr>
        <p:blipFill>
          <a:blip r:embed="rId2"/>
          <a:stretch>
            <a:fillRect/>
          </a:stretch>
        </p:blipFill>
        <p:spPr>
          <a:xfrm>
            <a:off x="384576" y="828675"/>
            <a:ext cx="8219274" cy="5116513"/>
          </a:xfrm>
          <a:prstGeom prst="rect">
            <a:avLst/>
          </a:prstGeom>
        </p:spPr>
      </p:pic>
    </p:spTree>
    <p:extLst>
      <p:ext uri="{BB962C8B-B14F-4D97-AF65-F5344CB8AC3E}">
        <p14:creationId xmlns:p14="http://schemas.microsoft.com/office/powerpoint/2010/main" val="310956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Report Overview</a:t>
            </a:r>
          </a:p>
          <a:p>
            <a:pPr lvl="1"/>
            <a:r>
              <a:rPr lang="en-US" sz="2000" dirty="0" smtClean="0"/>
              <a:t>Meeting Minutes</a:t>
            </a:r>
          </a:p>
          <a:p>
            <a:pPr lvl="1"/>
            <a:r>
              <a:rPr lang="en-US" sz="2000" dirty="0" smtClean="0"/>
              <a:t>BAL-001-TRE-1 FMEs &amp; IMFR</a:t>
            </a:r>
          </a:p>
          <a:p>
            <a:pPr lvl="1"/>
            <a:r>
              <a:rPr lang="en-US" sz="2000" dirty="0" smtClean="0"/>
              <a:t>Frequency Control Report</a:t>
            </a:r>
          </a:p>
          <a:p>
            <a:pPr marL="457200" lvl="1" indent="0">
              <a:buNone/>
            </a:pPr>
            <a:endParaRPr lang="en-US" sz="2000" dirty="0" smtClean="0"/>
          </a:p>
          <a:p>
            <a:r>
              <a:rPr lang="en-US" sz="2400" dirty="0" smtClean="0"/>
              <a:t>PDCWG wishes to file an SCR to update the Generation to be Dispatched (GTBD) equation to include ACE Integral.  This will help minimize GTBD oscillations and reduce the amount of manual Time-Error Corrections</a:t>
            </a:r>
            <a:endParaRPr lang="en-US" sz="2400" dirty="0"/>
          </a:p>
        </p:txBody>
      </p:sp>
      <p:sp>
        <p:nvSpPr>
          <p:cNvPr id="3" name="Title 2"/>
          <p:cNvSpPr>
            <a:spLocks noGrp="1"/>
          </p:cNvSpPr>
          <p:nvPr>
            <p:ph type="title"/>
          </p:nvPr>
        </p:nvSpPr>
        <p:spPr/>
        <p:txBody>
          <a:bodyPr/>
          <a:lstStyle/>
          <a:p>
            <a:r>
              <a:rPr lang="en-US" dirty="0" smtClean="0"/>
              <a:t>Report Overview &amp; Notes</a:t>
            </a:r>
            <a:endParaRPr lang="en-US" dirty="0"/>
          </a:p>
        </p:txBody>
      </p:sp>
    </p:spTree>
    <p:extLst>
      <p:ext uri="{BB962C8B-B14F-4D97-AF65-F5344CB8AC3E}">
        <p14:creationId xmlns:p14="http://schemas.microsoft.com/office/powerpoint/2010/main" val="324166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 Generation Performance</a:t>
            </a:r>
            <a:endParaRPr lang="en-US" dirty="0"/>
          </a:p>
        </p:txBody>
      </p:sp>
      <p:pic>
        <p:nvPicPr>
          <p:cNvPr id="4" name="Content Placeholder 3"/>
          <p:cNvPicPr>
            <a:picLocks noGrp="1" noChangeAspect="1"/>
          </p:cNvPicPr>
          <p:nvPr>
            <p:ph idx="1"/>
          </p:nvPr>
        </p:nvPicPr>
        <p:blipFill>
          <a:blip r:embed="rId2"/>
          <a:stretch>
            <a:fillRect/>
          </a:stretch>
        </p:blipFill>
        <p:spPr>
          <a:xfrm>
            <a:off x="384576" y="828675"/>
            <a:ext cx="8219274" cy="5116513"/>
          </a:xfrm>
          <a:prstGeom prst="rect">
            <a:avLst/>
          </a:prstGeom>
        </p:spPr>
      </p:pic>
    </p:spTree>
    <p:extLst>
      <p:ext uri="{BB962C8B-B14F-4D97-AF65-F5344CB8AC3E}">
        <p14:creationId xmlns:p14="http://schemas.microsoft.com/office/powerpoint/2010/main" val="275571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 Generation Performance</a:t>
            </a:r>
            <a:endParaRPr lang="en-US" dirty="0"/>
          </a:p>
        </p:txBody>
      </p:sp>
      <p:pic>
        <p:nvPicPr>
          <p:cNvPr id="4" name="Content Placeholder 3"/>
          <p:cNvPicPr>
            <a:picLocks noGrp="1" noChangeAspect="1"/>
          </p:cNvPicPr>
          <p:nvPr>
            <p:ph idx="1"/>
          </p:nvPr>
        </p:nvPicPr>
        <p:blipFill>
          <a:blip r:embed="rId2"/>
          <a:stretch>
            <a:fillRect/>
          </a:stretch>
        </p:blipFill>
        <p:spPr>
          <a:xfrm>
            <a:off x="384576" y="828675"/>
            <a:ext cx="8219274" cy="5116513"/>
          </a:xfrm>
          <a:prstGeom prst="rect">
            <a:avLst/>
          </a:prstGeom>
        </p:spPr>
      </p:pic>
    </p:spTree>
    <p:extLst>
      <p:ext uri="{BB962C8B-B14F-4D97-AF65-F5344CB8AC3E}">
        <p14:creationId xmlns:p14="http://schemas.microsoft.com/office/powerpoint/2010/main" val="209625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smtClean="0"/>
                <a:t>Questions?</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r>
              <a:rPr lang="en-US" sz="2400" b="1" kern="0" dirty="0" smtClean="0"/>
              <a:t>PDCWG Meeting 10/14/15</a:t>
            </a:r>
          </a:p>
          <a:p>
            <a:pPr lvl="1"/>
            <a:r>
              <a:rPr lang="en-US" sz="1600" kern="0" dirty="0" smtClean="0"/>
              <a:t>BAL-001-TRE-1</a:t>
            </a:r>
          </a:p>
          <a:p>
            <a:pPr lvl="2"/>
            <a:r>
              <a:rPr lang="en-US" sz="1050" kern="0" dirty="0" smtClean="0"/>
              <a:t>As of October 1</a:t>
            </a:r>
            <a:r>
              <a:rPr lang="en-US" sz="1050" kern="0" baseline="30000" dirty="0" smtClean="0"/>
              <a:t>st</a:t>
            </a:r>
            <a:r>
              <a:rPr lang="en-US" sz="1050" kern="0" dirty="0" smtClean="0"/>
              <a:t>, 100% of the Generation fleet (non-exempt) should be compliant with BAL-001-TRE-1 R6.</a:t>
            </a:r>
          </a:p>
          <a:p>
            <a:pPr lvl="1"/>
            <a:r>
              <a:rPr lang="en-US" sz="1600" kern="0" dirty="0" smtClean="0"/>
              <a:t>GREDP Performance Analysis</a:t>
            </a:r>
          </a:p>
          <a:p>
            <a:pPr lvl="1"/>
            <a:r>
              <a:rPr lang="en-US" sz="1600" kern="0" dirty="0" smtClean="0"/>
              <a:t>Regulation &amp; Frequency Control Reports</a:t>
            </a:r>
          </a:p>
          <a:p>
            <a:pPr lvl="1"/>
            <a:r>
              <a:rPr lang="en-US" sz="1600" kern="0" dirty="0" smtClean="0"/>
              <a:t>GTBD Analysis</a:t>
            </a:r>
          </a:p>
          <a:p>
            <a:pPr lvl="2"/>
            <a:r>
              <a:rPr lang="en-US" sz="1050" kern="0" dirty="0" smtClean="0"/>
              <a:t>ERCOT is in the process of analyzing the benefit of adding ACE Integral component to the existing GTBD calculation.</a:t>
            </a:r>
          </a:p>
          <a:p>
            <a:pPr lvl="2"/>
            <a:r>
              <a:rPr lang="en-US" sz="1050" kern="0" dirty="0" smtClean="0"/>
              <a:t>ERCOT is continually updating the current GTBD tuning parameters (K3 &amp; K4) to adjust for seasonal load profiles and regulation performance.</a:t>
            </a:r>
          </a:p>
          <a:p>
            <a:r>
              <a:rPr lang="en-US" sz="2400" b="1" kern="0" dirty="0"/>
              <a:t>PDCWG Meeting 11/11/15</a:t>
            </a:r>
          </a:p>
          <a:p>
            <a:pPr lvl="1"/>
            <a:r>
              <a:rPr lang="en-US" sz="1600" kern="0" dirty="0"/>
              <a:t>GREDP Performance Analysis</a:t>
            </a:r>
          </a:p>
          <a:p>
            <a:pPr lvl="1"/>
            <a:r>
              <a:rPr lang="en-US" sz="1600" kern="0" dirty="0"/>
              <a:t>Regulation &amp; Frequency Control Reports</a:t>
            </a:r>
          </a:p>
          <a:p>
            <a:pPr lvl="1"/>
            <a:r>
              <a:rPr lang="en-US" sz="1600" kern="0" dirty="0"/>
              <a:t>GTBD Analysis</a:t>
            </a:r>
          </a:p>
          <a:p>
            <a:pPr lvl="2"/>
            <a:r>
              <a:rPr lang="en-US" sz="1050" kern="0" dirty="0"/>
              <a:t>ERCOT is in the process of analyzing the benefit of adding ACE Integral component to the existing GTBD calculation.</a:t>
            </a:r>
          </a:p>
          <a:p>
            <a:pPr lvl="2"/>
            <a:r>
              <a:rPr lang="en-US" sz="1050" kern="0" dirty="0"/>
              <a:t>ERCOT is continually updating the current GTBD tuning parameters (K3 &amp; K4) to adjust for seasonal load profiles and regulation performance</a:t>
            </a:r>
            <a:r>
              <a:rPr lang="en-US" sz="1050" kern="0" dirty="0" smtClean="0"/>
              <a:t>.</a:t>
            </a:r>
            <a:endParaRPr lang="en-US" sz="1850" kern="0" dirty="0" smtClean="0"/>
          </a:p>
          <a:p>
            <a:pPr lvl="1"/>
            <a:r>
              <a:rPr lang="en-US" sz="1600" kern="0" dirty="0" smtClean="0"/>
              <a:t>Reviewed </a:t>
            </a:r>
            <a:r>
              <a:rPr lang="en-US" sz="1600" kern="0" dirty="0"/>
              <a:t>3</a:t>
            </a:r>
            <a:r>
              <a:rPr lang="en-US" sz="1600" kern="0" dirty="0" smtClean="0"/>
              <a:t> ERCOT Frequency Disturbances</a:t>
            </a:r>
          </a:p>
          <a:p>
            <a:pPr lvl="2"/>
            <a:r>
              <a:rPr lang="pt-BR" sz="1050" kern="0" dirty="0" smtClean="0"/>
              <a:t>102315 </a:t>
            </a:r>
            <a:r>
              <a:rPr lang="pt-BR" sz="1050" kern="0" dirty="0"/>
              <a:t>@ </a:t>
            </a:r>
            <a:r>
              <a:rPr lang="pt-BR" sz="1050" kern="0" dirty="0" smtClean="0"/>
              <a:t>0531</a:t>
            </a:r>
            <a:endParaRPr lang="pt-BR" sz="1050" kern="0" dirty="0"/>
          </a:p>
          <a:p>
            <a:pPr lvl="2"/>
            <a:r>
              <a:rPr lang="pt-BR" sz="1050" kern="0" dirty="0" smtClean="0"/>
              <a:t>102315 </a:t>
            </a:r>
            <a:r>
              <a:rPr lang="pt-BR" sz="1050" kern="0" dirty="0"/>
              <a:t>@ </a:t>
            </a:r>
            <a:r>
              <a:rPr lang="pt-BR" sz="1050" kern="0" dirty="0" smtClean="0"/>
              <a:t>0605</a:t>
            </a:r>
            <a:endParaRPr lang="pt-BR" sz="1050" kern="0" dirty="0"/>
          </a:p>
          <a:p>
            <a:pPr lvl="2"/>
            <a:r>
              <a:rPr lang="pt-BR" sz="1050" kern="0" dirty="0" smtClean="0"/>
              <a:t>102715 </a:t>
            </a:r>
            <a:r>
              <a:rPr lang="pt-BR" sz="1050" kern="0" dirty="0"/>
              <a:t>@ </a:t>
            </a:r>
            <a:r>
              <a:rPr lang="pt-BR" sz="1050" kern="0" dirty="0" smtClean="0"/>
              <a:t>1547</a:t>
            </a:r>
            <a:endParaRPr lang="en-US" sz="1000" kern="0" dirty="0"/>
          </a:p>
          <a:p>
            <a:pPr marL="0" indent="0">
              <a:buNone/>
            </a:pPr>
            <a:endParaRPr lang="en-US" sz="2000" b="1" dirty="0"/>
          </a:p>
        </p:txBody>
      </p:sp>
      <p:sp>
        <p:nvSpPr>
          <p:cNvPr id="9" name="Title 8"/>
          <p:cNvSpPr>
            <a:spLocks noGrp="1"/>
          </p:cNvSpPr>
          <p:nvPr>
            <p:ph type="title"/>
          </p:nvPr>
        </p:nvSpPr>
        <p:spPr/>
        <p:txBody>
          <a:bodyPr/>
          <a:lstStyle/>
          <a:p>
            <a:r>
              <a:rPr lang="en-US" dirty="0" smtClean="0"/>
              <a:t>Meeting Minutes</a:t>
            </a:r>
            <a:endParaRPr lang="en-US" dirty="0"/>
          </a:p>
        </p:txBody>
      </p:sp>
    </p:spTree>
    <p:extLst>
      <p:ext uri="{BB962C8B-B14F-4D97-AF65-F5344CB8AC3E}">
        <p14:creationId xmlns:p14="http://schemas.microsoft.com/office/powerpoint/2010/main" val="3191636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2400" b="1" kern="0" dirty="0"/>
              <a:t>PDCWG Meeting 11/11/15</a:t>
            </a:r>
          </a:p>
          <a:p>
            <a:pPr lvl="1"/>
            <a:r>
              <a:rPr lang="en-US" sz="1600" kern="0" dirty="0"/>
              <a:t>GREDP Performance Analysis</a:t>
            </a:r>
          </a:p>
          <a:p>
            <a:pPr lvl="1"/>
            <a:r>
              <a:rPr lang="en-US" sz="1600" kern="0" dirty="0"/>
              <a:t>Regulation &amp; Frequency Control Reports</a:t>
            </a:r>
          </a:p>
          <a:p>
            <a:pPr lvl="1"/>
            <a:r>
              <a:rPr lang="en-US" sz="1600" kern="0" dirty="0"/>
              <a:t>GTBD Analysis</a:t>
            </a:r>
          </a:p>
          <a:p>
            <a:pPr lvl="2"/>
            <a:r>
              <a:rPr lang="en-US" sz="1050" kern="0" dirty="0"/>
              <a:t>ERCOT is in the process of analyzing the benefit of adding ACE Integral component to the existing GTBD calculation.</a:t>
            </a:r>
          </a:p>
          <a:p>
            <a:pPr lvl="2"/>
            <a:r>
              <a:rPr lang="en-US" sz="1050" kern="0" dirty="0"/>
              <a:t>ERCOT is continually updating the current GTBD tuning parameters (K3 &amp; K4) to adjust for seasonal load profiles and regulation performance.</a:t>
            </a:r>
            <a:endParaRPr lang="en-US" sz="1850" kern="0" dirty="0"/>
          </a:p>
          <a:p>
            <a:pPr lvl="1"/>
            <a:r>
              <a:rPr lang="en-US" sz="1600" kern="0" dirty="0"/>
              <a:t>Reviewed </a:t>
            </a:r>
            <a:r>
              <a:rPr lang="en-US" sz="1600" kern="0" dirty="0" smtClean="0"/>
              <a:t>3 </a:t>
            </a:r>
            <a:r>
              <a:rPr lang="en-US" sz="1600" kern="0" dirty="0"/>
              <a:t>ERCOT Frequency Disturbances</a:t>
            </a:r>
          </a:p>
          <a:p>
            <a:pPr lvl="2"/>
            <a:r>
              <a:rPr lang="pt-BR" sz="1050" kern="0" dirty="0" smtClean="0"/>
              <a:t>110715 </a:t>
            </a:r>
            <a:r>
              <a:rPr lang="pt-BR" sz="1050" kern="0" dirty="0"/>
              <a:t>@ </a:t>
            </a:r>
            <a:r>
              <a:rPr lang="pt-BR" sz="1050" kern="0" dirty="0" smtClean="0"/>
              <a:t>0339</a:t>
            </a:r>
            <a:endParaRPr lang="pt-BR" sz="1050" kern="0" dirty="0"/>
          </a:p>
          <a:p>
            <a:pPr lvl="2"/>
            <a:r>
              <a:rPr lang="pt-BR" sz="1050" kern="0" dirty="0" smtClean="0"/>
              <a:t>113015 </a:t>
            </a:r>
            <a:r>
              <a:rPr lang="pt-BR" sz="1050" kern="0" dirty="0"/>
              <a:t>@ </a:t>
            </a:r>
            <a:r>
              <a:rPr lang="pt-BR" sz="1050" kern="0" dirty="0" smtClean="0"/>
              <a:t>1045</a:t>
            </a:r>
            <a:endParaRPr lang="pt-BR" sz="1050" kern="0" dirty="0"/>
          </a:p>
          <a:p>
            <a:pPr lvl="2"/>
            <a:r>
              <a:rPr lang="pt-BR" sz="1050" kern="0" dirty="0" smtClean="0"/>
              <a:t>113015 </a:t>
            </a:r>
            <a:r>
              <a:rPr lang="pt-BR" sz="1050" kern="0" dirty="0"/>
              <a:t>@ </a:t>
            </a:r>
            <a:r>
              <a:rPr lang="pt-BR" sz="1050" kern="0" dirty="0" smtClean="0"/>
              <a:t>1942</a:t>
            </a:r>
            <a:endParaRPr lang="en-US" sz="1000" kern="0" dirty="0"/>
          </a:p>
          <a:p>
            <a:pPr marL="0" indent="0">
              <a:buNone/>
            </a:pPr>
            <a:endParaRPr lang="en-US" sz="2000" b="1" dirty="0"/>
          </a:p>
        </p:txBody>
      </p:sp>
      <p:sp>
        <p:nvSpPr>
          <p:cNvPr id="9" name="Title 8"/>
          <p:cNvSpPr>
            <a:spLocks noGrp="1"/>
          </p:cNvSpPr>
          <p:nvPr>
            <p:ph type="title"/>
          </p:nvPr>
        </p:nvSpPr>
        <p:spPr/>
        <p:txBody>
          <a:bodyPr/>
          <a:lstStyle/>
          <a:p>
            <a:r>
              <a:rPr lang="en-US" dirty="0" smtClean="0"/>
              <a:t>Meeting Minutes</a:t>
            </a:r>
            <a:endParaRPr lang="en-US" dirty="0"/>
          </a:p>
        </p:txBody>
      </p:sp>
    </p:spTree>
    <p:extLst>
      <p:ext uri="{BB962C8B-B14F-4D97-AF65-F5344CB8AC3E}">
        <p14:creationId xmlns:p14="http://schemas.microsoft.com/office/powerpoint/2010/main" val="129596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Measurable Events Performance</a:t>
            </a:r>
            <a:endParaRPr lang="en-US" dirty="0"/>
          </a:p>
        </p:txBody>
      </p:sp>
      <p:sp>
        <p:nvSpPr>
          <p:cNvPr id="3" name="Text Placeholder 2"/>
          <p:cNvSpPr>
            <a:spLocks noGrp="1"/>
          </p:cNvSpPr>
          <p:nvPr>
            <p:ph type="body" idx="1"/>
          </p:nvPr>
        </p:nvSpPr>
        <p:spPr/>
        <p:txBody>
          <a:bodyPr/>
          <a:lstStyle/>
          <a:p>
            <a:r>
              <a:rPr lang="en-US" dirty="0"/>
              <a:t>October - December </a:t>
            </a:r>
            <a:r>
              <a:rPr lang="en-US" dirty="0" smtClean="0"/>
              <a:t>2015</a:t>
            </a:r>
            <a:endParaRPr lang="en-US" dirty="0"/>
          </a:p>
        </p:txBody>
      </p:sp>
    </p:spTree>
    <p:extLst>
      <p:ext uri="{BB962C8B-B14F-4D97-AF65-F5344CB8AC3E}">
        <p14:creationId xmlns:p14="http://schemas.microsoft.com/office/powerpoint/2010/main" val="349789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There were 3 FMEs during the month of October.</a:t>
            </a:r>
          </a:p>
          <a:p>
            <a:pPr lvl="1"/>
            <a:r>
              <a:rPr lang="en-US" dirty="0" smtClean="0"/>
              <a:t>10/23/2015 05:31:36</a:t>
            </a:r>
          </a:p>
          <a:p>
            <a:pPr lvl="2"/>
            <a:r>
              <a:rPr lang="en-US" dirty="0" smtClean="0"/>
              <a:t>Loss of 835 MW</a:t>
            </a:r>
          </a:p>
          <a:p>
            <a:pPr lvl="2"/>
            <a:r>
              <a:rPr lang="en-US" dirty="0"/>
              <a:t>9</a:t>
            </a:r>
            <a:r>
              <a:rPr lang="en-US" dirty="0" smtClean="0"/>
              <a:t> of 46 Generation Resources had less than 75% of their expected Initial Primary Frequency Response. </a:t>
            </a:r>
          </a:p>
          <a:p>
            <a:pPr lvl="2"/>
            <a:r>
              <a:rPr lang="en-US" dirty="0"/>
              <a:t>8</a:t>
            </a:r>
            <a:r>
              <a:rPr lang="en-US" dirty="0" smtClean="0"/>
              <a:t> of 46 Generation </a:t>
            </a:r>
            <a:r>
              <a:rPr lang="en-US" dirty="0"/>
              <a:t>Resources had less than 75% of their expected </a:t>
            </a:r>
            <a:r>
              <a:rPr lang="en-US" dirty="0" smtClean="0"/>
              <a:t>Sustained </a:t>
            </a:r>
            <a:r>
              <a:rPr lang="en-US" dirty="0"/>
              <a:t>Primary Frequency Response.</a:t>
            </a:r>
          </a:p>
          <a:p>
            <a:pPr lvl="1"/>
            <a:r>
              <a:rPr lang="en-US" dirty="0"/>
              <a:t>10/23/2015 </a:t>
            </a:r>
            <a:r>
              <a:rPr lang="en-US" dirty="0" smtClean="0"/>
              <a:t>06:05:23</a:t>
            </a:r>
            <a:endParaRPr lang="en-US" dirty="0"/>
          </a:p>
          <a:p>
            <a:pPr lvl="2"/>
            <a:r>
              <a:rPr lang="en-US" dirty="0" smtClean="0"/>
              <a:t>Loss of 831 MW</a:t>
            </a:r>
          </a:p>
          <a:p>
            <a:pPr lvl="2"/>
            <a:r>
              <a:rPr lang="en-US" dirty="0" smtClean="0"/>
              <a:t>9 of 49 Generation </a:t>
            </a:r>
            <a:r>
              <a:rPr lang="en-US" dirty="0"/>
              <a:t>Resources had less than 75% of their expected Initial Primary Frequency Response.</a:t>
            </a:r>
          </a:p>
          <a:p>
            <a:pPr lvl="2"/>
            <a:r>
              <a:rPr lang="en-US" dirty="0"/>
              <a:t>7</a:t>
            </a:r>
            <a:r>
              <a:rPr lang="en-US" dirty="0" smtClean="0"/>
              <a:t> of 49 Generation </a:t>
            </a:r>
            <a:r>
              <a:rPr lang="en-US" dirty="0"/>
              <a:t>Resources had less than 75% of their expected Sustained Primary Frequency Response</a:t>
            </a:r>
            <a:r>
              <a:rPr lang="en-US" dirty="0" smtClean="0"/>
              <a:t>.</a:t>
            </a:r>
          </a:p>
          <a:p>
            <a:pPr lvl="1"/>
            <a:r>
              <a:rPr lang="en-US" dirty="0" smtClean="0"/>
              <a:t>10/27/2015 15:47:21</a:t>
            </a:r>
            <a:endParaRPr lang="en-US" dirty="0"/>
          </a:p>
          <a:p>
            <a:pPr lvl="2"/>
            <a:r>
              <a:rPr lang="en-US" dirty="0"/>
              <a:t>Loss of 643 MW</a:t>
            </a:r>
          </a:p>
          <a:p>
            <a:pPr lvl="2"/>
            <a:r>
              <a:rPr lang="en-US" dirty="0" smtClean="0"/>
              <a:t>4 </a:t>
            </a:r>
            <a:r>
              <a:rPr lang="en-US" dirty="0"/>
              <a:t>of </a:t>
            </a:r>
            <a:r>
              <a:rPr lang="en-US" dirty="0" smtClean="0"/>
              <a:t>37 </a:t>
            </a:r>
            <a:r>
              <a:rPr lang="en-US" dirty="0"/>
              <a:t>Generation Resources had less than 75% of their expected Initial Primary Frequency Response.</a:t>
            </a:r>
          </a:p>
          <a:p>
            <a:pPr lvl="2"/>
            <a:r>
              <a:rPr lang="en-US" dirty="0" smtClean="0"/>
              <a:t>3 </a:t>
            </a:r>
            <a:r>
              <a:rPr lang="en-US" dirty="0"/>
              <a:t>of </a:t>
            </a:r>
            <a:r>
              <a:rPr lang="en-US" dirty="0" smtClean="0"/>
              <a:t>37 </a:t>
            </a:r>
            <a:r>
              <a:rPr lang="en-US" dirty="0"/>
              <a:t>Generation Resources had less than 75% of their expected Sustained Primary Frequency Response.</a:t>
            </a:r>
          </a:p>
          <a:p>
            <a:pPr lvl="2"/>
            <a:endParaRPr lang="en-US" dirty="0"/>
          </a:p>
          <a:p>
            <a:pPr lvl="2"/>
            <a:endParaRPr lang="en-US" dirty="0"/>
          </a:p>
        </p:txBody>
      </p:sp>
      <p:sp>
        <p:nvSpPr>
          <p:cNvPr id="3" name="Title 2"/>
          <p:cNvSpPr>
            <a:spLocks noGrp="1"/>
          </p:cNvSpPr>
          <p:nvPr>
            <p:ph type="title"/>
          </p:nvPr>
        </p:nvSpPr>
        <p:spPr/>
        <p:txBody>
          <a:bodyPr/>
          <a:lstStyle/>
          <a:p>
            <a:r>
              <a:rPr lang="en-US" dirty="0" smtClean="0"/>
              <a:t>Frequency Measurable Events</a:t>
            </a:r>
            <a:endParaRPr lang="en-US" dirty="0"/>
          </a:p>
        </p:txBody>
      </p:sp>
    </p:spTree>
    <p:extLst>
      <p:ext uri="{BB962C8B-B14F-4D97-AF65-F5344CB8AC3E}">
        <p14:creationId xmlns:p14="http://schemas.microsoft.com/office/powerpoint/2010/main" val="3343208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There were 3 FMEs during the month of November.</a:t>
            </a:r>
          </a:p>
          <a:p>
            <a:pPr lvl="1"/>
            <a:r>
              <a:rPr lang="en-US" dirty="0" smtClean="0"/>
              <a:t>11/07/2015 03:39:45</a:t>
            </a:r>
          </a:p>
          <a:p>
            <a:pPr lvl="2"/>
            <a:r>
              <a:rPr lang="en-US" dirty="0" smtClean="0"/>
              <a:t>Loss of 755 MW</a:t>
            </a:r>
          </a:p>
          <a:p>
            <a:pPr lvl="2"/>
            <a:r>
              <a:rPr lang="en-US" dirty="0" smtClean="0"/>
              <a:t>8 of 41 Generation Resources had less than 75% of their expected Initial Primary Frequency Response. </a:t>
            </a:r>
          </a:p>
          <a:p>
            <a:pPr lvl="2"/>
            <a:r>
              <a:rPr lang="en-US" dirty="0" smtClean="0"/>
              <a:t>5 of 41 Generation </a:t>
            </a:r>
            <a:r>
              <a:rPr lang="en-US" dirty="0"/>
              <a:t>Resources had less than 75% of their expected </a:t>
            </a:r>
            <a:r>
              <a:rPr lang="en-US" dirty="0" smtClean="0"/>
              <a:t>Sustained </a:t>
            </a:r>
            <a:r>
              <a:rPr lang="en-US" dirty="0"/>
              <a:t>Primary Frequency Response.</a:t>
            </a:r>
          </a:p>
          <a:p>
            <a:pPr lvl="1"/>
            <a:r>
              <a:rPr lang="en-US" dirty="0" smtClean="0"/>
              <a:t>11/30/2015 10:45:35</a:t>
            </a:r>
          </a:p>
          <a:p>
            <a:pPr lvl="2"/>
            <a:r>
              <a:rPr lang="en-US" dirty="0" smtClean="0"/>
              <a:t>Loss of 574 MW</a:t>
            </a:r>
          </a:p>
          <a:p>
            <a:pPr lvl="2"/>
            <a:r>
              <a:rPr lang="en-US" dirty="0" smtClean="0"/>
              <a:t>6 of 36 Generation Resources had less than 75% of their expected Initial Primary Frequency Response.</a:t>
            </a:r>
          </a:p>
          <a:p>
            <a:pPr lvl="2"/>
            <a:r>
              <a:rPr lang="en-US" dirty="0" smtClean="0"/>
              <a:t>5 of 36 Generation Resources had less than 75% of their expected Sustained Primary Frequency Response.</a:t>
            </a:r>
          </a:p>
          <a:p>
            <a:pPr lvl="1"/>
            <a:r>
              <a:rPr lang="en-US" dirty="0" smtClean="0"/>
              <a:t>11/30/2015 19:42:41</a:t>
            </a:r>
          </a:p>
          <a:p>
            <a:pPr lvl="2"/>
            <a:r>
              <a:rPr lang="en-US" dirty="0" smtClean="0"/>
              <a:t>Loss of 575 MW</a:t>
            </a:r>
          </a:p>
          <a:p>
            <a:pPr lvl="2"/>
            <a:r>
              <a:rPr lang="en-US" dirty="0" smtClean="0"/>
              <a:t>10 of 41 Generation Resources had less than 75% of their expected Initial Primary Frequency Response.</a:t>
            </a:r>
          </a:p>
          <a:p>
            <a:pPr lvl="2"/>
            <a:r>
              <a:rPr lang="en-US" dirty="0" smtClean="0"/>
              <a:t>6 of 41 Generation Resources had less than 75% of their expected Sustained Primary Frequency Response.</a:t>
            </a:r>
          </a:p>
          <a:p>
            <a:pPr lvl="2"/>
            <a:endParaRPr lang="en-US" dirty="0"/>
          </a:p>
          <a:p>
            <a:pPr lvl="2"/>
            <a:endParaRPr lang="en-US" dirty="0"/>
          </a:p>
        </p:txBody>
      </p:sp>
      <p:sp>
        <p:nvSpPr>
          <p:cNvPr id="3" name="Title 2"/>
          <p:cNvSpPr>
            <a:spLocks noGrp="1"/>
          </p:cNvSpPr>
          <p:nvPr>
            <p:ph type="title"/>
          </p:nvPr>
        </p:nvSpPr>
        <p:spPr/>
        <p:txBody>
          <a:bodyPr/>
          <a:lstStyle/>
          <a:p>
            <a:r>
              <a:rPr lang="en-US" dirty="0" smtClean="0"/>
              <a:t>Frequency Measurable Events</a:t>
            </a:r>
            <a:endParaRPr lang="en-US" dirty="0"/>
          </a:p>
        </p:txBody>
      </p:sp>
    </p:spTree>
    <p:extLst>
      <p:ext uri="{BB962C8B-B14F-4D97-AF65-F5344CB8AC3E}">
        <p14:creationId xmlns:p14="http://schemas.microsoft.com/office/powerpoint/2010/main" val="81139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There was 1 FME during the month of December.</a:t>
            </a:r>
          </a:p>
          <a:p>
            <a:pPr lvl="1"/>
            <a:r>
              <a:rPr lang="en-US" sz="2000" dirty="0" smtClean="0"/>
              <a:t>12/30/2015 11:17:19</a:t>
            </a:r>
          </a:p>
          <a:p>
            <a:pPr lvl="2"/>
            <a:r>
              <a:rPr lang="en-US" sz="1700" dirty="0" smtClean="0"/>
              <a:t>Loss of 678 MW</a:t>
            </a:r>
          </a:p>
          <a:p>
            <a:pPr lvl="2"/>
            <a:r>
              <a:rPr lang="en-US" sz="1700" dirty="0"/>
              <a:t>4</a:t>
            </a:r>
            <a:r>
              <a:rPr lang="en-US" sz="1700" dirty="0" smtClean="0"/>
              <a:t> of 42 Generation Resources had less than 75% of their expected Initial Primary Frequency Response. </a:t>
            </a:r>
          </a:p>
          <a:p>
            <a:pPr lvl="2"/>
            <a:r>
              <a:rPr lang="en-US" sz="1700" dirty="0"/>
              <a:t>4</a:t>
            </a:r>
            <a:r>
              <a:rPr lang="en-US" sz="1700" dirty="0" smtClean="0"/>
              <a:t> of 42 Generation </a:t>
            </a:r>
            <a:r>
              <a:rPr lang="en-US" sz="1700" dirty="0"/>
              <a:t>Resources had less than 75% of their expected </a:t>
            </a:r>
            <a:r>
              <a:rPr lang="en-US" sz="1700" dirty="0" smtClean="0"/>
              <a:t>Sustained </a:t>
            </a:r>
            <a:r>
              <a:rPr lang="en-US" sz="1700" dirty="0"/>
              <a:t>Primary Frequency Response.</a:t>
            </a:r>
          </a:p>
          <a:p>
            <a:pPr lvl="2"/>
            <a:endParaRPr lang="en-US" dirty="0"/>
          </a:p>
          <a:p>
            <a:pPr lvl="2"/>
            <a:endParaRPr lang="en-US" dirty="0"/>
          </a:p>
        </p:txBody>
      </p:sp>
      <p:sp>
        <p:nvSpPr>
          <p:cNvPr id="3" name="Title 2"/>
          <p:cNvSpPr>
            <a:spLocks noGrp="1"/>
          </p:cNvSpPr>
          <p:nvPr>
            <p:ph type="title"/>
          </p:nvPr>
        </p:nvSpPr>
        <p:spPr/>
        <p:txBody>
          <a:bodyPr/>
          <a:lstStyle/>
          <a:p>
            <a:r>
              <a:rPr lang="en-US" dirty="0" smtClean="0"/>
              <a:t>Frequency Measurable Events</a:t>
            </a:r>
            <a:endParaRPr lang="en-US" dirty="0"/>
          </a:p>
        </p:txBody>
      </p:sp>
    </p:spTree>
    <p:extLst>
      <p:ext uri="{BB962C8B-B14F-4D97-AF65-F5344CB8AC3E}">
        <p14:creationId xmlns:p14="http://schemas.microsoft.com/office/powerpoint/2010/main" val="254997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Interconnection Minimum Frequency Response (IMFR) Performance</a:t>
            </a:r>
            <a:endParaRPr lang="en-US" sz="2000" dirty="0"/>
          </a:p>
        </p:txBody>
      </p:sp>
      <p:pic>
        <p:nvPicPr>
          <p:cNvPr id="7" name="Content Placeholder 6"/>
          <p:cNvPicPr>
            <a:picLocks noGrp="1" noChangeAspect="1"/>
          </p:cNvPicPr>
          <p:nvPr>
            <p:ph idx="1"/>
          </p:nvPr>
        </p:nvPicPr>
        <p:blipFill>
          <a:blip r:embed="rId2"/>
          <a:stretch>
            <a:fillRect/>
          </a:stretch>
        </p:blipFill>
        <p:spPr>
          <a:xfrm>
            <a:off x="968569" y="828675"/>
            <a:ext cx="7051287" cy="5116513"/>
          </a:xfrm>
          <a:prstGeom prst="rect">
            <a:avLst/>
          </a:prstGeom>
        </p:spPr>
      </p:pic>
    </p:spTree>
    <p:extLst>
      <p:ext uri="{BB962C8B-B14F-4D97-AF65-F5344CB8AC3E}">
        <p14:creationId xmlns:p14="http://schemas.microsoft.com/office/powerpoint/2010/main" val="2559958855"/>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dcmitype/"/>
    <ds:schemaRef ds:uri="http://www.w3.org/XML/1998/namespace"/>
    <ds:schemaRef ds:uri="http://purl.org/dc/elements/1.1/"/>
    <ds:schemaRef ds:uri="c34af464-7aa1-4edd-9be4-83dffc1cb926"/>
    <ds:schemaRef ds:uri="http://schemas.microsoft.com/office/2006/metadata/properties"/>
    <ds:schemaRef ds:uri="http://purl.org/dc/term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2455</TotalTime>
  <Words>766</Words>
  <Application>Microsoft Office PowerPoint</Application>
  <PresentationFormat>On-screen Show (4:3)</PresentationFormat>
  <Paragraphs>100</Paragraphs>
  <Slides>22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Office Theme</vt:lpstr>
      <vt:lpstr>Custom Design</vt:lpstr>
      <vt:lpstr>PowerPoint Presentation</vt:lpstr>
      <vt:lpstr>Report Overview &amp; Notes</vt:lpstr>
      <vt:lpstr>Meeting Minutes</vt:lpstr>
      <vt:lpstr>Meeting Minutes</vt:lpstr>
      <vt:lpstr>Frequency Measurable Events Performance</vt:lpstr>
      <vt:lpstr>Frequency Measurable Events</vt:lpstr>
      <vt:lpstr>Frequency Measurable Events</vt:lpstr>
      <vt:lpstr>Frequency Measurable Events</vt:lpstr>
      <vt:lpstr>Interconnection Minimum Frequency Response (IMFR) Performance</vt:lpstr>
      <vt:lpstr>Frequency Control Report</vt:lpstr>
      <vt:lpstr>CPS1 Performance</vt:lpstr>
      <vt:lpstr>RMS1 Performance of ERCOT Frequency</vt:lpstr>
      <vt:lpstr>Frequency Profile Analysis</vt:lpstr>
      <vt:lpstr>Frequency Profile Analysis</vt:lpstr>
      <vt:lpstr>Frequency Profile Analysis</vt:lpstr>
      <vt:lpstr>Time Error Corrections</vt:lpstr>
      <vt:lpstr>Time Error Corrections</vt:lpstr>
      <vt:lpstr>Time Error Corrections</vt:lpstr>
      <vt:lpstr>Wind Generation Performance</vt:lpstr>
      <vt:lpstr>Wind Generation Performance</vt:lpstr>
      <vt:lpstr>Wind Generation Performance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Giarratano, Alex</cp:lastModifiedBy>
  <cp:revision>139</cp:revision>
  <cp:lastPrinted>2013-01-30T23:16:36Z</cp:lastPrinted>
  <dcterms:created xsi:type="dcterms:W3CDTF">2010-04-12T23:12:02Z</dcterms:created>
  <dcterms:modified xsi:type="dcterms:W3CDTF">2016-01-05T21:33:32Z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