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4"/>
  </p:sldMasterIdLst>
  <p:notesMasterIdLst>
    <p:notesMasterId r:id="rId10"/>
  </p:notesMasterIdLst>
  <p:handoutMasterIdLst>
    <p:handoutMasterId r:id="rId11"/>
  </p:handoutMasterIdLst>
  <p:sldIdLst>
    <p:sldId id="258" r:id="rId5"/>
    <p:sldId id="261" r:id="rId6"/>
    <p:sldId id="277" r:id="rId7"/>
    <p:sldId id="281" r:id="rId8"/>
    <p:sldId id="282" r:id="rId9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24">
          <p15:clr>
            <a:srgbClr val="A4A3A4"/>
          </p15:clr>
        </p15:guide>
        <p15:guide id="2" pos="15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69A2"/>
    <a:srgbClr val="40949A"/>
    <a:srgbClr val="0000CC"/>
    <a:srgbClr val="FF3300"/>
    <a:srgbClr val="FF9900"/>
    <a:srgbClr val="294171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1534" autoAdjust="0"/>
  </p:normalViewPr>
  <p:slideViewPr>
    <p:cSldViewPr>
      <p:cViewPr varScale="1">
        <p:scale>
          <a:sx n="67" d="100"/>
          <a:sy n="67" d="100"/>
        </p:scale>
        <p:origin x="1464" y="78"/>
      </p:cViewPr>
      <p:guideLst>
        <p:guide orient="horz" pos="4224"/>
        <p:guide pos="15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76" y="-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pPr>
              <a:defRPr/>
            </a:pPr>
            <a:fld id="{ECF0B181-D0E7-4643-8D96-C86FA746ECC2}" type="datetimeFigureOut">
              <a:rPr lang="en-US"/>
              <a:pPr>
                <a:defRPr/>
              </a:pPr>
              <a:t>12/30/2015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pPr>
              <a:defRPr/>
            </a:pPr>
            <a:fld id="{B147134E-5D60-49EC-958A-C1754A0E9C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7904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70AF632-A6B7-4DC3-8001-5F2EF22C56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741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0" y="1143000"/>
            <a:ext cx="9144000" cy="5715000"/>
          </a:xfrm>
          <a:prstGeom prst="rect">
            <a:avLst/>
          </a:prstGeom>
          <a:solidFill>
            <a:srgbClr val="5469A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12/8/2010</a:t>
            </a:r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AMI MDM Fall 2010 Workshop</a:t>
            </a:r>
          </a:p>
        </p:txBody>
      </p:sp>
    </p:spTree>
    <p:extLst>
      <p:ext uri="{BB962C8B-B14F-4D97-AF65-F5344CB8AC3E}">
        <p14:creationId xmlns:p14="http://schemas.microsoft.com/office/powerpoint/2010/main" val="2082747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A1BD84-1D41-4746-AE02-112669263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AMI MDM Fall 2010 Workshop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12/8/2010</a:t>
            </a:r>
          </a:p>
        </p:txBody>
      </p:sp>
    </p:spTree>
    <p:extLst>
      <p:ext uri="{BB962C8B-B14F-4D97-AF65-F5344CB8AC3E}">
        <p14:creationId xmlns:p14="http://schemas.microsoft.com/office/powerpoint/2010/main" val="3423727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1892B-1C37-47D3-A184-FFD2DB3F36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AMI MDM Fall 2010 Workshop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12/8/2010</a:t>
            </a:r>
          </a:p>
        </p:txBody>
      </p:sp>
    </p:spTree>
    <p:extLst>
      <p:ext uri="{BB962C8B-B14F-4D97-AF65-F5344CB8AC3E}">
        <p14:creationId xmlns:p14="http://schemas.microsoft.com/office/powerpoint/2010/main" val="1783331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MISUG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1/13/2011</a:t>
            </a:r>
          </a:p>
        </p:txBody>
      </p:sp>
    </p:spTree>
    <p:extLst>
      <p:ext uri="{BB962C8B-B14F-4D97-AF65-F5344CB8AC3E}">
        <p14:creationId xmlns:p14="http://schemas.microsoft.com/office/powerpoint/2010/main" val="3088061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4AC5F1-592C-448E-9CCA-12DD94D004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AMI MDM Fall 2010 Workshop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12/8/2010</a:t>
            </a:r>
          </a:p>
        </p:txBody>
      </p:sp>
    </p:spTree>
    <p:extLst>
      <p:ext uri="{BB962C8B-B14F-4D97-AF65-F5344CB8AC3E}">
        <p14:creationId xmlns:p14="http://schemas.microsoft.com/office/powerpoint/2010/main" val="2911813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4153A1-3457-47F3-A2BA-5766B1B397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AMI MDM Fall 2010 Workshop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12/8/2010</a:t>
            </a:r>
          </a:p>
        </p:txBody>
      </p:sp>
    </p:spTree>
    <p:extLst>
      <p:ext uri="{BB962C8B-B14F-4D97-AF65-F5344CB8AC3E}">
        <p14:creationId xmlns:p14="http://schemas.microsoft.com/office/powerpoint/2010/main" val="1551375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BD284-0383-40E1-83A6-8A81565E86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AMI MDM Fall 2010 Workshop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12/8/2010</a:t>
            </a:r>
          </a:p>
        </p:txBody>
      </p:sp>
    </p:spTree>
    <p:extLst>
      <p:ext uri="{BB962C8B-B14F-4D97-AF65-F5344CB8AC3E}">
        <p14:creationId xmlns:p14="http://schemas.microsoft.com/office/powerpoint/2010/main" val="2565586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4BD71C-53A3-4241-846A-B651756995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AMI MDM Fall 2010 Workshop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12/8/2010</a:t>
            </a:r>
          </a:p>
        </p:txBody>
      </p:sp>
    </p:spTree>
    <p:extLst>
      <p:ext uri="{BB962C8B-B14F-4D97-AF65-F5344CB8AC3E}">
        <p14:creationId xmlns:p14="http://schemas.microsoft.com/office/powerpoint/2010/main" val="100595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4C4A01-0C73-4C4E-89D4-F4C229A00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AMI MDM Fall 2010 Workshop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12/8/2010</a:t>
            </a:r>
          </a:p>
        </p:txBody>
      </p:sp>
    </p:spTree>
    <p:extLst>
      <p:ext uri="{BB962C8B-B14F-4D97-AF65-F5344CB8AC3E}">
        <p14:creationId xmlns:p14="http://schemas.microsoft.com/office/powerpoint/2010/main" val="4272111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D446BB-D630-4069-B03B-D925ED9A42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AMI MDM Fall 2010 Workshop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12/8/2010</a:t>
            </a:r>
          </a:p>
        </p:txBody>
      </p:sp>
    </p:spTree>
    <p:extLst>
      <p:ext uri="{BB962C8B-B14F-4D97-AF65-F5344CB8AC3E}">
        <p14:creationId xmlns:p14="http://schemas.microsoft.com/office/powerpoint/2010/main" val="2343586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9AF0F9-ED62-4025-8FD1-11EB68263C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AMI MDM Fall 2010 Workshop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12/8/2010</a:t>
            </a:r>
          </a:p>
        </p:txBody>
      </p:sp>
    </p:spTree>
    <p:extLst>
      <p:ext uri="{BB962C8B-B14F-4D97-AF65-F5344CB8AC3E}">
        <p14:creationId xmlns:p14="http://schemas.microsoft.com/office/powerpoint/2010/main" val="41365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E511BD4-927F-4136-A75B-DC9A3441F6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3559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2053" name="Picture 8" descr="logo_C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61" name="Rectangle 9"/>
          <p:cNvSpPr>
            <a:spLocks noChangeArrowheads="1"/>
          </p:cNvSpPr>
          <p:nvPr userDrawn="1"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5469A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US"/>
              <a:t>AMI MDM Fall 2010 Workshop</a:t>
            </a:r>
          </a:p>
        </p:txBody>
      </p:sp>
      <p:sp>
        <p:nvSpPr>
          <p:cNvPr id="23563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12/8/2010</a:t>
            </a:r>
          </a:p>
        </p:txBody>
      </p:sp>
      <p:sp>
        <p:nvSpPr>
          <p:cNvPr id="23564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fld id="{28600002-84A9-427E-8552-9EFE4F73BD1E}" type="slidenum">
              <a:rPr lang="en-US" sz="1200"/>
              <a:pPr algn="ctr">
                <a:defRPr/>
              </a:pPr>
              <a:t>‹#›</a:t>
            </a:fld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8" r:id="rId1"/>
    <p:sldLayoutId id="2147483919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1143000" y="1905000"/>
            <a:ext cx="7210425" cy="1238250"/>
          </a:xfrm>
        </p:spPr>
        <p:txBody>
          <a:bodyPr/>
          <a:lstStyle/>
          <a:p>
            <a:pPr algn="ctr" eaLnBrk="1" hangingPunct="1"/>
            <a:r>
              <a:rPr lang="en-US" altLang="en-US" dirty="0" smtClean="0"/>
              <a:t>Proposed Scope for</a:t>
            </a:r>
            <a:br>
              <a:rPr lang="en-US" altLang="en-US" dirty="0" smtClean="0"/>
            </a:br>
            <a:r>
              <a:rPr lang="en-US" altLang="en-US" dirty="0" smtClean="0"/>
              <a:t>Market Data Working Group</a:t>
            </a:r>
            <a:br>
              <a:rPr lang="en-US" altLang="en-US" dirty="0" smtClean="0"/>
            </a:br>
            <a:r>
              <a:rPr lang="en-US" altLang="en-US" dirty="0" smtClean="0"/>
              <a:t>(MDWG)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MISUG</a:t>
            </a:r>
          </a:p>
          <a:p>
            <a:r>
              <a:rPr lang="en-US" dirty="0" smtClean="0"/>
              <a:t>December 7,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mtClean="0"/>
              <a:t>MISUG</a:t>
            </a:r>
          </a:p>
        </p:txBody>
      </p:sp>
      <p:sp>
        <p:nvSpPr>
          <p:cNvPr id="8195" name="Date Placeholder 5"/>
          <p:cNvSpPr>
            <a:spLocks noGrp="1"/>
          </p:cNvSpPr>
          <p:nvPr>
            <p:ph type="dt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dirty="0" smtClean="0"/>
              <a:t>12/7/2015</a:t>
            </a:r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Market Data Working Group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MISUG has evolved since its inception in 2011</a:t>
            </a:r>
          </a:p>
          <a:p>
            <a:r>
              <a:rPr lang="en-US" altLang="en-US" dirty="0" smtClean="0"/>
              <a:t>MISUG encompasses all data-related issues</a:t>
            </a:r>
          </a:p>
          <a:p>
            <a:r>
              <a:rPr lang="en-US" altLang="en-US" dirty="0" smtClean="0"/>
              <a:t>Proposed name change: Market Data Working Group (MDWG)</a:t>
            </a:r>
          </a:p>
          <a:p>
            <a:r>
              <a:rPr lang="en-US" altLang="en-US" dirty="0" smtClean="0"/>
              <a:t>MDWG will be a new group</a:t>
            </a:r>
          </a:p>
          <a:p>
            <a:r>
              <a:rPr lang="en-US" altLang="en-US" dirty="0" smtClean="0"/>
              <a:t>MISUG archives linked to MDWG</a:t>
            </a:r>
          </a:p>
          <a:p>
            <a:r>
              <a:rPr lang="en-US" altLang="en-US" dirty="0" smtClean="0"/>
              <a:t>Continuing to report to COPS</a:t>
            </a:r>
          </a:p>
          <a:p>
            <a:endParaRPr lang="en-US" altLang="en-US" dirty="0"/>
          </a:p>
          <a:p>
            <a:pPr marL="0" indent="0">
              <a:buNone/>
            </a:pPr>
            <a:r>
              <a:rPr lang="en-US" b="0" dirty="0"/>
              <a:t>The Market </a:t>
            </a:r>
            <a:r>
              <a:rPr lang="en-US" b="0" dirty="0" smtClean="0"/>
              <a:t>Data Working </a:t>
            </a:r>
            <a:r>
              <a:rPr lang="en-US" b="0" dirty="0"/>
              <a:t>Group (</a:t>
            </a:r>
            <a:r>
              <a:rPr lang="en-US" b="0" dirty="0" smtClean="0"/>
              <a:t>MDWG</a:t>
            </a:r>
            <a:r>
              <a:rPr lang="en-US" b="0" dirty="0"/>
              <a:t>) reporting to Commercial Operating Subcommittee (COPS) provides a forum </a:t>
            </a:r>
            <a:r>
              <a:rPr lang="en-US" b="0" dirty="0" smtClean="0"/>
              <a:t>for discussion</a:t>
            </a:r>
            <a:r>
              <a:rPr lang="en-US" b="0" dirty="0"/>
              <a:t>, input and comment on issues related to </a:t>
            </a:r>
            <a:r>
              <a:rPr lang="en-US" b="0" dirty="0" smtClean="0"/>
              <a:t>ERCOT market data, including data output, data access, data accuracy, and data classification.</a:t>
            </a: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mtClean="0"/>
              <a:t>MISUG</a:t>
            </a:r>
          </a:p>
        </p:txBody>
      </p:sp>
      <p:sp>
        <p:nvSpPr>
          <p:cNvPr id="9219" name="Date Placeholder 3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dirty="0"/>
              <a:t>12/7/2015</a:t>
            </a:r>
          </a:p>
          <a:p>
            <a:pPr eaLnBrk="1" hangingPunct="1"/>
            <a:endParaRPr lang="en-US" altLang="en-US" dirty="0" smtClean="0"/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Scope of MDWG</a:t>
            </a:r>
          </a:p>
        </p:txBody>
      </p:sp>
      <p:sp>
        <p:nvSpPr>
          <p:cNvPr id="6" name="Rectangle 5"/>
          <p:cNvSpPr/>
          <p:nvPr/>
        </p:nvSpPr>
        <p:spPr>
          <a:xfrm>
            <a:off x="685800" y="1066800"/>
            <a:ext cx="6705600" cy="21698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461963" indent="-461963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2000" b="1" dirty="0" smtClean="0"/>
              <a:t>Data Output</a:t>
            </a:r>
          </a:p>
          <a:p>
            <a:pPr marL="461963" indent="-461963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2000" b="1" dirty="0"/>
              <a:t>Data Access</a:t>
            </a:r>
          </a:p>
          <a:p>
            <a:pPr marL="461963" indent="-461963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2000" b="1" dirty="0" smtClean="0"/>
              <a:t>Data </a:t>
            </a:r>
            <a:r>
              <a:rPr lang="en-US" sz="2000" b="1" dirty="0"/>
              <a:t>Accuracy</a:t>
            </a:r>
          </a:p>
          <a:p>
            <a:pPr marL="461963" indent="-461963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2000" b="1" dirty="0" smtClean="0"/>
              <a:t>Data Classification</a:t>
            </a:r>
            <a:endParaRPr lang="en-US" sz="2000" b="1" dirty="0"/>
          </a:p>
          <a:p>
            <a:pPr>
              <a:buFont typeface="Arial" pitchFamily="34" charset="0"/>
              <a:buChar char="•"/>
              <a:tabLst>
                <a:tab pos="457200" algn="l"/>
              </a:tabLst>
              <a:defRPr/>
            </a:pPr>
            <a:endParaRPr lang="en-US" sz="2000" b="1" dirty="0"/>
          </a:p>
          <a:p>
            <a:pPr>
              <a:buFont typeface="Arial" pitchFamily="34" charset="0"/>
              <a:buChar char="•"/>
              <a:tabLst>
                <a:tab pos="457200" algn="l"/>
              </a:tabLst>
              <a:defRPr/>
            </a:pPr>
            <a:endParaRPr lang="en-US" sz="2000" b="1" dirty="0"/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441960" y="3048000"/>
            <a:ext cx="79248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 dirty="0" smtClean="0"/>
              <a:t>Target Audience:</a:t>
            </a:r>
          </a:p>
          <a:p>
            <a:pPr eaLnBrk="1" hangingPunct="1"/>
            <a:endParaRPr lang="en-US" altLang="en-US" b="1" dirty="0"/>
          </a:p>
          <a:p>
            <a:pPr eaLnBrk="1" hangingPunct="1"/>
            <a:r>
              <a:rPr lang="en-US" altLang="en-US" b="1" dirty="0" smtClean="0"/>
              <a:t>All Market Participants who would access ERCOT market data.</a:t>
            </a:r>
            <a:endParaRPr lang="en-US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mtClean="0"/>
              <a:t>MISUG</a:t>
            </a:r>
          </a:p>
        </p:txBody>
      </p:sp>
      <p:sp>
        <p:nvSpPr>
          <p:cNvPr id="11267" name="Date Placeholder 5"/>
          <p:cNvSpPr>
            <a:spLocks noGrp="1"/>
          </p:cNvSpPr>
          <p:nvPr>
            <p:ph type="dt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dirty="0"/>
              <a:t>12/7/2015</a:t>
            </a:r>
          </a:p>
          <a:p>
            <a:pPr eaLnBrk="1" hangingPunct="1"/>
            <a:endParaRPr lang="en-US" altLang="en-US" dirty="0" smtClean="0"/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Topics for Consideration</a:t>
            </a:r>
          </a:p>
        </p:txBody>
      </p:sp>
      <p:sp>
        <p:nvSpPr>
          <p:cNvPr id="11269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181600"/>
          </a:xfrm>
        </p:spPr>
        <p:txBody>
          <a:bodyPr>
            <a:normAutofit/>
          </a:bodyPr>
          <a:lstStyle/>
          <a:p>
            <a:r>
              <a:rPr lang="en-US" sz="1600" dirty="0" smtClean="0"/>
              <a:t>Data Output</a:t>
            </a:r>
          </a:p>
          <a:p>
            <a:pPr lvl="1"/>
            <a:r>
              <a:rPr lang="en-US" altLang="en-US" sz="1600" dirty="0" smtClean="0"/>
              <a:t>Report formats</a:t>
            </a:r>
          </a:p>
          <a:p>
            <a:pPr lvl="1"/>
            <a:r>
              <a:rPr lang="en-US" altLang="en-US" sz="1600" dirty="0" smtClean="0"/>
              <a:t>Performance/SLA</a:t>
            </a:r>
          </a:p>
          <a:p>
            <a:pPr lvl="1"/>
            <a:r>
              <a:rPr lang="en-US" altLang="en-US" sz="1600" dirty="0" smtClean="0"/>
              <a:t>Documentation</a:t>
            </a:r>
          </a:p>
          <a:p>
            <a:pPr lvl="1"/>
            <a:r>
              <a:rPr lang="en-US" altLang="en-US" sz="1600" dirty="0" smtClean="0"/>
              <a:t>Training</a:t>
            </a:r>
          </a:p>
          <a:p>
            <a:r>
              <a:rPr lang="en-US" altLang="en-US" sz="1600" dirty="0" smtClean="0"/>
              <a:t>Data Access</a:t>
            </a:r>
          </a:p>
          <a:p>
            <a:pPr lvl="1"/>
            <a:r>
              <a:rPr lang="en-US" altLang="en-US" sz="1600" dirty="0" smtClean="0"/>
              <a:t>Public website – </a:t>
            </a:r>
            <a:r>
              <a:rPr lang="en-US" altLang="en-US" sz="1600" dirty="0" smtClean="0">
                <a:hlinkClick r:id="rId2"/>
              </a:rPr>
              <a:t>www.ERCOT.com</a:t>
            </a:r>
            <a:endParaRPr lang="en-US" altLang="en-US" sz="1600" dirty="0" smtClean="0"/>
          </a:p>
          <a:p>
            <a:pPr lvl="2"/>
            <a:r>
              <a:rPr lang="en-US" altLang="en-US" sz="1400" dirty="0" smtClean="0"/>
              <a:t>Dashboards</a:t>
            </a:r>
          </a:p>
          <a:p>
            <a:pPr lvl="2"/>
            <a:r>
              <a:rPr lang="en-US" altLang="en-US" sz="1400" dirty="0" smtClean="0"/>
              <a:t>Public reports</a:t>
            </a:r>
          </a:p>
          <a:p>
            <a:pPr lvl="1"/>
            <a:r>
              <a:rPr lang="en-US" altLang="en-US" sz="1600" dirty="0" smtClean="0"/>
              <a:t>Alerts and Notifications</a:t>
            </a:r>
          </a:p>
          <a:p>
            <a:pPr lvl="1"/>
            <a:r>
              <a:rPr lang="en-US" altLang="en-US" sz="1600" dirty="0" smtClean="0"/>
              <a:t>MIS – used by all Market Participants</a:t>
            </a:r>
          </a:p>
          <a:p>
            <a:pPr lvl="2"/>
            <a:r>
              <a:rPr lang="en-US" altLang="en-US" sz="1400" dirty="0" smtClean="0"/>
              <a:t>Data downloads</a:t>
            </a:r>
          </a:p>
          <a:p>
            <a:pPr lvl="2"/>
            <a:r>
              <a:rPr lang="en-US" altLang="en-US" sz="1400" dirty="0" smtClean="0"/>
              <a:t>User interface applications</a:t>
            </a:r>
          </a:p>
          <a:p>
            <a:pPr lvl="1"/>
            <a:r>
              <a:rPr lang="en-US" altLang="en-US" sz="1600" dirty="0" smtClean="0"/>
              <a:t>External Web Services (EWS) – automated access point (API) used by all Market Participants</a:t>
            </a:r>
          </a:p>
          <a:p>
            <a:pPr lvl="1"/>
            <a:r>
              <a:rPr lang="en-US" altLang="en-US" sz="1600" dirty="0" smtClean="0"/>
              <a:t>Proposed for modification</a:t>
            </a:r>
          </a:p>
          <a:p>
            <a:pPr lvl="2"/>
            <a:r>
              <a:rPr lang="en-US" altLang="en-US" sz="1400" dirty="0" smtClean="0"/>
              <a:t>FTP – limited legacy use for Retail transaction submissions and LRS data transfers</a:t>
            </a:r>
          </a:p>
          <a:p>
            <a:pPr lvl="2"/>
            <a:r>
              <a:rPr lang="en-US" altLang="en-US" sz="1400" dirty="0" smtClean="0"/>
              <a:t>Commercial API – used by Retail Market for Find ESIID/Find Transaction</a:t>
            </a:r>
            <a:endParaRPr lang="en-US" alt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for Consideration (</a:t>
            </a:r>
            <a:r>
              <a:rPr lang="en-US" dirty="0" err="1" smtClean="0"/>
              <a:t>con’t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229600" cy="5105400"/>
          </a:xfrm>
        </p:spPr>
        <p:txBody>
          <a:bodyPr/>
          <a:lstStyle/>
          <a:p>
            <a:r>
              <a:rPr lang="en-US" sz="2400" dirty="0"/>
              <a:t>Data Accuracy</a:t>
            </a:r>
          </a:p>
          <a:p>
            <a:pPr lvl="1"/>
            <a:r>
              <a:rPr lang="en-US" sz="2400" dirty="0">
                <a:ea typeface="+mn-ea"/>
                <a:cs typeface="+mn-cs"/>
              </a:rPr>
              <a:t>Report corrections</a:t>
            </a:r>
          </a:p>
          <a:p>
            <a:pPr lvl="1"/>
            <a:r>
              <a:rPr lang="en-US" sz="2400" dirty="0">
                <a:ea typeface="+mn-ea"/>
                <a:cs typeface="+mn-cs"/>
              </a:rPr>
              <a:t>Report enhancements</a:t>
            </a:r>
          </a:p>
          <a:p>
            <a:r>
              <a:rPr lang="en-US" altLang="en-US" sz="2400" dirty="0" smtClean="0"/>
              <a:t>Data Classification</a:t>
            </a:r>
          </a:p>
          <a:p>
            <a:pPr lvl="1"/>
            <a:r>
              <a:rPr lang="en-US" altLang="en-US" sz="2400" dirty="0" smtClean="0"/>
              <a:t>Public</a:t>
            </a:r>
          </a:p>
          <a:p>
            <a:pPr lvl="1"/>
            <a:r>
              <a:rPr lang="en-US" altLang="en-US" sz="2400" dirty="0" smtClean="0"/>
              <a:t>Secure</a:t>
            </a:r>
          </a:p>
          <a:p>
            <a:pPr lvl="1"/>
            <a:r>
              <a:rPr lang="en-US" altLang="en-US" sz="2400" dirty="0" smtClean="0"/>
              <a:t>Certified</a:t>
            </a:r>
          </a:p>
          <a:p>
            <a:pPr lvl="1"/>
            <a:r>
              <a:rPr lang="en-US" altLang="en-US" sz="2400" dirty="0" smtClean="0"/>
              <a:t>Digital certificates</a:t>
            </a:r>
            <a:endParaRPr lang="en-US" sz="32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MISUG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12/7/2015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28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0825E013-A11A-4E41-BBD9-78105CDE0F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AB91161-3323-48F3-8EC8-C98D5648DBD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5EA79FE-4E79-4842-AEB4-3EE2E1DD7496}">
  <ds:schemaRefs>
    <ds:schemaRef ds:uri="c34af464-7aa1-4edd-9be4-83dffc1cb926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3309</TotalTime>
  <Words>229</Words>
  <Application>Microsoft Office PowerPoint</Application>
  <PresentationFormat>On-screen Show (4:3)</PresentationFormat>
  <Paragraphs>56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Arial Black</vt:lpstr>
      <vt:lpstr>Custom Design</vt:lpstr>
      <vt:lpstr>Proposed Scope for Market Data Working Group (MDWG)</vt:lpstr>
      <vt:lpstr>Market Data Working Group</vt:lpstr>
      <vt:lpstr>Scope of MDWG</vt:lpstr>
      <vt:lpstr>Topics for Consideration</vt:lpstr>
      <vt:lpstr>Topics for Consideration (con’t)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Thomas, Julie</dc:creator>
  <cp:lastModifiedBy>Clifton, Suzy</cp:lastModifiedBy>
  <cp:revision>378</cp:revision>
  <dcterms:created xsi:type="dcterms:W3CDTF">2005-04-21T14:28:35Z</dcterms:created>
  <dcterms:modified xsi:type="dcterms:W3CDTF">2015-12-31T03:49:49Z</dcterms:modified>
</cp:coreProperties>
</file>