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2"/>
  </p:notesMasterIdLst>
  <p:handoutMasterIdLst>
    <p:handoutMasterId r:id="rId13"/>
  </p:handoutMasterIdLst>
  <p:sldIdLst>
    <p:sldId id="263" r:id="rId6"/>
    <p:sldId id="271" r:id="rId7"/>
    <p:sldId id="270" r:id="rId8"/>
    <p:sldId id="267" r:id="rId9"/>
    <p:sldId id="266" r:id="rId10"/>
    <p:sldId id="262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180" y="-15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1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ROS 1/7/2016</a:t>
            </a:r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138870"/>
            <a:chOff x="603250" y="546100"/>
            <a:chExt cx="7727950" cy="4138870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OCITF Update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Dan Woodfin</a:t>
              </a:r>
            </a:p>
            <a:p>
              <a:r>
                <a:rPr lang="en-US" dirty="0" smtClean="0"/>
                <a:t>Director, System Operations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ROS</a:t>
              </a:r>
            </a:p>
            <a:p>
              <a:r>
                <a:rPr lang="en-US" dirty="0" smtClean="0"/>
                <a:t>ERCOT Public</a:t>
              </a:r>
            </a:p>
            <a:p>
              <a:r>
                <a:rPr lang="en-US" dirty="0" smtClean="0"/>
                <a:t>January 7, 2016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82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/>
              <a:t>ERCOT drafted NPRR language for OCITF review and comment</a:t>
            </a:r>
          </a:p>
          <a:p>
            <a:pPr lvl="1"/>
            <a:r>
              <a:rPr lang="en-US" sz="2000" dirty="0" smtClean="0"/>
              <a:t>The draft NPRR was structured around the resolution of issues previously voted on by ROS and WMS</a:t>
            </a:r>
          </a:p>
          <a:p>
            <a:pPr lvl="1"/>
            <a:r>
              <a:rPr lang="en-US" sz="2000" dirty="0" smtClean="0"/>
              <a:t>This language includes the creation of a high impact outage list, the rescheduled outage concept, and also includes the posting of high impact outages submitted with &lt;90 days notice</a:t>
            </a:r>
          </a:p>
          <a:p>
            <a:r>
              <a:rPr lang="en-US" sz="2400" b="1" dirty="0" smtClean="0"/>
              <a:t>OCITF met </a:t>
            </a:r>
            <a:r>
              <a:rPr lang="en-US" sz="2400" b="1" dirty="0"/>
              <a:t>on December 1, </a:t>
            </a:r>
            <a:r>
              <a:rPr lang="en-US" sz="2400" b="1" dirty="0" smtClean="0"/>
              <a:t>2015 and reviewed the draft language at its meeting</a:t>
            </a:r>
          </a:p>
          <a:p>
            <a:pPr lvl="1"/>
            <a:r>
              <a:rPr lang="en-US" sz="2000" dirty="0" smtClean="0"/>
              <a:t>Changes were incorporated into the draft NPRR language based on meeting participants’ </a:t>
            </a:r>
            <a:r>
              <a:rPr lang="en-US" sz="2000" dirty="0" smtClean="0"/>
              <a:t>input</a:t>
            </a:r>
          </a:p>
          <a:p>
            <a:pPr lvl="1"/>
            <a:r>
              <a:rPr lang="en-US" sz="2000" dirty="0" smtClean="0"/>
              <a:t>ERCOT also shared a potential process for developing the High Impact Transmission Element list and the results of that process</a:t>
            </a:r>
            <a:endParaRPr lang="en-US" sz="2000" dirty="0" smtClean="0"/>
          </a:p>
          <a:p>
            <a:r>
              <a:rPr lang="en-US" sz="2400" b="1" dirty="0" smtClean="0"/>
              <a:t>The following slides provide an overview of some of the concepts and definitions in the draft NPRR</a:t>
            </a:r>
            <a:endParaRPr lang="en-US" sz="2400" b="1" dirty="0"/>
          </a:p>
          <a:p>
            <a:pPr lvl="1"/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05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High Impact Transmission Element (HITE)</a:t>
            </a:r>
          </a:p>
          <a:p>
            <a:pPr lvl="1"/>
            <a:r>
              <a:rPr lang="en-US" sz="2000" dirty="0" smtClean="0"/>
              <a:t>Transmission Element whose outage may result in increased risk of congestion under certain conditions</a:t>
            </a:r>
          </a:p>
          <a:p>
            <a:pPr lvl="1"/>
            <a:r>
              <a:rPr lang="en-US" sz="2000" dirty="0" smtClean="0"/>
              <a:t>Identification of HITEs is discussed on next slide</a:t>
            </a:r>
          </a:p>
          <a:p>
            <a:r>
              <a:rPr lang="en-US" sz="2400" b="1" dirty="0" smtClean="0"/>
              <a:t>Rescheduled Outage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Planned Outage on a HITE that is submitted with &gt;90 days notice, is originally approved but that approval later needs to be withdrawn, but is successfully rescheduled instead of withdrawn</a:t>
            </a:r>
          </a:p>
          <a:p>
            <a:r>
              <a:rPr lang="en-US" sz="2400" b="1" dirty="0" smtClean="0"/>
              <a:t>High Impact Outage </a:t>
            </a:r>
          </a:p>
          <a:p>
            <a:pPr lvl="1"/>
            <a:r>
              <a:rPr lang="en-US" sz="2000" dirty="0" smtClean="0"/>
              <a:t>Planned </a:t>
            </a:r>
            <a:r>
              <a:rPr lang="en-US" sz="2000" dirty="0"/>
              <a:t>Outage on a </a:t>
            </a:r>
            <a:r>
              <a:rPr lang="en-US" sz="2000" dirty="0" smtClean="0"/>
              <a:t>HITE</a:t>
            </a:r>
            <a:endParaRPr lang="en-US" sz="20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NPRR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85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of HITEs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4915" y="1113036"/>
            <a:ext cx="8240460" cy="29238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/>
              <a:t>HITEs are identified through an annual process: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ERCOT develops a list of Transmission Elements(TEs) whose outage has resulted in significant congestion in the past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Stakeholders review </a:t>
            </a:r>
            <a:r>
              <a:rPr lang="en-US" sz="2000" dirty="0"/>
              <a:t>list </a:t>
            </a:r>
            <a:r>
              <a:rPr lang="en-US" sz="2000" dirty="0" smtClean="0"/>
              <a:t>through a formal process and make </a:t>
            </a:r>
            <a:r>
              <a:rPr lang="en-US" sz="2000" dirty="0"/>
              <a:t>any </a:t>
            </a:r>
            <a:r>
              <a:rPr lang="en-US" sz="2000" dirty="0" smtClean="0"/>
              <a:t>adjustments to add or subtract TEs from the list based on known facts (e.g. completed transmission upgrades or new generators)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TAC reviews the modified list and approves it as the HITE list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ERCOT posts the HITE list</a:t>
            </a:r>
          </a:p>
        </p:txBody>
      </p:sp>
    </p:spTree>
    <p:extLst>
      <p:ext uri="{BB962C8B-B14F-4D97-AF65-F5344CB8AC3E}">
        <p14:creationId xmlns:p14="http://schemas.microsoft.com/office/powerpoint/2010/main" val="3724490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most updated list of HITEs</a:t>
            </a:r>
          </a:p>
          <a:p>
            <a:r>
              <a:rPr lang="en-US" sz="2800" dirty="0" smtClean="0"/>
              <a:t>A High Impact Outage list containing each High Impact Outage that was submitted </a:t>
            </a:r>
            <a:r>
              <a:rPr lang="en-US" sz="2800" dirty="0"/>
              <a:t>with ≤ 90 days notice and </a:t>
            </a:r>
            <a:r>
              <a:rPr lang="en-US" sz="2800" dirty="0" smtClean="0"/>
              <a:t>was approved</a:t>
            </a:r>
          </a:p>
          <a:p>
            <a:pPr lvl="1"/>
            <a:r>
              <a:rPr lang="en-US" sz="2400" dirty="0" smtClean="0"/>
              <a:t>Updated daily</a:t>
            </a:r>
          </a:p>
          <a:p>
            <a:pPr lvl="1"/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 Postings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1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2922743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Questions or Comments?</a:t>
              </a:r>
              <a:endParaRPr lang="en-US" b="1" dirty="0" smtClean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www.w3.org/XML/1998/namespace"/>
    <ds:schemaRef ds:uri="http://schemas.openxmlformats.org/package/2006/metadata/core-properties"/>
    <ds:schemaRef ds:uri="c34af464-7aa1-4edd-9be4-83dffc1cb926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2365</TotalTime>
  <Words>332</Words>
  <Application>Microsoft Office PowerPoint</Application>
  <PresentationFormat>On-screen Show (4:3)</PresentationFormat>
  <Paragraphs>37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PowerPoint Presentation</vt:lpstr>
      <vt:lpstr>Update</vt:lpstr>
      <vt:lpstr>Draft NPRR Concepts</vt:lpstr>
      <vt:lpstr>Identification of HITEs</vt:lpstr>
      <vt:lpstr>MIS Postings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Dan Woodfin3</cp:lastModifiedBy>
  <cp:revision>138</cp:revision>
  <cp:lastPrinted>2013-01-30T23:16:36Z</cp:lastPrinted>
  <dcterms:created xsi:type="dcterms:W3CDTF">2010-04-12T23:12:02Z</dcterms:created>
  <dcterms:modified xsi:type="dcterms:W3CDTF">2016-01-04T23:15:18Z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