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4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5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6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7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8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9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7" r:id="rId2"/>
    <p:sldMasterId id="2147483679" r:id="rId3"/>
    <p:sldMasterId id="2147483691" r:id="rId4"/>
    <p:sldMasterId id="2147483699" r:id="rId5"/>
    <p:sldMasterId id="2147483706" r:id="rId6"/>
    <p:sldMasterId id="2147483718" r:id="rId7"/>
    <p:sldMasterId id="2147483730" r:id="rId8"/>
    <p:sldMasterId id="2147483738" r:id="rId9"/>
    <p:sldMasterId id="2147483744" r:id="rId10"/>
  </p:sldMasterIdLst>
  <p:notesMasterIdLst>
    <p:notesMasterId r:id="rId17"/>
  </p:notesMasterIdLst>
  <p:sldIdLst>
    <p:sldId id="264" r:id="rId11"/>
    <p:sldId id="258" r:id="rId12"/>
    <p:sldId id="259" r:id="rId13"/>
    <p:sldId id="260" r:id="rId14"/>
    <p:sldId id="261" r:id="rId15"/>
    <p:sldId id="26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236" autoAdjust="0"/>
  </p:normalViewPr>
  <p:slideViewPr>
    <p:cSldViewPr>
      <p:cViewPr varScale="1">
        <p:scale>
          <a:sx n="89" d="100"/>
          <a:sy n="89" d="100"/>
        </p:scale>
        <p:origin x="-54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10" Type="http://schemas.openxmlformats.org/officeDocument/2006/relationships/slideMaster" Target="slideMasters/slideMaster10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34AADF-F80B-4E65-9E89-8DE07DC025DD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E19AE-8B5D-46A3-9499-8BB3BF871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867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E19AE-8B5D-46A3-9499-8BB3BF87109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61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E19AE-8B5D-46A3-9499-8BB3BF87109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966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E19AE-8B5D-46A3-9499-8BB3BF87109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135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E19AE-8B5D-46A3-9499-8BB3BF87109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618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E19AE-8B5D-46A3-9499-8BB3BF87109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466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646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C422DD-FA6E-46A6-A7A7-1B2BEC1A22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E96D3-7584-40ED-8AC2-E6675652C64A}" type="datetime1">
              <a:rPr lang="en-US" smtClean="0"/>
              <a:t>1/5/2016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33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1AEA4-0AAB-44A8-AF72-DA5E223DD5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D4DAD-14BA-41E1-A316-1BBA2A5C16F5}" type="datetime1">
              <a:rPr lang="en-US" smtClean="0"/>
              <a:t>1/5/2016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669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D5976-B9F3-4949-8AD5-6B5BDFB2A5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565D0-ABA6-4798-A880-3E14696F7ED8}" type="datetime1">
              <a:rPr lang="en-US" smtClean="0"/>
              <a:t>1/5/2016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479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82691-7D80-4F7E-B865-7829133073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10A3B2-E8A8-4793-AFCB-04A4E71408FE}" type="datetime1">
              <a:rPr lang="en-US" smtClean="0"/>
              <a:t>1/5/2016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004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3DF66-6075-434C-8526-EB7B984957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34F8E-799C-42EA-8F7B-098A0F33E3EB}" type="datetime1">
              <a:rPr lang="en-US" smtClean="0"/>
              <a:t>1/5/2016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386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6F8A5-6F6C-4021-B366-CFDE492841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FF2CB-47DF-4ECC-BE75-44B6774730CA}" type="datetime1">
              <a:rPr lang="en-US" smtClean="0"/>
              <a:t>1/5/2016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460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E8238-364A-4A8F-A473-14CDDF16E1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765C7-1991-4825-9ACB-FBC1AFBBF52C}" type="datetime1">
              <a:rPr lang="en-US" smtClean="0"/>
              <a:t>1/5/2016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336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5430B-5611-4AB5-9BAA-DFFEB3BC1F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77E7A-25A0-4D22-86F5-098176314804}" type="datetime1">
              <a:rPr lang="en-US" smtClean="0"/>
              <a:t>1/5/2016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719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93C84D4-F4D4-431F-BCCD-63EE8D2E7E82}" type="datetime1">
              <a:rPr lang="en-US" smtClean="0"/>
              <a:t>1/5/2016</a:t>
            </a:fld>
            <a:endParaRPr lang="en-US" dirty="0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387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26A4E-30E1-402B-9F60-BA5FC177C5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FAD52-A61E-41F8-A766-ACA572492275}" type="datetime1">
              <a:rPr lang="en-US" smtClean="0"/>
              <a:t>1/5/2016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739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B5621D1B-7BE7-4E53-AE29-CA8A9E60B916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894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CC10FC-E15E-4910-AAB5-D5B6E78A1D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FE884B-F882-492C-8630-79AAC4FA0CC1}" type="datetime1">
              <a:rPr lang="en-US" smtClean="0"/>
              <a:t>1/5/2016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377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16A4A-C408-41B5-BE3D-D21E310DEE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259746-807B-4590-9B11-82895A9CF771}" type="datetime1">
              <a:rPr lang="en-US" smtClean="0"/>
              <a:t>1/5/2016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322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5F476-BACA-4156-BAFE-CA99390472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A24B5-C5EF-49B3-B135-84EDD9C7CEF6}" type="datetime1">
              <a:rPr lang="en-US" smtClean="0"/>
              <a:t>1/5/2016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636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92B05-D956-4B47-9CF3-BC33D218FE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9DA39-39B1-459F-A947-2E195EF8D9D1}" type="datetime1">
              <a:rPr lang="en-US" smtClean="0"/>
              <a:t>1/5/2016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917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C9016-D3EE-4601-827A-67BCD873A2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A0459-5EAF-409D-89C1-5F562D18C33A}" type="datetime1">
              <a:rPr lang="en-US" smtClean="0"/>
              <a:t>1/5/2016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755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62392-DCE3-4AF4-AE04-3A391315A1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75623-92F0-46EB-B11F-93582F628001}" type="datetime1">
              <a:rPr lang="en-US" smtClean="0"/>
              <a:t>1/5/2016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369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669ACE-4826-4807-9ED6-79ABD475C5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DABCA-6F61-4002-8700-39C669150D03}" type="datetime1">
              <a:rPr lang="en-US" smtClean="0"/>
              <a:t>1/5/2016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68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8B2C8-0273-46CE-9865-89543A5E1B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91DBC-7000-49D2-9550-2C1EC215EBAA}" type="datetime1">
              <a:rPr lang="en-US" smtClean="0"/>
              <a:t>1/5/2016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502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BA7CBE-B34F-4BFF-AEDF-5A8DFDC4E1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9ABCC-2575-4A2A-B4F4-38602C83330D}" type="datetime1">
              <a:rPr lang="en-US" smtClean="0"/>
              <a:t>1/5/2016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411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EF2A138-6AD2-4A8B-831E-3F15551407BF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75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724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035E76-E456-4DF9-8755-5E76146BAD57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7C6099-94C0-4CCD-99D3-8094D9108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99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BB06A485-29BB-4225-B75E-5967FE8F9BE4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366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B333BB10-8F06-4332-B077-5D19A9F6F8C1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273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BD6F2F9F-38E2-4C81-969F-01C85F981034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485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5163E09-9FF7-481F-9301-BC218EDBFBBB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145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156688BD-686B-437B-ADDB-729E68D04019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924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11D85496-29D2-4269-9F61-8283A4C78759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279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646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B5621D1B-7BE7-4E53-AE29-CA8A9E60B916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894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724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035E76-E456-4DF9-8755-5E76146BAD57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7C6099-94C0-4CCD-99D3-8094D9108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99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D7121ED-6DED-4FA8-B93B-24204BA276FE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917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D7121ED-6DED-4FA8-B93B-24204BA276FE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917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035E76-E456-4DF9-8755-5E76146BAD57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7C6099-94C0-4CCD-99D3-8094D9108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70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5E76-E456-4DF9-8755-5E76146BAD57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C6099-94C0-4CCD-99D3-8094D9108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5543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CDB01C5-B9D7-4351-925C-6E383CCD1ADB}" type="datetime1">
              <a:rPr lang="en-US" smtClean="0"/>
              <a:t>1/5/2016</a:t>
            </a:fld>
            <a:endParaRPr lang="en-US" dirty="0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360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1069D-57B5-44E8-91CF-52BFF62849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48891-C6F3-448E-9075-4D278207B004}" type="datetime1">
              <a:rPr lang="en-US" smtClean="0"/>
              <a:t>1/5/2016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150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F0023-A417-4AE2-85DA-68D450FC8D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1D47C-5450-40D9-93D2-8AFDE07813FC}" type="datetime1">
              <a:rPr lang="en-US" smtClean="0"/>
              <a:t>1/5/2016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127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C422DD-FA6E-46A6-A7A7-1B2BEC1A22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E96D3-7584-40ED-8AC2-E6675652C64A}" type="datetime1">
              <a:rPr lang="en-US" smtClean="0"/>
              <a:t>1/5/2016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33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1AEA4-0AAB-44A8-AF72-DA5E223DD5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D4DAD-14BA-41E1-A316-1BBA2A5C16F5}" type="datetime1">
              <a:rPr lang="en-US" smtClean="0"/>
              <a:t>1/5/2016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669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D5976-B9F3-4949-8AD5-6B5BDFB2A5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565D0-ABA6-4798-A880-3E14696F7ED8}" type="datetime1">
              <a:rPr lang="en-US" smtClean="0"/>
              <a:t>1/5/2016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479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82691-7D80-4F7E-B865-7829133073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10A3B2-E8A8-4793-AFCB-04A4E71408FE}" type="datetime1">
              <a:rPr lang="en-US" smtClean="0"/>
              <a:t>1/5/2016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004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3DF66-6075-434C-8526-EB7B984957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34F8E-799C-42EA-8F7B-098A0F33E3EB}" type="datetime1">
              <a:rPr lang="en-US" smtClean="0"/>
              <a:t>1/5/2016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386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035E76-E456-4DF9-8755-5E76146BAD57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7C6099-94C0-4CCD-99D3-8094D9108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70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6F8A5-6F6C-4021-B366-CFDE492841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FF2CB-47DF-4ECC-BE75-44B6774730CA}" type="datetime1">
              <a:rPr lang="en-US" smtClean="0"/>
              <a:t>1/5/2016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460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E8238-364A-4A8F-A473-14CDDF16E1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765C7-1991-4825-9ACB-FBC1AFBBF52C}" type="datetime1">
              <a:rPr lang="en-US" smtClean="0"/>
              <a:t>1/5/2016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336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5430B-5611-4AB5-9BAA-DFFEB3BC1F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77E7A-25A0-4D22-86F5-098176314804}" type="datetime1">
              <a:rPr lang="en-US" smtClean="0"/>
              <a:t>1/5/2016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719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93C84D4-F4D4-431F-BCCD-63EE8D2E7E82}" type="datetime1">
              <a:rPr lang="en-US" smtClean="0"/>
              <a:t>1/5/2016</a:t>
            </a:fld>
            <a:endParaRPr lang="en-US" dirty="0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387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26A4E-30E1-402B-9F60-BA5FC177C5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FAD52-A61E-41F8-A766-ACA572492275}" type="datetime1">
              <a:rPr lang="en-US" smtClean="0"/>
              <a:t>1/5/2016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739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CC10FC-E15E-4910-AAB5-D5B6E78A1D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FE884B-F882-492C-8630-79AAC4FA0CC1}" type="datetime1">
              <a:rPr lang="en-US" smtClean="0"/>
              <a:t>1/5/2016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377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16A4A-C408-41B5-BE3D-D21E310DEE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259746-807B-4590-9B11-82895A9CF771}" type="datetime1">
              <a:rPr lang="en-US" smtClean="0"/>
              <a:t>1/5/2016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322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5F476-BACA-4156-BAFE-CA99390472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A24B5-C5EF-49B3-B135-84EDD9C7CEF6}" type="datetime1">
              <a:rPr lang="en-US" smtClean="0"/>
              <a:t>1/5/2016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636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92B05-D956-4B47-9CF3-BC33D218FE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9DA39-39B1-459F-A947-2E195EF8D9D1}" type="datetime1">
              <a:rPr lang="en-US" smtClean="0"/>
              <a:t>1/5/2016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917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C9016-D3EE-4601-827A-67BCD873A2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A0459-5EAF-409D-89C1-5F562D18C33A}" type="datetime1">
              <a:rPr lang="en-US" smtClean="0"/>
              <a:t>1/5/2016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755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5E76-E456-4DF9-8755-5E76146BAD57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C6099-94C0-4CCD-99D3-8094D9108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5543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62392-DCE3-4AF4-AE04-3A391315A1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75623-92F0-46EB-B11F-93582F628001}" type="datetime1">
              <a:rPr lang="en-US" smtClean="0"/>
              <a:t>1/5/2016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369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669ACE-4826-4807-9ED6-79ABD475C5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DABCA-6F61-4002-8700-39C669150D03}" type="datetime1">
              <a:rPr lang="en-US" smtClean="0"/>
              <a:t>1/5/2016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68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8B2C8-0273-46CE-9865-89543A5E1B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91DBC-7000-49D2-9550-2C1EC215EBAA}" type="datetime1">
              <a:rPr lang="en-US" smtClean="0"/>
              <a:t>1/5/2016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502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BA7CBE-B34F-4BFF-AEDF-5A8DFDC4E1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9ABCC-2575-4A2A-B4F4-38602C83330D}" type="datetime1">
              <a:rPr lang="en-US" smtClean="0"/>
              <a:t>1/5/2016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411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EF2A138-6AD2-4A8B-831E-3F15551407BF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75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BB06A485-29BB-4225-B75E-5967FE8F9BE4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366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B333BB10-8F06-4332-B077-5D19A9F6F8C1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273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BD6F2F9F-38E2-4C81-969F-01C85F981034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485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5163E09-9FF7-481F-9301-BC218EDBFBBB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145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156688BD-686B-437B-ADDB-729E68D04019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924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CDB01C5-B9D7-4351-925C-6E383CCD1ADB}" type="datetime1">
              <a:rPr lang="en-US" smtClean="0"/>
              <a:t>1/5/2016</a:t>
            </a:fld>
            <a:endParaRPr lang="en-US" dirty="0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360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11D85496-29D2-4269-9F61-8283A4C78759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279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724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035E76-E456-4DF9-8755-5E76146BAD57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7C6099-94C0-4CCD-99D3-8094D9108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99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01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71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63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24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87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1069D-57B5-44E8-91CF-52BFF62849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48891-C6F3-448E-9075-4D278207B004}" type="datetime1">
              <a:rPr lang="en-US" smtClean="0"/>
              <a:t>1/5/2016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150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54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844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F0023-A417-4AE2-85DA-68D450FC8D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1D47C-5450-40D9-93D2-8AFDE07813FC}" type="datetime1">
              <a:rPr lang="en-US" smtClean="0"/>
              <a:t>1/5/2016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127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2" Type="http://schemas.openxmlformats.org/officeDocument/2006/relationships/slideLayout" Target="../slideLayouts/slideLayout76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5" Type="http://schemas.openxmlformats.org/officeDocument/2006/relationships/slideLayout" Target="../slideLayouts/slideLayout79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78.xml"/><Relationship Id="rId9" Type="http://schemas.openxmlformats.org/officeDocument/2006/relationships/image" Target="../media/image5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32.xml"/><Relationship Id="rId9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8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5.xml"/><Relationship Id="rId7" Type="http://schemas.openxmlformats.org/officeDocument/2006/relationships/slideLayout" Target="../slideLayouts/slideLayout59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54.xml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11" Type="http://schemas.openxmlformats.org/officeDocument/2006/relationships/slideLayout" Target="../slideLayouts/slideLayout63.xml"/><Relationship Id="rId5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62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67.xml"/><Relationship Id="rId9" Type="http://schemas.openxmlformats.org/officeDocument/2006/relationships/image" Target="../media/image1.png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3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image" Target="../media/image5.png"/><Relationship Id="rId5" Type="http://schemas.openxmlformats.org/officeDocument/2006/relationships/theme" Target="../theme/theme9.xml"/><Relationship Id="rId4" Type="http://schemas.openxmlformats.org/officeDocument/2006/relationships/slideLayout" Target="../slideLayouts/slideLayout7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2" name="Picture 11"/>
          <p:cNvPicPr>
            <a:picLocks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51035E76-E456-4DF9-8755-5E76146BAD57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CD7C6099-94C0-4CCD-99D3-8094D910867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9" name="Picture 8" descr="ERCOT cmyk-01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01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7355A444-198C-4B3A-BDD0-4EC8FA09D0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BB6D5F7-3761-458E-A923-E33D0FD11B33}" type="datetime1">
              <a:rPr lang="en-US" smtClean="0"/>
              <a:t>1/5/2016</a:t>
            </a:fld>
            <a:endParaRPr lang="en-US" dirty="0"/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fld id="{507F9C81-DBC5-4D6C-A3DC-8AD19F1F8242}" type="slidenum">
              <a:rPr lang="en-US" altLang="en-US" sz="1200" smtClean="0"/>
              <a:pPr algn="ctr">
                <a:defRPr/>
              </a:pPr>
              <a:t>‹#›</a:t>
            </a:fld>
            <a:endParaRPr lang="en-US" altLang="en-US" sz="12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E1AB524F-1EF3-4440-91A6-3C321FC86A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pic>
        <p:nvPicPr>
          <p:cNvPr id="3077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80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138983C-9A97-49A3-8BB6-532533171A34}" type="datetime1">
              <a:rPr lang="en-US" smtClean="0"/>
              <a:t>1/5/2016</a:t>
            </a:fld>
            <a:endParaRPr lang="en-US" dirty="0"/>
          </a:p>
        </p:txBody>
      </p:sp>
      <p:sp>
        <p:nvSpPr>
          <p:cNvPr id="3082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083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fld id="{57EA2175-F876-409A-A82E-FF29365D2AC3}" type="slidenum">
              <a:rPr lang="en-US" altLang="en-US" sz="1200" smtClean="0"/>
              <a:pPr algn="ctr">
                <a:defRPr/>
              </a:pPr>
              <a:t>‹#›</a:t>
            </a:fld>
            <a:endParaRPr lang="en-US" altLang="en-US" sz="12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09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3" name="Picture 12"/>
          <p:cNvPicPr>
            <a:picLocks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4102" name="Picture 8" descr="ERCOT cmyk-01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5850" y="6024563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latin typeface="+mn-lt"/>
                <a:cs typeface="+mn-cs"/>
              </a:rPr>
              <a:t>TAC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latin typeface="+mn-lt"/>
                <a:cs typeface="+mn-cs"/>
              </a:rPr>
              <a:t>01/28/2014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2" name="Picture 11"/>
          <p:cNvPicPr>
            <a:picLocks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51035E76-E456-4DF9-8755-5E76146BAD57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CD7C6099-94C0-4CCD-99D3-8094D910867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7355A444-198C-4B3A-BDD0-4EC8FA09D0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BB6D5F7-3761-458E-A923-E33D0FD11B33}" type="datetime1">
              <a:rPr lang="en-US" smtClean="0"/>
              <a:t>1/5/2016</a:t>
            </a:fld>
            <a:endParaRPr lang="en-US" dirty="0"/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fld id="{507F9C81-DBC5-4D6C-A3DC-8AD19F1F8242}" type="slidenum">
              <a:rPr lang="en-US" altLang="en-US" sz="1200" smtClean="0"/>
              <a:pPr algn="ctr">
                <a:defRPr/>
              </a:pPr>
              <a:t>‹#›</a:t>
            </a:fld>
            <a:endParaRPr lang="en-US" altLang="en-US" sz="12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E1AB524F-1EF3-4440-91A6-3C321FC86A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pic>
        <p:nvPicPr>
          <p:cNvPr id="3077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80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138983C-9A97-49A3-8BB6-532533171A34}" type="datetime1">
              <a:rPr lang="en-US" smtClean="0"/>
              <a:t>1/5/2016</a:t>
            </a:fld>
            <a:endParaRPr lang="en-US" dirty="0"/>
          </a:p>
        </p:txBody>
      </p:sp>
      <p:sp>
        <p:nvSpPr>
          <p:cNvPr id="3082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083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fld id="{57EA2175-F876-409A-A82E-FF29365D2AC3}" type="slidenum">
              <a:rPr lang="en-US" altLang="en-US" sz="1200" smtClean="0"/>
              <a:pPr algn="ctr">
                <a:defRPr/>
              </a:pPr>
              <a:t>‹#›</a:t>
            </a:fld>
            <a:endParaRPr lang="en-US" altLang="en-US" sz="12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09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3" name="Picture 12"/>
          <p:cNvPicPr>
            <a:picLocks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4102" name="Picture 8" descr="ERCOT cmyk-01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5850" y="6024563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latin typeface="+mn-lt"/>
                <a:cs typeface="+mn-cs"/>
              </a:rPr>
              <a:t>TAC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latin typeface="+mn-lt"/>
                <a:cs typeface="+mn-cs"/>
              </a:rPr>
              <a:t>01/28/2014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35E76-E456-4DF9-8755-5E76146BAD57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C6099-94C0-4CCD-99D3-8094D9108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3" r:id="rId4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4908312"/>
            <a:chOff x="603250" y="546100"/>
            <a:chExt cx="7727950" cy="4908312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33239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FIS and Generation Commissioning Challenges</a:t>
              </a:r>
            </a:p>
            <a:p>
              <a:endParaRPr lang="en-US" altLang="en-US" b="1" dirty="0"/>
            </a:p>
            <a:p>
              <a:r>
                <a:rPr lang="en-US" sz="2000" i="1" dirty="0" smtClean="0"/>
                <a:t>Chad Thompson</a:t>
              </a:r>
            </a:p>
            <a:p>
              <a:r>
                <a:rPr lang="en-US" dirty="0" smtClean="0"/>
                <a:t>Manager, Operations Support</a:t>
              </a:r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Reliability &amp; Operations Subcommittee Meeting</a:t>
              </a:r>
            </a:p>
            <a:p>
              <a:endParaRPr lang="en-US" dirty="0" smtClean="0"/>
            </a:p>
            <a:p>
              <a:r>
                <a:rPr lang="en-US" dirty="0" smtClean="0"/>
                <a:t>ERCOT Public</a:t>
              </a:r>
            </a:p>
            <a:p>
              <a:r>
                <a:rPr lang="en-US" dirty="0" smtClean="0"/>
                <a:t>January 7, 2016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55089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Interconnection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Identify where and how to connect a resource</a:t>
            </a:r>
          </a:p>
          <a:p>
            <a:r>
              <a:rPr lang="en-US" dirty="0" smtClean="0"/>
              <a:t>Identify risks of interconnection</a:t>
            </a:r>
          </a:p>
          <a:p>
            <a:r>
              <a:rPr lang="en-US" dirty="0" smtClean="0"/>
              <a:t>No TO/RE/QSE requirement to resolve issues identified</a:t>
            </a:r>
          </a:p>
          <a:p>
            <a:pPr lvl="1"/>
            <a:r>
              <a:rPr lang="en-US" dirty="0" smtClean="0"/>
              <a:t>Thermal constraints: OK</a:t>
            </a:r>
          </a:p>
          <a:p>
            <a:pPr lvl="1"/>
            <a:r>
              <a:rPr lang="en-US" dirty="0" smtClean="0"/>
              <a:t>Non-Thermal (e.g. stability) constraints: not OK</a:t>
            </a:r>
          </a:p>
          <a:p>
            <a:r>
              <a:rPr lang="en-US" dirty="0" smtClean="0"/>
              <a:t>No ERCOT requirement to reject if resolutions to issues are not proposed (incomplete)</a:t>
            </a:r>
          </a:p>
          <a:p>
            <a:r>
              <a:rPr lang="en-US" dirty="0" smtClean="0"/>
              <a:t>If FIS meets PG requirements, FIS completed, approved, filed, and construction/commissioning ensues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430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Generator Commissioning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Commissioning Plans submitted to ERCOT</a:t>
            </a:r>
          </a:p>
          <a:p>
            <a:r>
              <a:rPr lang="en-US" dirty="0" smtClean="0"/>
              <a:t>ERCOT coordinates commissioning process</a:t>
            </a:r>
          </a:p>
          <a:p>
            <a:r>
              <a:rPr lang="en-US" dirty="0" smtClean="0"/>
              <a:t>No TO/RE/QSE requirement to notify ERCOT if stability issues are resolved</a:t>
            </a:r>
          </a:p>
          <a:p>
            <a:r>
              <a:rPr lang="en-US" dirty="0" smtClean="0"/>
              <a:t>Generic Transmission Constraints (GTCs) created to address stability 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125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for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81600"/>
          </a:xfrm>
        </p:spPr>
        <p:txBody>
          <a:bodyPr/>
          <a:lstStyle/>
          <a:p>
            <a:r>
              <a:rPr lang="en-US" dirty="0" smtClean="0"/>
              <a:t>ERCOT is observing an increase in generators seeking interconnection that have “unmitigated” stability problems that were identified during the FIS process</a:t>
            </a:r>
          </a:p>
          <a:p>
            <a:pPr lvl="1"/>
            <a:r>
              <a:rPr lang="en-US" dirty="0" smtClean="0"/>
              <a:t>Increase in the number of GTCs</a:t>
            </a:r>
          </a:p>
          <a:p>
            <a:r>
              <a:rPr lang="en-US" dirty="0" smtClean="0"/>
              <a:t>These “local” GTCs impact specific generators; not a classical use of GTCs</a:t>
            </a:r>
          </a:p>
          <a:p>
            <a:r>
              <a:rPr lang="en-US" dirty="0" smtClean="0"/>
              <a:t>If this trend continues, management of GTCs may become a situational awareness risk</a:t>
            </a:r>
          </a:p>
        </p:txBody>
      </p:sp>
    </p:spTree>
    <p:extLst>
      <p:ext uri="{BB962C8B-B14F-4D97-AF65-F5344CB8AC3E}">
        <p14:creationId xmlns:p14="http://schemas.microsoft.com/office/powerpoint/2010/main" val="1631915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for Consideration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Why would/should an FIS be approved if a proposed facility introduces stability issues?</a:t>
            </a:r>
          </a:p>
          <a:p>
            <a:r>
              <a:rPr lang="en-US" dirty="0" smtClean="0"/>
              <a:t>Why would/should a generator want to connect with stability issues when it guarantees curtailment?</a:t>
            </a:r>
          </a:p>
          <a:p>
            <a:r>
              <a:rPr lang="en-US" dirty="0" smtClean="0"/>
              <a:t>If an FIS identifies a stability problem, should there be provisions to mitigate, or at least address, the stability issues laid out in the FIS </a:t>
            </a:r>
            <a:r>
              <a:rPr lang="en-US" i="1" u="sng" dirty="0" smtClean="0"/>
              <a:t>before</a:t>
            </a:r>
            <a:r>
              <a:rPr lang="en-US" dirty="0" smtClean="0"/>
              <a:t> the generator begins commissioning?</a:t>
            </a:r>
          </a:p>
          <a:p>
            <a:r>
              <a:rPr lang="en-US" dirty="0" smtClean="0"/>
              <a:t>What market rules changes are needed to address and strengthen the interconnection process?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030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the discussion at ROS</a:t>
            </a:r>
          </a:p>
          <a:p>
            <a:r>
              <a:rPr lang="en-US" dirty="0" smtClean="0"/>
              <a:t>Request that PLWG be assigned the task of taking this concept in detail</a:t>
            </a:r>
          </a:p>
          <a:p>
            <a:r>
              <a:rPr lang="en-US" dirty="0" smtClean="0"/>
              <a:t>Report back to ROS</a:t>
            </a:r>
          </a:p>
        </p:txBody>
      </p:sp>
    </p:spTree>
    <p:extLst>
      <p:ext uri="{BB962C8B-B14F-4D97-AF65-F5344CB8AC3E}">
        <p14:creationId xmlns:p14="http://schemas.microsoft.com/office/powerpoint/2010/main" val="1497143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2_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3_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4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5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_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6_Custom Design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EEA Congestion Management_DRAFT_V0</Template>
  <TotalTime>300</TotalTime>
  <Words>294</Words>
  <Application>Microsoft Office PowerPoint</Application>
  <PresentationFormat>On-screen Show (4:3)</PresentationFormat>
  <Paragraphs>43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10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1_Custom Design</vt:lpstr>
      <vt:lpstr>Custom Design</vt:lpstr>
      <vt:lpstr>2_Custom Design</vt:lpstr>
      <vt:lpstr>Office Theme</vt:lpstr>
      <vt:lpstr>3_Custom Design</vt:lpstr>
      <vt:lpstr>4_Custom Design</vt:lpstr>
      <vt:lpstr>5_Custom Design</vt:lpstr>
      <vt:lpstr>1_Office Theme</vt:lpstr>
      <vt:lpstr>6_Custom Design</vt:lpstr>
      <vt:lpstr>2_Office Theme</vt:lpstr>
      <vt:lpstr>PowerPoint Presentation</vt:lpstr>
      <vt:lpstr>Full Interconnection Study</vt:lpstr>
      <vt:lpstr>Generator Commissioning</vt:lpstr>
      <vt:lpstr>Topic for Discussion</vt:lpstr>
      <vt:lpstr>Questions for Consideration</vt:lpstr>
      <vt:lpstr>First Steps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Thompson, Chad</dc:creator>
  <cp:lastModifiedBy>Thompson, Chad</cp:lastModifiedBy>
  <cp:revision>46</cp:revision>
  <dcterms:created xsi:type="dcterms:W3CDTF">2015-12-03T19:12:21Z</dcterms:created>
  <dcterms:modified xsi:type="dcterms:W3CDTF">2016-01-05T13:42:24Z</dcterms:modified>
</cp:coreProperties>
</file>