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0"/>
  </p:notesMasterIdLst>
  <p:sldIdLst>
    <p:sldId id="258" r:id="rId2"/>
    <p:sldId id="280" r:id="rId3"/>
    <p:sldId id="278" r:id="rId4"/>
    <p:sldId id="266" r:id="rId5"/>
    <p:sldId id="281" r:id="rId6"/>
    <p:sldId id="282" r:id="rId7"/>
    <p:sldId id="283" r:id="rId8"/>
    <p:sldId id="279" r:id="rId9"/>
    <p:sldId id="285" r:id="rId10"/>
    <p:sldId id="286" r:id="rId11"/>
    <p:sldId id="289" r:id="rId12"/>
    <p:sldId id="300" r:id="rId13"/>
    <p:sldId id="296" r:id="rId14"/>
    <p:sldId id="299" r:id="rId15"/>
    <p:sldId id="277" r:id="rId16"/>
    <p:sldId id="291" r:id="rId17"/>
    <p:sldId id="294" r:id="rId18"/>
    <p:sldId id="290"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zzam, Joseph" initials="BJ"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40949A"/>
    <a:srgbClr val="0000CC"/>
    <a:srgbClr val="FF9900"/>
    <a:srgbClr val="5469A2"/>
    <a:srgbClr val="294171"/>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4943" autoAdjust="0"/>
    <p:restoredTop sz="94660"/>
  </p:normalViewPr>
  <p:slideViewPr>
    <p:cSldViewPr>
      <p:cViewPr>
        <p:scale>
          <a:sx n="95" d="100"/>
          <a:sy n="95" d="100"/>
        </p:scale>
        <p:origin x="-1578" y="-468"/>
      </p:cViewPr>
      <p:guideLst>
        <p:guide orient="horz" pos="4224"/>
        <p:guide pos="153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en-US" altLang="en-US"/>
          </a:p>
        </p:txBody>
      </p:sp>
      <p:sp>
        <p:nvSpPr>
          <p:cNvPr id="276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en-US" altLang="en-US"/>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765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765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en-US" altLang="en-US"/>
          </a:p>
        </p:txBody>
      </p:sp>
      <p:sp>
        <p:nvSpPr>
          <p:cNvPr id="276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atin typeface="Arial" charset="0"/>
              </a:defRPr>
            </a:lvl1pPr>
          </a:lstStyle>
          <a:p>
            <a:pPr>
              <a:defRPr/>
            </a:pPr>
            <a:fld id="{4E126BB1-8A1C-46F5-8405-DC1D3D901FA6}" type="slidenum">
              <a:rPr lang="en-US" altLang="en-US"/>
              <a:pPr>
                <a:defRPr/>
              </a:pPr>
              <a:t>‹#›</a:t>
            </a:fld>
            <a:endParaRPr lang="en-US" altLang="en-US"/>
          </a:p>
        </p:txBody>
      </p:sp>
    </p:spTree>
    <p:extLst>
      <p:ext uri="{BB962C8B-B14F-4D97-AF65-F5344CB8AC3E}">
        <p14:creationId xmlns:p14="http://schemas.microsoft.com/office/powerpoint/2010/main" val="6422248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p:spPr>
        <p:txBody>
          <a:bodyPr/>
          <a:lstStyle/>
          <a:p>
            <a:pPr eaLnBrk="1" hangingPunct="1"/>
            <a:endParaRPr lang="en-US" altLang="en-US" smtClean="0">
              <a:latin typeface="Arial" pitchFamily="34" charset="0"/>
            </a:endParaRPr>
          </a:p>
        </p:txBody>
      </p:sp>
      <p:sp>
        <p:nvSpPr>
          <p:cNvPr id="9220" name="Slide Number Placeholder 3"/>
          <p:cNvSpPr>
            <a:spLocks noGrp="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DBD5E31F-3A3D-4DCC-A241-80B9AE191E8A}" type="slidenum">
              <a:rPr lang="en-US" altLang="en-US"/>
              <a:pPr eaLnBrk="1" hangingPunct="1"/>
              <a:t>1</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3"/>
          <p:cNvSpPr>
            <a:spLocks noChangeArrowheads="1"/>
          </p:cNvSpPr>
          <p:nvPr userDrawn="1"/>
        </p:nvSpPr>
        <p:spPr bwMode="auto">
          <a:xfrm>
            <a:off x="0" y="1143000"/>
            <a:ext cx="9144000" cy="5715000"/>
          </a:xfrm>
          <a:prstGeom prst="rect">
            <a:avLst/>
          </a:prstGeom>
          <a:solidFill>
            <a:srgbClr val="5469A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tLang="en-US"/>
          </a:p>
        </p:txBody>
      </p:sp>
      <p:sp>
        <p:nvSpPr>
          <p:cNvPr id="6"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bg1"/>
                </a:solidFill>
                <a:latin typeface="Arial Black" pitchFamily="34" charset="0"/>
              </a:defRPr>
            </a:lvl1pPr>
          </a:lstStyle>
          <a:p>
            <a:pPr lvl="0"/>
            <a:r>
              <a:rPr lang="en-US" altLang="en-US" noProof="0" smtClean="0"/>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lvl1pPr>
          </a:lstStyle>
          <a:p>
            <a:pPr lvl="0"/>
            <a:r>
              <a:rPr lang="en-US" altLang="en-US" noProof="0" smtClean="0"/>
              <a:t>Click to edit Master title style</a:t>
            </a:r>
          </a:p>
        </p:txBody>
      </p:sp>
      <p:sp>
        <p:nvSpPr>
          <p:cNvPr id="7" name="Rectangle 10"/>
          <p:cNvSpPr>
            <a:spLocks noGrp="1" noChangeArrowheads="1"/>
          </p:cNvSpPr>
          <p:nvPr>
            <p:ph type="dt" sz="half" idx="10"/>
          </p:nvPr>
        </p:nvSpPr>
        <p:spPr>
          <a:xfrm>
            <a:off x="2333625" y="5467350"/>
            <a:ext cx="6276975" cy="476250"/>
          </a:xfrm>
        </p:spPr>
        <p:txBody>
          <a:bodyPr/>
          <a:lstStyle>
            <a:lvl1pPr>
              <a:defRPr sz="1800" b="1" smtClean="0">
                <a:solidFill>
                  <a:schemeClr val="bg1"/>
                </a:solidFill>
              </a:defRPr>
            </a:lvl1pPr>
          </a:lstStyle>
          <a:p>
            <a:pPr>
              <a:defRPr/>
            </a:pPr>
            <a:r>
              <a:rPr lang="en-US" altLang="en-US"/>
              <a:t>01/08/2015</a:t>
            </a:r>
          </a:p>
        </p:txBody>
      </p:sp>
      <p:sp>
        <p:nvSpPr>
          <p:cNvPr id="8" name="Rectangle 15"/>
          <p:cNvSpPr>
            <a:spLocks noGrp="1" noChangeArrowheads="1"/>
          </p:cNvSpPr>
          <p:nvPr>
            <p:ph type="ftr" sz="quarter" idx="11"/>
          </p:nvPr>
        </p:nvSpPr>
        <p:spPr>
          <a:xfrm>
            <a:off x="2333625" y="5067300"/>
            <a:ext cx="6276975" cy="419100"/>
          </a:xfrm>
        </p:spPr>
        <p:txBody>
          <a:bodyPr/>
          <a:lstStyle>
            <a:lvl1pPr algn="l">
              <a:defRPr sz="1800" b="1" smtClean="0">
                <a:solidFill>
                  <a:schemeClr val="bg1"/>
                </a:solidFill>
              </a:defRPr>
            </a:lvl1pPr>
          </a:lstStyle>
          <a:p>
            <a:pPr>
              <a:defRPr/>
            </a:pPr>
            <a:r>
              <a:rPr lang="en-US" altLang="en-US"/>
              <a:t>ROS Meeting</a:t>
            </a:r>
          </a:p>
        </p:txBody>
      </p:sp>
    </p:spTree>
    <p:extLst>
      <p:ext uri="{BB962C8B-B14F-4D97-AF65-F5344CB8AC3E}">
        <p14:creationId xmlns:p14="http://schemas.microsoft.com/office/powerpoint/2010/main" val="1588888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7FB43ADB-BB78-4D89-87CF-03FE57C5348A}" type="slidenum">
              <a:rPr lang="en-US" altLang="en-US"/>
              <a:pPr>
                <a:defRPr/>
              </a:pPr>
              <a:t>‹#›</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ROS Meeting</a:t>
            </a:r>
          </a:p>
        </p:txBody>
      </p:sp>
      <p:sp>
        <p:nvSpPr>
          <p:cNvPr id="6" name="Rectangle 4"/>
          <p:cNvSpPr>
            <a:spLocks noGrp="1" noChangeArrowheads="1"/>
          </p:cNvSpPr>
          <p:nvPr>
            <p:ph type="dt" sz="half" idx="12"/>
          </p:nvPr>
        </p:nvSpPr>
        <p:spPr>
          <a:ln/>
        </p:spPr>
        <p:txBody>
          <a:bodyPr/>
          <a:lstStyle>
            <a:lvl1pPr>
              <a:defRPr/>
            </a:lvl1pPr>
          </a:lstStyle>
          <a:p>
            <a:pPr>
              <a:defRPr/>
            </a:pPr>
            <a:r>
              <a:rPr lang="en-US" altLang="en-US"/>
              <a:t>01/08/2015</a:t>
            </a:r>
          </a:p>
        </p:txBody>
      </p:sp>
    </p:spTree>
    <p:extLst>
      <p:ext uri="{BB962C8B-B14F-4D97-AF65-F5344CB8AC3E}">
        <p14:creationId xmlns:p14="http://schemas.microsoft.com/office/powerpoint/2010/main" val="4277962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3773D1B-A2F0-44ED-B686-A6F8B3D19B44}" type="slidenum">
              <a:rPr lang="en-US" altLang="en-US"/>
              <a:pPr>
                <a:defRPr/>
              </a:pPr>
              <a:t>‹#›</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ROS Meeting</a:t>
            </a:r>
          </a:p>
        </p:txBody>
      </p:sp>
      <p:sp>
        <p:nvSpPr>
          <p:cNvPr id="6" name="Rectangle 4"/>
          <p:cNvSpPr>
            <a:spLocks noGrp="1" noChangeArrowheads="1"/>
          </p:cNvSpPr>
          <p:nvPr>
            <p:ph type="dt" sz="half" idx="12"/>
          </p:nvPr>
        </p:nvSpPr>
        <p:spPr>
          <a:ln/>
        </p:spPr>
        <p:txBody>
          <a:bodyPr/>
          <a:lstStyle>
            <a:lvl1pPr>
              <a:defRPr/>
            </a:lvl1pPr>
          </a:lstStyle>
          <a:p>
            <a:pPr>
              <a:defRPr/>
            </a:pPr>
            <a:r>
              <a:rPr lang="en-US" altLang="en-US"/>
              <a:t>01/08/2015</a:t>
            </a:r>
          </a:p>
        </p:txBody>
      </p:sp>
    </p:spTree>
    <p:extLst>
      <p:ext uri="{BB962C8B-B14F-4D97-AF65-F5344CB8AC3E}">
        <p14:creationId xmlns:p14="http://schemas.microsoft.com/office/powerpoint/2010/main" val="3784889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ED2A468A-3326-46B3-91D7-342DAA738329}" type="slidenum">
              <a:rPr lang="en-US" altLang="en-US"/>
              <a:pPr>
                <a:defRPr/>
              </a:pPr>
              <a:t>‹#›</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ROS Meeting</a:t>
            </a:r>
          </a:p>
        </p:txBody>
      </p:sp>
      <p:sp>
        <p:nvSpPr>
          <p:cNvPr id="6" name="Rectangle 4"/>
          <p:cNvSpPr>
            <a:spLocks noGrp="1" noChangeArrowheads="1"/>
          </p:cNvSpPr>
          <p:nvPr>
            <p:ph type="dt" sz="half" idx="12"/>
          </p:nvPr>
        </p:nvSpPr>
        <p:spPr>
          <a:ln/>
        </p:spPr>
        <p:txBody>
          <a:bodyPr/>
          <a:lstStyle>
            <a:lvl1pPr>
              <a:defRPr/>
            </a:lvl1pPr>
          </a:lstStyle>
          <a:p>
            <a:pPr>
              <a:defRPr/>
            </a:pPr>
            <a:r>
              <a:rPr lang="en-US" altLang="en-US"/>
              <a:t>01/08/2015</a:t>
            </a:r>
          </a:p>
        </p:txBody>
      </p:sp>
    </p:spTree>
    <p:extLst>
      <p:ext uri="{BB962C8B-B14F-4D97-AF65-F5344CB8AC3E}">
        <p14:creationId xmlns:p14="http://schemas.microsoft.com/office/powerpoint/2010/main" val="1229870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5F0B5A87-E28B-4F28-B190-EA05FE9400BC}" type="slidenum">
              <a:rPr lang="en-US" altLang="en-US"/>
              <a:pPr>
                <a:defRPr/>
              </a:pPr>
              <a:t>‹#›</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ROS Meeting</a:t>
            </a:r>
          </a:p>
        </p:txBody>
      </p:sp>
      <p:sp>
        <p:nvSpPr>
          <p:cNvPr id="6" name="Rectangle 4"/>
          <p:cNvSpPr>
            <a:spLocks noGrp="1" noChangeArrowheads="1"/>
          </p:cNvSpPr>
          <p:nvPr>
            <p:ph type="dt" sz="half" idx="12"/>
          </p:nvPr>
        </p:nvSpPr>
        <p:spPr>
          <a:ln/>
        </p:spPr>
        <p:txBody>
          <a:bodyPr/>
          <a:lstStyle>
            <a:lvl1pPr>
              <a:defRPr/>
            </a:lvl1pPr>
          </a:lstStyle>
          <a:p>
            <a:pPr>
              <a:defRPr/>
            </a:pPr>
            <a:r>
              <a:rPr lang="en-US" altLang="en-US"/>
              <a:t>01/08/2015</a:t>
            </a:r>
          </a:p>
        </p:txBody>
      </p:sp>
    </p:spTree>
    <p:extLst>
      <p:ext uri="{BB962C8B-B14F-4D97-AF65-F5344CB8AC3E}">
        <p14:creationId xmlns:p14="http://schemas.microsoft.com/office/powerpoint/2010/main" val="137351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96D5F48B-B49F-4719-A3A8-C8FD3FBC888E}" type="slidenum">
              <a:rPr lang="en-US" altLang="en-US"/>
              <a:pPr>
                <a:defRPr/>
              </a:pPr>
              <a:t>‹#›</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ROS Meeting</a:t>
            </a:r>
          </a:p>
        </p:txBody>
      </p:sp>
      <p:sp>
        <p:nvSpPr>
          <p:cNvPr id="7" name="Rectangle 4"/>
          <p:cNvSpPr>
            <a:spLocks noGrp="1" noChangeArrowheads="1"/>
          </p:cNvSpPr>
          <p:nvPr>
            <p:ph type="dt" sz="half" idx="12"/>
          </p:nvPr>
        </p:nvSpPr>
        <p:spPr>
          <a:ln/>
        </p:spPr>
        <p:txBody>
          <a:bodyPr/>
          <a:lstStyle>
            <a:lvl1pPr>
              <a:defRPr/>
            </a:lvl1pPr>
          </a:lstStyle>
          <a:p>
            <a:pPr>
              <a:defRPr/>
            </a:pPr>
            <a:r>
              <a:rPr lang="en-US" altLang="en-US"/>
              <a:t>01/08/2015</a:t>
            </a:r>
          </a:p>
        </p:txBody>
      </p:sp>
    </p:spTree>
    <p:extLst>
      <p:ext uri="{BB962C8B-B14F-4D97-AF65-F5344CB8AC3E}">
        <p14:creationId xmlns:p14="http://schemas.microsoft.com/office/powerpoint/2010/main" val="2832831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1EFB9A82-359C-42F4-BDAD-84077A7C5F4D}" type="slidenum">
              <a:rPr lang="en-US" altLang="en-US"/>
              <a:pPr>
                <a:defRPr/>
              </a:pPr>
              <a:t>‹#›</a:t>
            </a:fld>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ROS Meeting</a:t>
            </a:r>
          </a:p>
        </p:txBody>
      </p:sp>
      <p:sp>
        <p:nvSpPr>
          <p:cNvPr id="9" name="Rectangle 4"/>
          <p:cNvSpPr>
            <a:spLocks noGrp="1" noChangeArrowheads="1"/>
          </p:cNvSpPr>
          <p:nvPr>
            <p:ph type="dt" sz="half" idx="12"/>
          </p:nvPr>
        </p:nvSpPr>
        <p:spPr>
          <a:ln/>
        </p:spPr>
        <p:txBody>
          <a:bodyPr/>
          <a:lstStyle>
            <a:lvl1pPr>
              <a:defRPr/>
            </a:lvl1pPr>
          </a:lstStyle>
          <a:p>
            <a:pPr>
              <a:defRPr/>
            </a:pPr>
            <a:r>
              <a:rPr lang="en-US" altLang="en-US"/>
              <a:t>01/08/2015</a:t>
            </a:r>
          </a:p>
        </p:txBody>
      </p:sp>
    </p:spTree>
    <p:extLst>
      <p:ext uri="{BB962C8B-B14F-4D97-AF65-F5344CB8AC3E}">
        <p14:creationId xmlns:p14="http://schemas.microsoft.com/office/powerpoint/2010/main" val="3950720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92860038-C7DB-410A-8780-E747E5DFE30E}" type="slidenum">
              <a:rPr lang="en-US" altLang="en-US"/>
              <a:pPr>
                <a:defRPr/>
              </a:pPr>
              <a:t>‹#›</a:t>
            </a:fld>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ROS Meeting</a:t>
            </a:r>
          </a:p>
        </p:txBody>
      </p:sp>
      <p:sp>
        <p:nvSpPr>
          <p:cNvPr id="5" name="Rectangle 4"/>
          <p:cNvSpPr>
            <a:spLocks noGrp="1" noChangeArrowheads="1"/>
          </p:cNvSpPr>
          <p:nvPr>
            <p:ph type="dt" sz="half" idx="12"/>
          </p:nvPr>
        </p:nvSpPr>
        <p:spPr>
          <a:ln/>
        </p:spPr>
        <p:txBody>
          <a:bodyPr/>
          <a:lstStyle>
            <a:lvl1pPr>
              <a:defRPr/>
            </a:lvl1pPr>
          </a:lstStyle>
          <a:p>
            <a:pPr>
              <a:defRPr/>
            </a:pPr>
            <a:r>
              <a:rPr lang="en-US" altLang="en-US"/>
              <a:t>01/08/2015</a:t>
            </a:r>
          </a:p>
        </p:txBody>
      </p:sp>
    </p:spTree>
    <p:extLst>
      <p:ext uri="{BB962C8B-B14F-4D97-AF65-F5344CB8AC3E}">
        <p14:creationId xmlns:p14="http://schemas.microsoft.com/office/powerpoint/2010/main" val="3547151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117D4596-3BA8-48A4-B987-E838665FC8F4}" type="slidenum">
              <a:rPr lang="en-US" altLang="en-US"/>
              <a:pPr>
                <a:defRPr/>
              </a:pPr>
              <a:t>‹#›</a:t>
            </a:fld>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ROS Meeting</a:t>
            </a:r>
          </a:p>
        </p:txBody>
      </p:sp>
      <p:sp>
        <p:nvSpPr>
          <p:cNvPr id="4" name="Rectangle 4"/>
          <p:cNvSpPr>
            <a:spLocks noGrp="1" noChangeArrowheads="1"/>
          </p:cNvSpPr>
          <p:nvPr>
            <p:ph type="dt" sz="half" idx="12"/>
          </p:nvPr>
        </p:nvSpPr>
        <p:spPr>
          <a:ln/>
        </p:spPr>
        <p:txBody>
          <a:bodyPr/>
          <a:lstStyle>
            <a:lvl1pPr>
              <a:defRPr/>
            </a:lvl1pPr>
          </a:lstStyle>
          <a:p>
            <a:pPr>
              <a:defRPr/>
            </a:pPr>
            <a:r>
              <a:rPr lang="en-US" altLang="en-US"/>
              <a:t>01/08/2015</a:t>
            </a:r>
          </a:p>
        </p:txBody>
      </p:sp>
    </p:spTree>
    <p:extLst>
      <p:ext uri="{BB962C8B-B14F-4D97-AF65-F5344CB8AC3E}">
        <p14:creationId xmlns:p14="http://schemas.microsoft.com/office/powerpoint/2010/main" val="2065544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12090198-8326-4EB4-A054-08FAB20031AA}" type="slidenum">
              <a:rPr lang="en-US" altLang="en-US"/>
              <a:pPr>
                <a:defRPr/>
              </a:pPr>
              <a:t>‹#›</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ROS Meeting</a:t>
            </a:r>
          </a:p>
        </p:txBody>
      </p:sp>
      <p:sp>
        <p:nvSpPr>
          <p:cNvPr id="7" name="Rectangle 4"/>
          <p:cNvSpPr>
            <a:spLocks noGrp="1" noChangeArrowheads="1"/>
          </p:cNvSpPr>
          <p:nvPr>
            <p:ph type="dt" sz="half" idx="12"/>
          </p:nvPr>
        </p:nvSpPr>
        <p:spPr>
          <a:ln/>
        </p:spPr>
        <p:txBody>
          <a:bodyPr/>
          <a:lstStyle>
            <a:lvl1pPr>
              <a:defRPr/>
            </a:lvl1pPr>
          </a:lstStyle>
          <a:p>
            <a:pPr>
              <a:defRPr/>
            </a:pPr>
            <a:r>
              <a:rPr lang="en-US" altLang="en-US"/>
              <a:t>01/08/2015</a:t>
            </a:r>
          </a:p>
        </p:txBody>
      </p:sp>
    </p:spTree>
    <p:extLst>
      <p:ext uri="{BB962C8B-B14F-4D97-AF65-F5344CB8AC3E}">
        <p14:creationId xmlns:p14="http://schemas.microsoft.com/office/powerpoint/2010/main" val="3376373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B8BF4F96-E11B-4F4B-8CFD-FCE6F0979074}" type="slidenum">
              <a:rPr lang="en-US" altLang="en-US"/>
              <a:pPr>
                <a:defRPr/>
              </a:pPr>
              <a:t>‹#›</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ROS Meeting</a:t>
            </a:r>
          </a:p>
        </p:txBody>
      </p:sp>
      <p:sp>
        <p:nvSpPr>
          <p:cNvPr id="7" name="Rectangle 4"/>
          <p:cNvSpPr>
            <a:spLocks noGrp="1" noChangeArrowheads="1"/>
          </p:cNvSpPr>
          <p:nvPr>
            <p:ph type="dt" sz="half" idx="12"/>
          </p:nvPr>
        </p:nvSpPr>
        <p:spPr>
          <a:ln/>
        </p:spPr>
        <p:txBody>
          <a:bodyPr/>
          <a:lstStyle>
            <a:lvl1pPr>
              <a:defRPr/>
            </a:lvl1pPr>
          </a:lstStyle>
          <a:p>
            <a:pPr>
              <a:defRPr/>
            </a:pPr>
            <a:r>
              <a:rPr lang="en-US" altLang="en-US"/>
              <a:t>01/08/2015</a:t>
            </a:r>
          </a:p>
        </p:txBody>
      </p:sp>
    </p:spTree>
    <p:extLst>
      <p:ext uri="{BB962C8B-B14F-4D97-AF65-F5344CB8AC3E}">
        <p14:creationId xmlns:p14="http://schemas.microsoft.com/office/powerpoint/2010/main" val="1138604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atin typeface="Arial" charset="0"/>
              </a:defRPr>
            </a:lvl1pPr>
          </a:lstStyle>
          <a:p>
            <a:pPr>
              <a:defRPr/>
            </a:pPr>
            <a:fld id="{A29A3C8D-3910-492C-9CA9-E9D1229DCBAA}" type="slidenum">
              <a:rPr lang="en-US" altLang="en-US"/>
              <a:pPr>
                <a:defRPr/>
              </a:pPr>
              <a:t>‹#›</a:t>
            </a:fld>
            <a:endParaRPr lang="en-US" altLang="en-US"/>
          </a:p>
        </p:txBody>
      </p:sp>
      <p:sp>
        <p:nvSpPr>
          <p:cNvPr id="1028" name="Rectangle 7"/>
          <p:cNvSpPr>
            <a:spLocks noChangeArrowheads="1"/>
          </p:cNvSpPr>
          <p:nvPr userDrawn="1"/>
        </p:nvSpPr>
        <p:spPr bwMode="auto">
          <a:xfrm>
            <a:off x="0" y="6235700"/>
            <a:ext cx="9144000" cy="622300"/>
          </a:xfrm>
          <a:prstGeom prst="rect">
            <a:avLst/>
          </a:prstGeom>
          <a:solidFill>
            <a:srgbClr val="ECEC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tLang="en-US"/>
          </a:p>
        </p:txBody>
      </p:sp>
      <p:pic>
        <p:nvPicPr>
          <p:cNvPr id="1029" name="Picture 8" descr="logo_C"/>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9"/>
          <p:cNvSpPr>
            <a:spLocks noChangeArrowheads="1"/>
          </p:cNvSpPr>
          <p:nvPr userDrawn="1"/>
        </p:nvSpPr>
        <p:spPr bwMode="auto">
          <a:xfrm>
            <a:off x="0" y="0"/>
            <a:ext cx="9144000" cy="685800"/>
          </a:xfrm>
          <a:prstGeom prst="rect">
            <a:avLst/>
          </a:prstGeom>
          <a:solidFill>
            <a:srgbClr val="5469A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tLang="en-US"/>
          </a:p>
        </p:txBody>
      </p:sp>
      <p:sp>
        <p:nvSpPr>
          <p:cNvPr id="1031" name="Rectangle 2"/>
          <p:cNvSpPr>
            <a:spLocks noGrp="1" noChangeArrowheads="1"/>
          </p:cNvSpPr>
          <p:nvPr>
            <p:ph type="title"/>
          </p:nvPr>
        </p:nvSpPr>
        <p:spPr bwMode="auto">
          <a:xfrm>
            <a:off x="152400" y="0"/>
            <a:ext cx="86868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r>
              <a:rPr lang="en-US" altLang="en-US"/>
              <a:t>ROS Meeting</a:t>
            </a:r>
          </a:p>
        </p:txBody>
      </p:sp>
      <p:sp>
        <p:nvSpPr>
          <p:cNvPr id="1033" name="Line 11"/>
          <p:cNvSpPr>
            <a:spLocks noChangeShapeType="1"/>
          </p:cNvSpPr>
          <p:nvPr userDrawn="1"/>
        </p:nvSpPr>
        <p:spPr bwMode="auto">
          <a:xfrm>
            <a:off x="1069975" y="6457950"/>
            <a:ext cx="0" cy="2190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r>
              <a:rPr lang="en-US" altLang="en-US"/>
              <a:t>01/08/2015</a:t>
            </a:r>
          </a:p>
        </p:txBody>
      </p:sp>
      <p:sp>
        <p:nvSpPr>
          <p:cNvPr id="1035" name="Line 12"/>
          <p:cNvSpPr>
            <a:spLocks noChangeShapeType="1"/>
          </p:cNvSpPr>
          <p:nvPr userDrawn="1"/>
        </p:nvSpPr>
        <p:spPr bwMode="auto">
          <a:xfrm>
            <a:off x="0" y="673100"/>
            <a:ext cx="9144000" cy="0"/>
          </a:xfrm>
          <a:prstGeom prst="line">
            <a:avLst/>
          </a:prstGeom>
          <a:noFill/>
          <a:ln w="571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6" name="Rectangle 13"/>
          <p:cNvSpPr>
            <a:spLocks noChangeArrowheads="1"/>
          </p:cNvSpPr>
          <p:nvPr/>
        </p:nvSpPr>
        <p:spPr bwMode="auto">
          <a:xfrm>
            <a:off x="3429000" y="6477000"/>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fld id="{D4617915-D723-4CDC-9BCC-3BB6B73BA11D}" type="slidenum">
              <a:rPr lang="en-US" altLang="en-US" sz="1200"/>
              <a:pPr algn="ctr" eaLnBrk="1" hangingPunct="1"/>
              <a:t>‹#›</a:t>
            </a:fld>
            <a:endParaRPr lang="en-US" altLang="en-US" sz="1200"/>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p:txStyles>
    <p:titleStyle>
      <a:lvl1pPr algn="l" rtl="0" eaLnBrk="0" fontAlgn="base" hangingPunct="0">
        <a:spcBef>
          <a:spcPct val="0"/>
        </a:spcBef>
        <a:spcAft>
          <a:spcPct val="0"/>
        </a:spcAft>
        <a:defRPr sz="2000">
          <a:solidFill>
            <a:schemeClr val="bg1"/>
          </a:solidFill>
          <a:latin typeface="+mj-lt"/>
          <a:ea typeface="+mj-ea"/>
          <a:cs typeface="+mj-cs"/>
        </a:defRPr>
      </a:lvl1pPr>
      <a:lvl2pPr algn="l" rtl="0" eaLnBrk="0" fontAlgn="base" hangingPunct="0">
        <a:spcBef>
          <a:spcPct val="0"/>
        </a:spcBef>
        <a:spcAft>
          <a:spcPct val="0"/>
        </a:spcAft>
        <a:defRPr sz="2000">
          <a:solidFill>
            <a:schemeClr val="bg1"/>
          </a:solidFill>
          <a:latin typeface="Arial Black" pitchFamily="34" charset="0"/>
        </a:defRPr>
      </a:lvl2pPr>
      <a:lvl3pPr algn="l" rtl="0" eaLnBrk="0" fontAlgn="base" hangingPunct="0">
        <a:spcBef>
          <a:spcPct val="0"/>
        </a:spcBef>
        <a:spcAft>
          <a:spcPct val="0"/>
        </a:spcAft>
        <a:defRPr sz="2000">
          <a:solidFill>
            <a:schemeClr val="bg1"/>
          </a:solidFill>
          <a:latin typeface="Arial Black" pitchFamily="34" charset="0"/>
        </a:defRPr>
      </a:lvl3pPr>
      <a:lvl4pPr algn="l" rtl="0" eaLnBrk="0" fontAlgn="base" hangingPunct="0">
        <a:spcBef>
          <a:spcPct val="0"/>
        </a:spcBef>
        <a:spcAft>
          <a:spcPct val="0"/>
        </a:spcAft>
        <a:defRPr sz="2000">
          <a:solidFill>
            <a:schemeClr val="bg1"/>
          </a:solidFill>
          <a:latin typeface="Arial Black" pitchFamily="34" charset="0"/>
        </a:defRPr>
      </a:lvl4pPr>
      <a:lvl5pPr algn="l" rtl="0" eaLnBrk="0" fontAlgn="base" hangingPunct="0">
        <a:spcBef>
          <a:spcPct val="0"/>
        </a:spcBef>
        <a:spcAft>
          <a:spcPct val="0"/>
        </a:spcAft>
        <a:defRPr sz="2000">
          <a:solidFill>
            <a:schemeClr val="bg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18"/>
          <p:cNvSpPr>
            <a:spLocks noGrp="1" noChangeArrowheads="1"/>
          </p:cNvSpPr>
          <p:nvPr>
            <p:ph type="ctrTitle"/>
          </p:nvPr>
        </p:nvSpPr>
        <p:spPr>
          <a:xfrm>
            <a:off x="1066800" y="2590800"/>
            <a:ext cx="6019800" cy="1238250"/>
          </a:xfrm>
        </p:spPr>
        <p:txBody>
          <a:bodyPr/>
          <a:lstStyle/>
          <a:p>
            <a:pPr eaLnBrk="1" hangingPunct="1"/>
            <a:r>
              <a:rPr lang="en-US" altLang="en-US" dirty="0" smtClean="0"/>
              <a:t>NERC Standards Update</a:t>
            </a:r>
          </a:p>
        </p:txBody>
      </p:sp>
      <p:sp>
        <p:nvSpPr>
          <p:cNvPr id="3077" name="Rectangle 20"/>
          <p:cNvSpPr>
            <a:spLocks noGrp="1" noChangeArrowheads="1"/>
          </p:cNvSpPr>
          <p:nvPr>
            <p:ph type="subTitle" idx="1"/>
          </p:nvPr>
        </p:nvSpPr>
        <p:spPr>
          <a:xfrm>
            <a:off x="1143000" y="4800600"/>
            <a:ext cx="6343650" cy="1143000"/>
          </a:xfrm>
        </p:spPr>
        <p:txBody>
          <a:bodyPr/>
          <a:lstStyle/>
          <a:p>
            <a:pPr eaLnBrk="1" hangingPunct="1"/>
            <a:endParaRPr lang="en-US" altLang="en-US" dirty="0" smtClean="0"/>
          </a:p>
          <a:p>
            <a:pPr eaLnBrk="1" hangingPunct="1"/>
            <a:r>
              <a:rPr lang="en-US" altLang="en-US" dirty="0" smtClean="0"/>
              <a:t>Colleen Frosch</a:t>
            </a:r>
          </a:p>
          <a:p>
            <a:pPr eaLnBrk="1" hangingPunct="1"/>
            <a:r>
              <a:rPr lang="en-US" altLang="en-US" dirty="0" smtClean="0"/>
              <a:t>ROS Meeting</a:t>
            </a:r>
            <a:endParaRPr lang="en-US" altLang="en-US" dirty="0"/>
          </a:p>
          <a:p>
            <a:pPr eaLnBrk="1" hangingPunct="1"/>
            <a:r>
              <a:rPr lang="en-US" altLang="en-US" dirty="0" smtClean="0"/>
              <a:t>January 7, 2016</a:t>
            </a:r>
          </a:p>
          <a:p>
            <a:pPr eaLnBrk="1" hangingPunct="1"/>
            <a:endParaRPr lang="en-US" alt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Remedial Action Scheme Definition- NERC Language </a:t>
            </a:r>
          </a:p>
        </p:txBody>
      </p:sp>
      <p:sp>
        <p:nvSpPr>
          <p:cNvPr id="3" name="Content Placeholder 2"/>
          <p:cNvSpPr>
            <a:spLocks noGrp="1"/>
          </p:cNvSpPr>
          <p:nvPr>
            <p:ph idx="1"/>
          </p:nvPr>
        </p:nvSpPr>
        <p:spPr>
          <a:xfrm>
            <a:off x="381000" y="762000"/>
            <a:ext cx="8229600" cy="5486400"/>
          </a:xfrm>
        </p:spPr>
        <p:txBody>
          <a:bodyPr/>
          <a:lstStyle/>
          <a:p>
            <a:pPr marL="0" indent="0">
              <a:buNone/>
            </a:pPr>
            <a:r>
              <a:rPr lang="en-US" i="1" dirty="0">
                <a:solidFill>
                  <a:srgbClr val="00B050"/>
                </a:solidFill>
              </a:rPr>
              <a:t>The following do not individually constitute a RAS: </a:t>
            </a:r>
            <a:endParaRPr lang="en-US" i="1" dirty="0" smtClean="0">
              <a:solidFill>
                <a:srgbClr val="00B050"/>
              </a:solidFill>
            </a:endParaRPr>
          </a:p>
          <a:p>
            <a:pPr marL="111125" indent="0">
              <a:buNone/>
            </a:pPr>
            <a:r>
              <a:rPr lang="en-US" sz="1100" i="1" dirty="0" smtClean="0">
                <a:solidFill>
                  <a:srgbClr val="00B050"/>
                </a:solidFill>
              </a:rPr>
              <a:t>a. </a:t>
            </a:r>
            <a:r>
              <a:rPr lang="en-US" sz="1100" i="1" dirty="0">
                <a:solidFill>
                  <a:srgbClr val="00B050"/>
                </a:solidFill>
              </a:rPr>
              <a:t>Protection Systems installed for the purpose of detecting Faults on BES Elements and isolating the faulted Elements </a:t>
            </a:r>
          </a:p>
          <a:p>
            <a:pPr marL="111125" indent="0">
              <a:buNone/>
            </a:pPr>
            <a:r>
              <a:rPr lang="en-US" sz="1100" i="1" dirty="0">
                <a:solidFill>
                  <a:srgbClr val="00B050"/>
                </a:solidFill>
              </a:rPr>
              <a:t>b. Schemes for automatic </a:t>
            </a:r>
            <a:r>
              <a:rPr lang="en-US" sz="1100" i="1" dirty="0" err="1">
                <a:solidFill>
                  <a:srgbClr val="00B050"/>
                </a:solidFill>
              </a:rPr>
              <a:t>underfrequency</a:t>
            </a:r>
            <a:r>
              <a:rPr lang="en-US" sz="1100" i="1" dirty="0">
                <a:solidFill>
                  <a:srgbClr val="00B050"/>
                </a:solidFill>
              </a:rPr>
              <a:t> load shedding (UFLS) and automatic undervoltage load shedding (UVLS) comprised of only distributed relays </a:t>
            </a:r>
          </a:p>
          <a:p>
            <a:pPr marL="111125" indent="0">
              <a:buNone/>
            </a:pPr>
            <a:r>
              <a:rPr lang="en-US" sz="1100" i="1" dirty="0">
                <a:solidFill>
                  <a:srgbClr val="00B050"/>
                </a:solidFill>
              </a:rPr>
              <a:t>c. Out-of-step tripping and power swing blocking </a:t>
            </a:r>
          </a:p>
          <a:p>
            <a:pPr marL="111125" indent="0">
              <a:buNone/>
            </a:pPr>
            <a:r>
              <a:rPr lang="en-US" sz="1100" i="1" dirty="0">
                <a:solidFill>
                  <a:srgbClr val="00B050"/>
                </a:solidFill>
              </a:rPr>
              <a:t>d. Automatic reclosing schemes </a:t>
            </a:r>
          </a:p>
          <a:p>
            <a:pPr marL="111125" indent="0">
              <a:buNone/>
            </a:pPr>
            <a:r>
              <a:rPr lang="en-US" sz="1100" i="1" dirty="0">
                <a:solidFill>
                  <a:srgbClr val="00B050"/>
                </a:solidFill>
              </a:rPr>
              <a:t>e. Schemes applied on an Element for non-Fault conditions, such as, but not limited to, generator loss-of-field, transformer top-oil temperature, overvoltage, or overload to protect the Element against damage by removing it from service 	</a:t>
            </a:r>
            <a:endParaRPr lang="en-US" sz="1100" i="1" dirty="0" smtClean="0">
              <a:solidFill>
                <a:srgbClr val="00B050"/>
              </a:solidFill>
            </a:endParaRPr>
          </a:p>
          <a:p>
            <a:pPr marL="111125" indent="0">
              <a:buNone/>
            </a:pPr>
            <a:r>
              <a:rPr lang="en-US" sz="1100" i="1" dirty="0">
                <a:solidFill>
                  <a:srgbClr val="00B050"/>
                </a:solidFill>
              </a:rPr>
              <a:t>f. Controllers that switch or regulate one or more of the following: series or shunt reactive devices, flexible alternating current transmission system (FACTS) devices, phase-shifting transformers, variable-frequency transformers, or tap-changing transformers; and, that are located at and monitor quantities solely at the same station as the Element being switched or regulated </a:t>
            </a:r>
          </a:p>
          <a:p>
            <a:pPr marL="111125" indent="0">
              <a:buNone/>
            </a:pPr>
            <a:r>
              <a:rPr lang="en-US" sz="1100" i="1" dirty="0">
                <a:solidFill>
                  <a:srgbClr val="00B050"/>
                </a:solidFill>
              </a:rPr>
              <a:t>g. FACTS controllers that remotely switch static shunt reactive devices located at other stations to regulate the output of a single FACTS device </a:t>
            </a:r>
          </a:p>
          <a:p>
            <a:pPr marL="111125" indent="0">
              <a:buNone/>
            </a:pPr>
            <a:r>
              <a:rPr lang="en-US" sz="1100" i="1" dirty="0">
                <a:solidFill>
                  <a:srgbClr val="00B050"/>
                </a:solidFill>
              </a:rPr>
              <a:t>h. Schemes or controllers that remotely switch shunt reactors and shunt capacitors for voltage regulation that would otherwise be manually switched </a:t>
            </a:r>
          </a:p>
          <a:p>
            <a:pPr marL="111125" indent="0">
              <a:buNone/>
            </a:pPr>
            <a:r>
              <a:rPr lang="en-US" sz="1100" i="1" dirty="0" smtClean="0">
                <a:solidFill>
                  <a:srgbClr val="00B050"/>
                </a:solidFill>
              </a:rPr>
              <a:t>i. Schemes </a:t>
            </a:r>
            <a:r>
              <a:rPr lang="en-US" sz="1100" i="1" dirty="0">
                <a:solidFill>
                  <a:srgbClr val="00B050"/>
                </a:solidFill>
              </a:rPr>
              <a:t>that automatically de-energize a line for a non-Fault operation when one end of the line is open 	</a:t>
            </a:r>
          </a:p>
          <a:p>
            <a:pPr marL="111125" indent="0">
              <a:buNone/>
            </a:pPr>
            <a:r>
              <a:rPr lang="en-US" sz="1100" i="1" dirty="0">
                <a:solidFill>
                  <a:srgbClr val="00B050"/>
                </a:solidFill>
              </a:rPr>
              <a:t>j. Schemes that provide anti-islanding protection (e.g., protect load from effects of being isolated with generation that may not be capable of maintaining acceptable frequency and voltage) </a:t>
            </a:r>
          </a:p>
          <a:p>
            <a:pPr marL="111125" indent="0">
              <a:buNone/>
            </a:pPr>
            <a:r>
              <a:rPr lang="en-US" sz="1100" i="1" dirty="0">
                <a:solidFill>
                  <a:srgbClr val="00B050"/>
                </a:solidFill>
              </a:rPr>
              <a:t>k. Automatic sequences that proceed when manually initiated solely by a System Operator </a:t>
            </a:r>
          </a:p>
          <a:p>
            <a:pPr marL="111125" indent="0">
              <a:buNone/>
            </a:pPr>
            <a:r>
              <a:rPr lang="en-US" sz="1100" i="1" dirty="0">
                <a:solidFill>
                  <a:srgbClr val="00B050"/>
                </a:solidFill>
              </a:rPr>
              <a:t>l. Modulation of </a:t>
            </a:r>
            <a:r>
              <a:rPr lang="en-US" sz="1100" i="1" dirty="0" err="1">
                <a:solidFill>
                  <a:srgbClr val="00B050"/>
                </a:solidFill>
              </a:rPr>
              <a:t>HVdc</a:t>
            </a:r>
            <a:r>
              <a:rPr lang="en-US" sz="1100" i="1" dirty="0">
                <a:solidFill>
                  <a:srgbClr val="00B050"/>
                </a:solidFill>
              </a:rPr>
              <a:t> or FACTS via supplementary controls, such as angle damping or frequency damping applied to damp local or inter-area oscillations </a:t>
            </a:r>
          </a:p>
          <a:p>
            <a:pPr marL="111125" indent="0">
              <a:buNone/>
            </a:pPr>
            <a:r>
              <a:rPr lang="en-US" sz="1100" i="1" dirty="0">
                <a:solidFill>
                  <a:srgbClr val="00B050"/>
                </a:solidFill>
              </a:rPr>
              <a:t>m. Sub-synchronous resonance (SSR) protection schemes that directly detect sub-synchronous quantities (e.g., currents or torsional oscillations) </a:t>
            </a:r>
          </a:p>
          <a:p>
            <a:pPr marL="111125" indent="0">
              <a:buNone/>
            </a:pPr>
            <a:r>
              <a:rPr lang="en-US" sz="1100" i="1" dirty="0">
                <a:solidFill>
                  <a:srgbClr val="00B050"/>
                </a:solidFill>
              </a:rPr>
              <a:t>n. Generator controls such as, but not limited to, automatic generation control (AGC), generation excitation [e.g. automatic voltage regulation (AVR) and power system stabilizers (PSS)], fast </a:t>
            </a:r>
            <a:r>
              <a:rPr lang="en-US" sz="1100" i="1" dirty="0" err="1">
                <a:solidFill>
                  <a:srgbClr val="00B050"/>
                </a:solidFill>
              </a:rPr>
              <a:t>valving</a:t>
            </a:r>
            <a:r>
              <a:rPr lang="en-US" sz="1100" i="1" dirty="0">
                <a:solidFill>
                  <a:srgbClr val="00B050"/>
                </a:solidFill>
              </a:rPr>
              <a:t>, and speed governing </a:t>
            </a:r>
            <a:r>
              <a:rPr lang="en-US" sz="1050" i="1" dirty="0">
                <a:solidFill>
                  <a:srgbClr val="00B050"/>
                </a:solidFill>
              </a:rPr>
              <a:t>	</a:t>
            </a:r>
          </a:p>
          <a:p>
            <a:pPr marL="111125" indent="0">
              <a:buNone/>
            </a:pPr>
            <a:r>
              <a:rPr lang="en-US" sz="1050" b="0" dirty="0"/>
              <a:t>	</a:t>
            </a:r>
          </a:p>
          <a:p>
            <a:pPr marL="0" indent="0">
              <a:buNone/>
            </a:pPr>
            <a:endParaRPr lang="en-US" sz="1050" dirty="0"/>
          </a:p>
          <a:p>
            <a:pPr marL="0" indent="0">
              <a:buNone/>
            </a:pPr>
            <a:r>
              <a:rPr lang="en-US" b="0" dirty="0"/>
              <a:t>	</a:t>
            </a:r>
          </a:p>
          <a:p>
            <a:endParaRPr lang="en-US" dirty="0"/>
          </a:p>
        </p:txBody>
      </p:sp>
      <p:sp>
        <p:nvSpPr>
          <p:cNvPr id="4" name="Footer Placeholder 3"/>
          <p:cNvSpPr>
            <a:spLocks noGrp="1"/>
          </p:cNvSpPr>
          <p:nvPr>
            <p:ph type="ftr" sz="quarter" idx="11"/>
          </p:nvPr>
        </p:nvSpPr>
        <p:spPr/>
        <p:txBody>
          <a:bodyPr/>
          <a:lstStyle/>
          <a:p>
            <a:pPr>
              <a:defRPr/>
            </a:pPr>
            <a:r>
              <a:rPr lang="en-US" altLang="en-US" smtClean="0"/>
              <a:t>ROS Meeting</a:t>
            </a:r>
            <a:endParaRPr lang="en-US" altLang="en-US"/>
          </a:p>
        </p:txBody>
      </p:sp>
      <p:sp>
        <p:nvSpPr>
          <p:cNvPr id="5" name="Date Placeholder 4"/>
          <p:cNvSpPr>
            <a:spLocks noGrp="1"/>
          </p:cNvSpPr>
          <p:nvPr>
            <p:ph type="dt" sz="half" idx="12"/>
          </p:nvPr>
        </p:nvSpPr>
        <p:spPr/>
        <p:txBody>
          <a:bodyPr/>
          <a:lstStyle/>
          <a:p>
            <a:pPr>
              <a:defRPr/>
            </a:pPr>
            <a:r>
              <a:rPr lang="en-US" altLang="en-US" dirty="0" smtClean="0"/>
              <a:t>01/07/2016</a:t>
            </a:r>
            <a:endParaRPr lang="en-US" altLang="en-US" dirty="0"/>
          </a:p>
        </p:txBody>
      </p:sp>
    </p:spTree>
    <p:extLst>
      <p:ext uri="{BB962C8B-B14F-4D97-AF65-F5344CB8AC3E}">
        <p14:creationId xmlns:p14="http://schemas.microsoft.com/office/powerpoint/2010/main" val="3263132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Plan</a:t>
            </a:r>
          </a:p>
        </p:txBody>
      </p:sp>
      <p:sp>
        <p:nvSpPr>
          <p:cNvPr id="3" name="Content Placeholder 2"/>
          <p:cNvSpPr>
            <a:spLocks noGrp="1"/>
          </p:cNvSpPr>
          <p:nvPr>
            <p:ph idx="1"/>
          </p:nvPr>
        </p:nvSpPr>
        <p:spPr/>
        <p:txBody>
          <a:bodyPr/>
          <a:lstStyle/>
          <a:p>
            <a:pPr marL="0" indent="0">
              <a:buNone/>
            </a:pPr>
            <a:r>
              <a:rPr lang="en-US" u="sng" dirty="0" smtClean="0"/>
              <a:t>RAS Next Steps:</a:t>
            </a:r>
          </a:p>
          <a:p>
            <a:r>
              <a:rPr lang="en-US" dirty="0" smtClean="0"/>
              <a:t>ERCOT Planning and Operations to review all SPSs to determine if still an SPS/RAS under the new RAS definition by 2/1/16.</a:t>
            </a:r>
          </a:p>
          <a:p>
            <a:r>
              <a:rPr lang="en-US" dirty="0" smtClean="0"/>
              <a:t>Review list with Texas RE by 3/1/16</a:t>
            </a:r>
          </a:p>
          <a:p>
            <a:r>
              <a:rPr lang="en-US" dirty="0" smtClean="0"/>
              <a:t>If no longer a SPS/RAS, what is it?</a:t>
            </a:r>
          </a:p>
          <a:p>
            <a:r>
              <a:rPr lang="en-US" dirty="0" smtClean="0"/>
              <a:t>ERCOT to draft NPRR/NOGRR/PGRR</a:t>
            </a:r>
            <a:endParaRPr lang="en-US" dirty="0"/>
          </a:p>
        </p:txBody>
      </p:sp>
      <p:sp>
        <p:nvSpPr>
          <p:cNvPr id="4" name="Footer Placeholder 3"/>
          <p:cNvSpPr>
            <a:spLocks noGrp="1"/>
          </p:cNvSpPr>
          <p:nvPr>
            <p:ph type="ftr" sz="quarter" idx="11"/>
          </p:nvPr>
        </p:nvSpPr>
        <p:spPr/>
        <p:txBody>
          <a:bodyPr/>
          <a:lstStyle/>
          <a:p>
            <a:pPr>
              <a:defRPr/>
            </a:pPr>
            <a:r>
              <a:rPr lang="en-US" altLang="en-US" smtClean="0"/>
              <a:t>ROS Meeting</a:t>
            </a:r>
            <a:endParaRPr lang="en-US" altLang="en-US"/>
          </a:p>
        </p:txBody>
      </p:sp>
      <p:sp>
        <p:nvSpPr>
          <p:cNvPr id="5" name="Date Placeholder 4"/>
          <p:cNvSpPr>
            <a:spLocks noGrp="1"/>
          </p:cNvSpPr>
          <p:nvPr>
            <p:ph type="dt" sz="half" idx="12"/>
          </p:nvPr>
        </p:nvSpPr>
        <p:spPr/>
        <p:txBody>
          <a:bodyPr/>
          <a:lstStyle/>
          <a:p>
            <a:pPr>
              <a:defRPr/>
            </a:pPr>
            <a:r>
              <a:rPr lang="en-US" altLang="en-US" dirty="0" smtClean="0"/>
              <a:t>01/07/2016</a:t>
            </a:r>
            <a:endParaRPr lang="en-US" altLang="en-US" dirty="0"/>
          </a:p>
        </p:txBody>
      </p:sp>
    </p:spTree>
    <p:extLst>
      <p:ext uri="{BB962C8B-B14F-4D97-AF65-F5344CB8AC3E}">
        <p14:creationId xmlns:p14="http://schemas.microsoft.com/office/powerpoint/2010/main" val="20241715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Operational Planning </a:t>
            </a:r>
            <a:r>
              <a:rPr lang="en-US" sz="1800" dirty="0" smtClean="0"/>
              <a:t>Analysis/Real-time Assessment </a:t>
            </a:r>
            <a:r>
              <a:rPr lang="en-US" sz="1800" dirty="0"/>
              <a:t>Definition</a:t>
            </a:r>
          </a:p>
        </p:txBody>
      </p:sp>
      <p:sp>
        <p:nvSpPr>
          <p:cNvPr id="3" name="Content Placeholder 2"/>
          <p:cNvSpPr>
            <a:spLocks noGrp="1"/>
          </p:cNvSpPr>
          <p:nvPr>
            <p:ph idx="1"/>
          </p:nvPr>
        </p:nvSpPr>
        <p:spPr/>
        <p:txBody>
          <a:bodyPr/>
          <a:lstStyle/>
          <a:p>
            <a:pPr marL="0" lvl="0" indent="0">
              <a:buNone/>
            </a:pPr>
            <a:r>
              <a:rPr lang="en-US" i="1" u="sng" dirty="0" smtClean="0">
                <a:solidFill>
                  <a:srgbClr val="000000"/>
                </a:solidFill>
              </a:rPr>
              <a:t>Assessment changes Starting Point</a:t>
            </a:r>
          </a:p>
          <a:p>
            <a:pPr lvl="0"/>
            <a:r>
              <a:rPr lang="en-US" i="1" dirty="0" smtClean="0">
                <a:solidFill>
                  <a:srgbClr val="000000"/>
                </a:solidFill>
              </a:rPr>
              <a:t>What </a:t>
            </a:r>
            <a:r>
              <a:rPr lang="en-US" i="1" dirty="0">
                <a:solidFill>
                  <a:srgbClr val="000000"/>
                </a:solidFill>
              </a:rPr>
              <a:t>is it? </a:t>
            </a:r>
          </a:p>
          <a:p>
            <a:pPr lvl="1"/>
            <a:r>
              <a:rPr lang="en-US" b="1" dirty="0" smtClean="0">
                <a:solidFill>
                  <a:srgbClr val="000000"/>
                </a:solidFill>
              </a:rPr>
              <a:t>New definition for Operational Planning Analysis and Real-time Assessment</a:t>
            </a:r>
            <a:endParaRPr lang="en-US" b="1" dirty="0">
              <a:solidFill>
                <a:srgbClr val="000000"/>
              </a:solidFill>
            </a:endParaRPr>
          </a:p>
          <a:p>
            <a:r>
              <a:rPr lang="en-US" i="1" dirty="0">
                <a:solidFill>
                  <a:srgbClr val="000000"/>
                </a:solidFill>
              </a:rPr>
              <a:t>Who does it impact?</a:t>
            </a:r>
          </a:p>
          <a:p>
            <a:pPr lvl="1"/>
            <a:r>
              <a:rPr lang="en-US" b="1" dirty="0" smtClean="0">
                <a:solidFill>
                  <a:srgbClr val="000000"/>
                </a:solidFill>
              </a:rPr>
              <a:t>ERCOT and TOs</a:t>
            </a:r>
            <a:endParaRPr lang="en-US" b="1" dirty="0">
              <a:solidFill>
                <a:srgbClr val="000000"/>
              </a:solidFill>
            </a:endParaRPr>
          </a:p>
          <a:p>
            <a:pPr lvl="0"/>
            <a:r>
              <a:rPr lang="en-US" i="1" dirty="0">
                <a:solidFill>
                  <a:srgbClr val="000000"/>
                </a:solidFill>
              </a:rPr>
              <a:t>When is it?</a:t>
            </a:r>
          </a:p>
          <a:p>
            <a:pPr lvl="1"/>
            <a:r>
              <a:rPr lang="en-US" b="1" dirty="0">
                <a:solidFill>
                  <a:srgbClr val="000000"/>
                </a:solidFill>
              </a:rPr>
              <a:t>Effective </a:t>
            </a:r>
            <a:r>
              <a:rPr lang="en-US" b="1" dirty="0" smtClean="0">
                <a:solidFill>
                  <a:srgbClr val="000000"/>
                </a:solidFill>
              </a:rPr>
              <a:t>1/1/2017</a:t>
            </a:r>
            <a:endParaRPr lang="en-US" b="1" dirty="0">
              <a:solidFill>
                <a:srgbClr val="000000"/>
              </a:solidFill>
            </a:endParaRPr>
          </a:p>
          <a:p>
            <a:pPr marL="342900" lvl="1" indent="-342900">
              <a:buFontTx/>
              <a:buChar char="•"/>
            </a:pPr>
            <a:r>
              <a:rPr lang="en-US" b="1" i="1" dirty="0">
                <a:solidFill>
                  <a:srgbClr val="000000"/>
                </a:solidFill>
              </a:rPr>
              <a:t>Market Rules changes?</a:t>
            </a:r>
          </a:p>
          <a:p>
            <a:pPr lvl="1"/>
            <a:r>
              <a:rPr lang="en-US" b="1" dirty="0" smtClean="0">
                <a:solidFill>
                  <a:srgbClr val="000000"/>
                </a:solidFill>
              </a:rPr>
              <a:t>May need Protocol and/or </a:t>
            </a:r>
            <a:r>
              <a:rPr lang="en-US" b="1" dirty="0">
                <a:solidFill>
                  <a:srgbClr val="000000"/>
                </a:solidFill>
              </a:rPr>
              <a:t>Operating </a:t>
            </a:r>
            <a:r>
              <a:rPr lang="en-US" b="1" dirty="0" smtClean="0">
                <a:solidFill>
                  <a:srgbClr val="000000"/>
                </a:solidFill>
              </a:rPr>
              <a:t>Guide </a:t>
            </a:r>
            <a:r>
              <a:rPr lang="en-US" b="1" dirty="0">
                <a:solidFill>
                  <a:srgbClr val="000000"/>
                </a:solidFill>
              </a:rPr>
              <a:t>changes</a:t>
            </a:r>
          </a:p>
          <a:p>
            <a:r>
              <a:rPr lang="en-US" i="1" dirty="0" smtClean="0"/>
              <a:t>CFR changes?</a:t>
            </a:r>
          </a:p>
          <a:p>
            <a:pPr lvl="1"/>
            <a:r>
              <a:rPr lang="en-US" b="1" dirty="0" smtClean="0"/>
              <a:t>Possible, will need to review language</a:t>
            </a:r>
            <a:endParaRPr lang="en-US" b="1" dirty="0"/>
          </a:p>
        </p:txBody>
      </p:sp>
      <p:sp>
        <p:nvSpPr>
          <p:cNvPr id="4" name="Footer Placeholder 3"/>
          <p:cNvSpPr>
            <a:spLocks noGrp="1"/>
          </p:cNvSpPr>
          <p:nvPr>
            <p:ph type="ftr" sz="quarter" idx="11"/>
          </p:nvPr>
        </p:nvSpPr>
        <p:spPr/>
        <p:txBody>
          <a:bodyPr/>
          <a:lstStyle/>
          <a:p>
            <a:pPr>
              <a:defRPr/>
            </a:pPr>
            <a:r>
              <a:rPr lang="en-US" altLang="en-US" smtClean="0"/>
              <a:t>ROS Meeting</a:t>
            </a:r>
            <a:endParaRPr lang="en-US" altLang="en-US"/>
          </a:p>
        </p:txBody>
      </p:sp>
      <p:sp>
        <p:nvSpPr>
          <p:cNvPr id="5" name="Date Placeholder 4"/>
          <p:cNvSpPr>
            <a:spLocks noGrp="1"/>
          </p:cNvSpPr>
          <p:nvPr>
            <p:ph type="dt" sz="half" idx="12"/>
          </p:nvPr>
        </p:nvSpPr>
        <p:spPr/>
        <p:txBody>
          <a:bodyPr/>
          <a:lstStyle/>
          <a:p>
            <a:pPr>
              <a:defRPr/>
            </a:pPr>
            <a:r>
              <a:rPr lang="en-US" altLang="en-US" dirty="0" smtClean="0"/>
              <a:t>01/07/2016</a:t>
            </a:r>
            <a:endParaRPr lang="en-US" altLang="en-US" dirty="0"/>
          </a:p>
        </p:txBody>
      </p:sp>
    </p:spTree>
    <p:extLst>
      <p:ext uri="{BB962C8B-B14F-4D97-AF65-F5344CB8AC3E}">
        <p14:creationId xmlns:p14="http://schemas.microsoft.com/office/powerpoint/2010/main" val="15465654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Operational Planning Analysis/Real-time Assessment Definition </a:t>
            </a:r>
            <a:r>
              <a:rPr lang="en-US" dirty="0"/>
              <a:t>- NERC Language </a:t>
            </a:r>
          </a:p>
        </p:txBody>
      </p:sp>
      <p:sp>
        <p:nvSpPr>
          <p:cNvPr id="3" name="Content Placeholder 2"/>
          <p:cNvSpPr>
            <a:spLocks noGrp="1"/>
          </p:cNvSpPr>
          <p:nvPr>
            <p:ph idx="1"/>
          </p:nvPr>
        </p:nvSpPr>
        <p:spPr>
          <a:xfrm>
            <a:off x="457200" y="914400"/>
            <a:ext cx="8229600" cy="5029200"/>
          </a:xfrm>
        </p:spPr>
        <p:txBody>
          <a:bodyPr/>
          <a:lstStyle/>
          <a:p>
            <a:pPr marL="0" indent="0">
              <a:buNone/>
            </a:pPr>
            <a:r>
              <a:rPr lang="en-US" sz="1400" b="0" i="1" dirty="0">
                <a:solidFill>
                  <a:srgbClr val="00B050"/>
                </a:solidFill>
              </a:rPr>
              <a:t>An analysis of the expected system conditions for the next day’s operation. (That analysis may be performed either a day ahead or as much as 12 months ahead.) Expected system conditions include things such as load forecast(s), generation output levels, Interchange, and known system constraints (transmission facility outages, generator outages, equipment limitations, etc.). </a:t>
            </a:r>
          </a:p>
          <a:p>
            <a:pPr marL="0" indent="0">
              <a:buNone/>
            </a:pPr>
            <a:endParaRPr lang="en-US" sz="1400" b="0" i="1" dirty="0" smtClean="0">
              <a:solidFill>
                <a:srgbClr val="00B050"/>
              </a:solidFill>
            </a:endParaRPr>
          </a:p>
          <a:p>
            <a:pPr marL="0" indent="0">
              <a:buNone/>
            </a:pPr>
            <a:r>
              <a:rPr lang="en-US" sz="1400" b="0" i="1" dirty="0" smtClean="0">
                <a:solidFill>
                  <a:srgbClr val="00B050"/>
                </a:solidFill>
              </a:rPr>
              <a:t>An </a:t>
            </a:r>
            <a:r>
              <a:rPr lang="en-US" sz="1400" b="0" i="1" dirty="0">
                <a:solidFill>
                  <a:srgbClr val="00B050"/>
                </a:solidFill>
              </a:rPr>
              <a:t>evaluation of projected system conditions to assess anticipated (pre-Contingency) and potential (post-Contingency) conditions for next-day operations. The evaluation shall reflect applicable inputs including, but not limited to, load forecasts; generation output levels; Interchange; known Protection System and Special Protection System status or degradation; Transmission outages; generator outages; Facility Ratings; and </a:t>
            </a:r>
            <a:r>
              <a:rPr lang="en-US" sz="1400" i="1" u="sng" dirty="0">
                <a:solidFill>
                  <a:srgbClr val="00B050"/>
                </a:solidFill>
              </a:rPr>
              <a:t>identified phase angle and equipment limitations</a:t>
            </a:r>
            <a:r>
              <a:rPr lang="en-US" sz="1400" b="0" i="1" dirty="0">
                <a:solidFill>
                  <a:srgbClr val="00B050"/>
                </a:solidFill>
              </a:rPr>
              <a:t>. (Operational Planning Analysis may be provided through internal </a:t>
            </a:r>
            <a:r>
              <a:rPr lang="en-US" sz="1400" b="0" i="1" dirty="0" smtClean="0">
                <a:solidFill>
                  <a:srgbClr val="00B050"/>
                </a:solidFill>
              </a:rPr>
              <a:t>systems or through third-party services.) </a:t>
            </a:r>
          </a:p>
          <a:p>
            <a:pPr marL="0" indent="0">
              <a:buNone/>
            </a:pPr>
            <a:r>
              <a:rPr lang="en-US" sz="1400" b="0" i="1" dirty="0">
                <a:solidFill>
                  <a:srgbClr val="00B050"/>
                </a:solidFill>
              </a:rPr>
              <a:t>	</a:t>
            </a:r>
            <a:endParaRPr lang="en-US" sz="1400" b="0" i="1" dirty="0" smtClean="0">
              <a:solidFill>
                <a:srgbClr val="00B050"/>
              </a:solidFill>
            </a:endParaRPr>
          </a:p>
          <a:p>
            <a:pPr marL="0" indent="0">
              <a:buNone/>
            </a:pPr>
            <a:r>
              <a:rPr lang="en-US" sz="1400" b="0" i="1" dirty="0" smtClean="0">
                <a:solidFill>
                  <a:srgbClr val="00B050"/>
                </a:solidFill>
              </a:rPr>
              <a:t>An </a:t>
            </a:r>
            <a:r>
              <a:rPr lang="en-US" sz="1400" b="0" i="1" dirty="0">
                <a:solidFill>
                  <a:srgbClr val="00B050"/>
                </a:solidFill>
              </a:rPr>
              <a:t>examination of existing and expected system conditions, conducted by collecting and reviewing immediately available data </a:t>
            </a:r>
          </a:p>
          <a:p>
            <a:pPr marL="0" indent="0">
              <a:buNone/>
            </a:pPr>
            <a:endParaRPr lang="en-US" sz="1400" b="0" i="1" dirty="0">
              <a:solidFill>
                <a:srgbClr val="00B050"/>
              </a:solidFill>
            </a:endParaRPr>
          </a:p>
          <a:p>
            <a:pPr marL="0" indent="0">
              <a:buNone/>
            </a:pPr>
            <a:r>
              <a:rPr lang="en-US" sz="1400" b="0" i="1" dirty="0">
                <a:solidFill>
                  <a:srgbClr val="00B050"/>
                </a:solidFill>
              </a:rPr>
              <a:t>An evaluation of system conditions using Real-time data to assess existing (pre-Contingency) and potential (post-Contingency) operating conditions. The assessment shall reflect applicable inputs including, but not limited to: load, generation output levels, known Protection System and Special Protection System status or degradation, Transmission outages, generator outages, Interchange, Facility Ratings, and </a:t>
            </a:r>
            <a:r>
              <a:rPr lang="en-US" sz="1400" i="1" u="sng" dirty="0">
                <a:solidFill>
                  <a:srgbClr val="00B050"/>
                </a:solidFill>
              </a:rPr>
              <a:t>identified phase angle and equipment limitations</a:t>
            </a:r>
            <a:r>
              <a:rPr lang="en-US" sz="1400" b="0" i="1" dirty="0">
                <a:solidFill>
                  <a:srgbClr val="00B050"/>
                </a:solidFill>
              </a:rPr>
              <a:t>. (Real-time Assessment may be provided through internal systems or through third-party services.) 	</a:t>
            </a:r>
          </a:p>
          <a:p>
            <a:endParaRPr lang="en-US" sz="1400" dirty="0"/>
          </a:p>
        </p:txBody>
      </p:sp>
      <p:sp>
        <p:nvSpPr>
          <p:cNvPr id="4" name="Footer Placeholder 3"/>
          <p:cNvSpPr>
            <a:spLocks noGrp="1"/>
          </p:cNvSpPr>
          <p:nvPr>
            <p:ph type="ftr" sz="quarter" idx="11"/>
          </p:nvPr>
        </p:nvSpPr>
        <p:spPr/>
        <p:txBody>
          <a:bodyPr/>
          <a:lstStyle/>
          <a:p>
            <a:pPr>
              <a:defRPr/>
            </a:pPr>
            <a:r>
              <a:rPr lang="en-US" altLang="en-US" smtClean="0"/>
              <a:t>ROS Meeting</a:t>
            </a:r>
            <a:endParaRPr lang="en-US" altLang="en-US"/>
          </a:p>
        </p:txBody>
      </p:sp>
      <p:sp>
        <p:nvSpPr>
          <p:cNvPr id="5" name="Date Placeholder 4"/>
          <p:cNvSpPr>
            <a:spLocks noGrp="1"/>
          </p:cNvSpPr>
          <p:nvPr>
            <p:ph type="dt" sz="half" idx="12"/>
          </p:nvPr>
        </p:nvSpPr>
        <p:spPr/>
        <p:txBody>
          <a:bodyPr/>
          <a:lstStyle/>
          <a:p>
            <a:pPr>
              <a:defRPr/>
            </a:pPr>
            <a:r>
              <a:rPr lang="en-US" altLang="en-US" dirty="0" smtClean="0"/>
              <a:t>01/07/2016</a:t>
            </a:r>
            <a:endParaRPr lang="en-US" altLang="en-US" dirty="0"/>
          </a:p>
        </p:txBody>
      </p:sp>
    </p:spTree>
    <p:extLst>
      <p:ext uri="{BB962C8B-B14F-4D97-AF65-F5344CB8AC3E}">
        <p14:creationId xmlns:p14="http://schemas.microsoft.com/office/powerpoint/2010/main" val="3795904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Plan</a:t>
            </a:r>
            <a:endParaRPr lang="en-US" dirty="0"/>
          </a:p>
        </p:txBody>
      </p:sp>
      <p:sp>
        <p:nvSpPr>
          <p:cNvPr id="3" name="Content Placeholder 2"/>
          <p:cNvSpPr>
            <a:spLocks noGrp="1"/>
          </p:cNvSpPr>
          <p:nvPr>
            <p:ph idx="1"/>
          </p:nvPr>
        </p:nvSpPr>
        <p:spPr/>
        <p:txBody>
          <a:bodyPr/>
          <a:lstStyle/>
          <a:p>
            <a:pPr marL="0" indent="0">
              <a:buNone/>
            </a:pPr>
            <a:r>
              <a:rPr lang="en-US" u="sng" dirty="0" smtClean="0"/>
              <a:t>Assessment changes Next Steps</a:t>
            </a:r>
          </a:p>
          <a:p>
            <a:r>
              <a:rPr lang="en-US" sz="1800" dirty="0" smtClean="0"/>
              <a:t>ERCOT will need to know phase angle limitations</a:t>
            </a:r>
          </a:p>
          <a:p>
            <a:pPr lvl="1"/>
            <a:r>
              <a:rPr lang="en-US" sz="1800" dirty="0" smtClean="0"/>
              <a:t>Most likely conduct a survey to obtain this information</a:t>
            </a:r>
          </a:p>
          <a:p>
            <a:pPr lvl="1"/>
            <a:r>
              <a:rPr lang="en-US" sz="1800" dirty="0" smtClean="0"/>
              <a:t>Reach out to a couple TOs to ensure the correct questions are being asked to get what is needed in the survey</a:t>
            </a:r>
          </a:p>
          <a:p>
            <a:pPr lvl="1"/>
            <a:r>
              <a:rPr lang="en-US" sz="1800" dirty="0" smtClean="0"/>
              <a:t>Conduct Survey </a:t>
            </a:r>
          </a:p>
          <a:p>
            <a:endParaRPr lang="en-US" sz="1800" dirty="0" smtClean="0"/>
          </a:p>
          <a:p>
            <a:r>
              <a:rPr lang="en-US" sz="1800" dirty="0" smtClean="0"/>
              <a:t>Decisions will need to be made about what will be the actions of ERCOT with phase angle exceedances</a:t>
            </a:r>
          </a:p>
          <a:p>
            <a:pPr lvl="1"/>
            <a:r>
              <a:rPr lang="en-US" sz="1800" dirty="0" smtClean="0"/>
              <a:t>Re-dispatch/commit generation?</a:t>
            </a:r>
          </a:p>
          <a:p>
            <a:pPr lvl="1"/>
            <a:r>
              <a:rPr lang="en-US" sz="1800" dirty="0" smtClean="0"/>
              <a:t>Take actions based on next-day study or wait until real-time?</a:t>
            </a:r>
          </a:p>
          <a:p>
            <a:endParaRPr lang="en-US" sz="1800" dirty="0" smtClean="0"/>
          </a:p>
          <a:p>
            <a:r>
              <a:rPr lang="en-US" sz="1800" dirty="0" smtClean="0"/>
              <a:t>Still considering if NPRR, NOGRR, CFR changes needed</a:t>
            </a:r>
          </a:p>
          <a:p>
            <a:endParaRPr lang="en-US" dirty="0" smtClean="0"/>
          </a:p>
          <a:p>
            <a:endParaRPr lang="en-US" dirty="0"/>
          </a:p>
        </p:txBody>
      </p:sp>
      <p:sp>
        <p:nvSpPr>
          <p:cNvPr id="4" name="Footer Placeholder 3"/>
          <p:cNvSpPr>
            <a:spLocks noGrp="1"/>
          </p:cNvSpPr>
          <p:nvPr>
            <p:ph type="ftr" sz="quarter" idx="11"/>
          </p:nvPr>
        </p:nvSpPr>
        <p:spPr/>
        <p:txBody>
          <a:bodyPr/>
          <a:lstStyle/>
          <a:p>
            <a:pPr>
              <a:defRPr/>
            </a:pPr>
            <a:r>
              <a:rPr lang="en-US" altLang="en-US" smtClean="0"/>
              <a:t>ROS Meeting</a:t>
            </a:r>
            <a:endParaRPr lang="en-US" altLang="en-US"/>
          </a:p>
        </p:txBody>
      </p:sp>
      <p:sp>
        <p:nvSpPr>
          <p:cNvPr id="5" name="Date Placeholder 4"/>
          <p:cNvSpPr>
            <a:spLocks noGrp="1"/>
          </p:cNvSpPr>
          <p:nvPr>
            <p:ph type="dt" sz="half" idx="12"/>
          </p:nvPr>
        </p:nvSpPr>
        <p:spPr/>
        <p:txBody>
          <a:bodyPr/>
          <a:lstStyle/>
          <a:p>
            <a:pPr>
              <a:defRPr/>
            </a:pPr>
            <a:r>
              <a:rPr lang="en-US" altLang="en-US" dirty="0" smtClean="0"/>
              <a:t>01/07/2016</a:t>
            </a:r>
            <a:endParaRPr lang="en-US" altLang="en-US" dirty="0"/>
          </a:p>
        </p:txBody>
      </p:sp>
    </p:spTree>
    <p:extLst>
      <p:ext uri="{BB962C8B-B14F-4D97-AF65-F5344CB8AC3E}">
        <p14:creationId xmlns:p14="http://schemas.microsoft.com/office/powerpoint/2010/main" val="7086746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534400" cy="685800"/>
          </a:xfrm>
        </p:spPr>
        <p:txBody>
          <a:bodyPr/>
          <a:lstStyle/>
          <a:p>
            <a:r>
              <a:rPr lang="en-US" dirty="0" smtClean="0"/>
              <a:t>COM-002-2</a:t>
            </a:r>
            <a:endParaRPr lang="en-US" dirty="0"/>
          </a:p>
        </p:txBody>
      </p:sp>
      <p:sp>
        <p:nvSpPr>
          <p:cNvPr id="3" name="Content Placeholder 2"/>
          <p:cNvSpPr>
            <a:spLocks noGrp="1"/>
          </p:cNvSpPr>
          <p:nvPr>
            <p:ph idx="1"/>
          </p:nvPr>
        </p:nvSpPr>
        <p:spPr>
          <a:xfrm>
            <a:off x="228600" y="838200"/>
            <a:ext cx="8839200" cy="5105400"/>
          </a:xfrm>
        </p:spPr>
        <p:txBody>
          <a:bodyPr/>
          <a:lstStyle/>
          <a:p>
            <a:pPr lvl="0"/>
            <a:r>
              <a:rPr lang="en-US" i="1" u="sng" dirty="0" smtClean="0">
                <a:solidFill>
                  <a:srgbClr val="000000"/>
                </a:solidFill>
              </a:rPr>
              <a:t>COM-002-2 Starting Point:</a:t>
            </a:r>
          </a:p>
          <a:p>
            <a:pPr lvl="0"/>
            <a:r>
              <a:rPr lang="en-US" i="1" dirty="0" smtClean="0">
                <a:solidFill>
                  <a:srgbClr val="000000"/>
                </a:solidFill>
              </a:rPr>
              <a:t>What </a:t>
            </a:r>
            <a:r>
              <a:rPr lang="en-US" i="1" dirty="0">
                <a:solidFill>
                  <a:srgbClr val="000000"/>
                </a:solidFill>
              </a:rPr>
              <a:t>is it? </a:t>
            </a:r>
            <a:endParaRPr lang="en-US" i="1" dirty="0" smtClean="0">
              <a:solidFill>
                <a:srgbClr val="000000"/>
              </a:solidFill>
            </a:endParaRPr>
          </a:p>
          <a:p>
            <a:pPr lvl="1"/>
            <a:r>
              <a:rPr lang="en-US" sz="1800" b="1" dirty="0" smtClean="0"/>
              <a:t>To </a:t>
            </a:r>
            <a:r>
              <a:rPr lang="en-US" sz="1800" b="1" dirty="0"/>
              <a:t>improve communications for the issuance of Operating Instructions with predefined communications protocols to reduce the possibility of miscommunication that could lead to action or inaction harmful to the reliability of the Bulk Electric System (BES). </a:t>
            </a:r>
          </a:p>
          <a:p>
            <a:pPr lvl="0"/>
            <a:r>
              <a:rPr lang="en-US" i="1" dirty="0" smtClean="0">
                <a:solidFill>
                  <a:srgbClr val="000000"/>
                </a:solidFill>
              </a:rPr>
              <a:t>Who </a:t>
            </a:r>
            <a:r>
              <a:rPr lang="en-US" i="1" dirty="0">
                <a:solidFill>
                  <a:srgbClr val="000000"/>
                </a:solidFill>
              </a:rPr>
              <a:t>does it impact?</a:t>
            </a:r>
          </a:p>
          <a:p>
            <a:pPr lvl="1"/>
            <a:r>
              <a:rPr lang="en-US" b="1" dirty="0" smtClean="0">
                <a:solidFill>
                  <a:srgbClr val="000000"/>
                </a:solidFill>
              </a:rPr>
              <a:t>BA, DP, RC, TOP, GOP</a:t>
            </a:r>
            <a:endParaRPr lang="en-US" b="1" dirty="0">
              <a:solidFill>
                <a:srgbClr val="000000"/>
              </a:solidFill>
            </a:endParaRPr>
          </a:p>
          <a:p>
            <a:pPr lvl="0"/>
            <a:r>
              <a:rPr lang="en-US" i="1" dirty="0">
                <a:solidFill>
                  <a:srgbClr val="000000"/>
                </a:solidFill>
              </a:rPr>
              <a:t>When is it?</a:t>
            </a:r>
          </a:p>
          <a:p>
            <a:pPr lvl="1"/>
            <a:r>
              <a:rPr lang="en-US" b="1" dirty="0">
                <a:solidFill>
                  <a:srgbClr val="000000"/>
                </a:solidFill>
              </a:rPr>
              <a:t>Effective </a:t>
            </a:r>
            <a:r>
              <a:rPr lang="en-US" b="1" dirty="0" smtClean="0">
                <a:solidFill>
                  <a:srgbClr val="000000"/>
                </a:solidFill>
              </a:rPr>
              <a:t>7/1/2016</a:t>
            </a:r>
            <a:endParaRPr lang="en-US" b="1" dirty="0">
              <a:solidFill>
                <a:srgbClr val="000000"/>
              </a:solidFill>
            </a:endParaRPr>
          </a:p>
          <a:p>
            <a:pPr marL="342900" lvl="1" indent="-342900">
              <a:buFontTx/>
              <a:buChar char="•"/>
            </a:pPr>
            <a:r>
              <a:rPr lang="en-US" b="1" i="1" dirty="0">
                <a:solidFill>
                  <a:srgbClr val="000000"/>
                </a:solidFill>
              </a:rPr>
              <a:t>Market Rules changes</a:t>
            </a:r>
            <a:r>
              <a:rPr lang="en-US" b="1" i="1" dirty="0" smtClean="0">
                <a:solidFill>
                  <a:srgbClr val="000000"/>
                </a:solidFill>
              </a:rPr>
              <a:t>?</a:t>
            </a:r>
          </a:p>
          <a:p>
            <a:pPr lvl="1"/>
            <a:r>
              <a:rPr lang="en-US" b="1" dirty="0">
                <a:solidFill>
                  <a:srgbClr val="000000"/>
                </a:solidFill>
              </a:rPr>
              <a:t>NPRR748</a:t>
            </a:r>
          </a:p>
          <a:p>
            <a:pPr lvl="1"/>
            <a:r>
              <a:rPr lang="en-US" b="1" dirty="0" smtClean="0">
                <a:solidFill>
                  <a:srgbClr val="000000"/>
                </a:solidFill>
              </a:rPr>
              <a:t>NOGRR151</a:t>
            </a:r>
            <a:endParaRPr lang="en-US" b="1" dirty="0">
              <a:solidFill>
                <a:srgbClr val="000000"/>
              </a:solidFill>
            </a:endParaRPr>
          </a:p>
          <a:p>
            <a:pPr>
              <a:buFont typeface="Arial" panose="020B0604020202020204" pitchFamily="34" charset="0"/>
              <a:buChar char="•"/>
            </a:pPr>
            <a:r>
              <a:rPr lang="en-US" i="1" dirty="0">
                <a:solidFill>
                  <a:srgbClr val="000000"/>
                </a:solidFill>
              </a:rPr>
              <a:t>CFR changes are needed</a:t>
            </a:r>
          </a:p>
          <a:p>
            <a:pPr lvl="1"/>
            <a:endParaRPr lang="en-US" b="1" dirty="0" smtClean="0">
              <a:solidFill>
                <a:srgbClr val="000000"/>
              </a:solidFill>
            </a:endParaRPr>
          </a:p>
        </p:txBody>
      </p:sp>
      <p:sp>
        <p:nvSpPr>
          <p:cNvPr id="4" name="Footer Placeholder 3"/>
          <p:cNvSpPr>
            <a:spLocks noGrp="1"/>
          </p:cNvSpPr>
          <p:nvPr>
            <p:ph type="ftr" sz="quarter" idx="11"/>
          </p:nvPr>
        </p:nvSpPr>
        <p:spPr/>
        <p:txBody>
          <a:bodyPr/>
          <a:lstStyle/>
          <a:p>
            <a:pPr>
              <a:defRPr/>
            </a:pPr>
            <a:r>
              <a:rPr lang="en-US" altLang="en-US" smtClean="0"/>
              <a:t>ROS Meeting</a:t>
            </a:r>
            <a:endParaRPr lang="en-US" altLang="en-US"/>
          </a:p>
        </p:txBody>
      </p:sp>
      <p:sp>
        <p:nvSpPr>
          <p:cNvPr id="5" name="Date Placeholder 4"/>
          <p:cNvSpPr>
            <a:spLocks noGrp="1"/>
          </p:cNvSpPr>
          <p:nvPr>
            <p:ph type="dt" sz="half" idx="12"/>
          </p:nvPr>
        </p:nvSpPr>
        <p:spPr/>
        <p:txBody>
          <a:bodyPr/>
          <a:lstStyle/>
          <a:p>
            <a:pPr>
              <a:defRPr/>
            </a:pPr>
            <a:r>
              <a:rPr lang="en-US" altLang="en-US" dirty="0" smtClean="0"/>
              <a:t>01/07/2016</a:t>
            </a:r>
            <a:endParaRPr lang="en-US" altLang="en-US" dirty="0"/>
          </a:p>
        </p:txBody>
      </p:sp>
    </p:spTree>
    <p:extLst>
      <p:ext uri="{BB962C8B-B14F-4D97-AF65-F5344CB8AC3E}">
        <p14:creationId xmlns:p14="http://schemas.microsoft.com/office/powerpoint/2010/main" val="41052866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COM-002-2 - NERC Language </a:t>
            </a:r>
          </a:p>
        </p:txBody>
      </p:sp>
      <p:sp>
        <p:nvSpPr>
          <p:cNvPr id="3" name="Content Placeholder 2"/>
          <p:cNvSpPr>
            <a:spLocks noGrp="1"/>
          </p:cNvSpPr>
          <p:nvPr>
            <p:ph idx="1"/>
          </p:nvPr>
        </p:nvSpPr>
        <p:spPr>
          <a:xfrm>
            <a:off x="457200" y="838200"/>
            <a:ext cx="8229600" cy="4724400"/>
          </a:xfrm>
        </p:spPr>
        <p:txBody>
          <a:bodyPr/>
          <a:lstStyle/>
          <a:p>
            <a:pPr marL="0" indent="0">
              <a:buNone/>
            </a:pPr>
            <a:r>
              <a:rPr lang="en-US" sz="1200" i="1" dirty="0" smtClean="0">
                <a:solidFill>
                  <a:srgbClr val="00B050"/>
                </a:solidFill>
              </a:rPr>
              <a:t>R1 Each </a:t>
            </a:r>
            <a:r>
              <a:rPr lang="en-US" sz="1200" i="1" dirty="0">
                <a:solidFill>
                  <a:srgbClr val="00B050"/>
                </a:solidFill>
              </a:rPr>
              <a:t>Balancing Authority, Reliability Coordinator, and Transmission Operator shall develop documented communications protocols for its operating personnel that issue and receive Operating Instructions. The protocols shall, at a minimum: </a:t>
            </a:r>
            <a:endParaRPr lang="en-US" sz="1200" i="1" dirty="0" smtClean="0">
              <a:solidFill>
                <a:srgbClr val="00B050"/>
              </a:solidFill>
            </a:endParaRPr>
          </a:p>
          <a:p>
            <a:pPr marL="0" indent="0">
              <a:buNone/>
            </a:pPr>
            <a:r>
              <a:rPr lang="en-US" sz="1200" i="1" dirty="0" smtClean="0">
                <a:solidFill>
                  <a:srgbClr val="00B050"/>
                </a:solidFill>
              </a:rPr>
              <a:t>See R1.1 – R1.6 of minimum requirements needed in communications protocols</a:t>
            </a:r>
          </a:p>
          <a:p>
            <a:pPr marL="0" indent="0">
              <a:buNone/>
            </a:pPr>
            <a:endParaRPr lang="en-US" sz="1200" i="1" dirty="0" smtClean="0">
              <a:solidFill>
                <a:srgbClr val="00B050"/>
              </a:solidFill>
            </a:endParaRPr>
          </a:p>
          <a:p>
            <a:pPr marL="0" indent="0">
              <a:buNone/>
            </a:pPr>
            <a:r>
              <a:rPr lang="en-US" sz="1200" i="1" dirty="0" smtClean="0">
                <a:solidFill>
                  <a:srgbClr val="00B050"/>
                </a:solidFill>
              </a:rPr>
              <a:t>R2 Each </a:t>
            </a:r>
            <a:r>
              <a:rPr lang="en-US" sz="1200" i="1" dirty="0">
                <a:solidFill>
                  <a:srgbClr val="00B050"/>
                </a:solidFill>
              </a:rPr>
              <a:t>Balancing Authority, Reliability Coordinator, and Transmission Operator shall conduct initial training for each of its operating personnel responsible for the Real-time operation of the interconnected Bulk Electric System on the documented communications protocols developed in Requirement R1 prior to that individual operator issuing an Operating Instruction. </a:t>
            </a:r>
            <a:endParaRPr lang="en-US" sz="1200" i="1" dirty="0" smtClean="0">
              <a:solidFill>
                <a:srgbClr val="00B050"/>
              </a:solidFill>
            </a:endParaRPr>
          </a:p>
          <a:p>
            <a:pPr marL="0" indent="0">
              <a:buNone/>
            </a:pPr>
            <a:endParaRPr lang="en-US" sz="1200" i="1" dirty="0" smtClean="0">
              <a:solidFill>
                <a:srgbClr val="00B050"/>
              </a:solidFill>
            </a:endParaRPr>
          </a:p>
          <a:p>
            <a:pPr marL="0" indent="0">
              <a:buNone/>
            </a:pPr>
            <a:r>
              <a:rPr lang="en-US" sz="1200" i="1" dirty="0" smtClean="0">
                <a:solidFill>
                  <a:srgbClr val="00B050"/>
                </a:solidFill>
              </a:rPr>
              <a:t>R3 </a:t>
            </a:r>
            <a:r>
              <a:rPr lang="en-US" sz="1200" i="1" dirty="0">
                <a:solidFill>
                  <a:srgbClr val="00B050"/>
                </a:solidFill>
              </a:rPr>
              <a:t>Each Distribution Provider and Generator Operator shall conduct initial training for each of its operating personnel who can receive an oral two-party, person-to-person Operating Instruction prior to that individual operator receiving an oral two-party, person-to-person Operating Instruction to either: </a:t>
            </a:r>
          </a:p>
          <a:p>
            <a:r>
              <a:rPr lang="en-US" sz="1200" i="1" dirty="0">
                <a:solidFill>
                  <a:srgbClr val="00B050"/>
                </a:solidFill>
              </a:rPr>
              <a:t>Repeat, not necessarily verbatim, the Operating Instruction and receive confirmation from the issuer that the response was correct, or </a:t>
            </a:r>
          </a:p>
          <a:p>
            <a:r>
              <a:rPr lang="en-US" sz="1200" i="1" dirty="0">
                <a:solidFill>
                  <a:srgbClr val="00B050"/>
                </a:solidFill>
              </a:rPr>
              <a:t>Request that the issuer reissue the Operating Instruction. </a:t>
            </a:r>
          </a:p>
          <a:p>
            <a:pPr marL="0" indent="0">
              <a:buNone/>
            </a:pPr>
            <a:endParaRPr lang="en-US" sz="1200" i="1" dirty="0" smtClean="0">
              <a:solidFill>
                <a:srgbClr val="00B050"/>
              </a:solidFill>
            </a:endParaRPr>
          </a:p>
          <a:p>
            <a:pPr marL="0" indent="0">
              <a:buNone/>
            </a:pPr>
            <a:r>
              <a:rPr lang="en-US" sz="1200" i="1" dirty="0" smtClean="0">
                <a:solidFill>
                  <a:srgbClr val="00B050"/>
                </a:solidFill>
              </a:rPr>
              <a:t>R4 </a:t>
            </a:r>
            <a:r>
              <a:rPr lang="en-US" sz="1200" i="1" dirty="0">
                <a:solidFill>
                  <a:srgbClr val="00B050"/>
                </a:solidFill>
              </a:rPr>
              <a:t>Each Balancing Authority, Reliability Coordinator, and Transmission Operator shall at least once every twelve (12) calendar months: </a:t>
            </a:r>
            <a:endParaRPr lang="en-US" sz="1200" i="1" dirty="0" smtClean="0">
              <a:solidFill>
                <a:srgbClr val="00B050"/>
              </a:solidFill>
            </a:endParaRPr>
          </a:p>
          <a:p>
            <a:pPr marL="400050" lvl="1" indent="0">
              <a:buNone/>
            </a:pPr>
            <a:r>
              <a:rPr lang="en-US" sz="1200" i="1" dirty="0">
                <a:solidFill>
                  <a:srgbClr val="00B050"/>
                </a:solidFill>
              </a:rPr>
              <a:t>4.1 Assess adherence to the documented communications protocols in Requirement R1 by its operating personnel that issue and receive Operating Instructions, provide feedback to those operating personnel and take corrective action, as deemed appropriate by the entity, to address deviations from the documented protocols. </a:t>
            </a:r>
          </a:p>
          <a:p>
            <a:pPr marL="400050" lvl="1" indent="0">
              <a:buNone/>
            </a:pPr>
            <a:r>
              <a:rPr lang="en-US" sz="1200" i="1" dirty="0" smtClean="0">
                <a:solidFill>
                  <a:srgbClr val="00B050"/>
                </a:solidFill>
              </a:rPr>
              <a:t>4.2 </a:t>
            </a:r>
            <a:r>
              <a:rPr lang="en-US" sz="1200" i="1" dirty="0">
                <a:solidFill>
                  <a:srgbClr val="00B050"/>
                </a:solidFill>
              </a:rPr>
              <a:t>Assess the effectiveness of its documented communications protocols in Requirement R1 for its operating personnel that issue and receive Operating Instructions and modify its documented communication protocols, as necessary. </a:t>
            </a:r>
          </a:p>
          <a:p>
            <a:pPr marL="0" indent="0">
              <a:buNone/>
            </a:pPr>
            <a:endParaRPr lang="en-US" sz="1200" dirty="0"/>
          </a:p>
          <a:p>
            <a:pPr marL="0" indent="0">
              <a:buNone/>
            </a:pPr>
            <a:endParaRPr lang="en-US" sz="1200" dirty="0"/>
          </a:p>
          <a:p>
            <a:pPr marL="0" indent="0">
              <a:buNone/>
            </a:pPr>
            <a:r>
              <a:rPr lang="en-US" b="0" dirty="0" smtClean="0"/>
              <a:t> </a:t>
            </a:r>
            <a:r>
              <a:rPr lang="en-US" b="0" dirty="0"/>
              <a:t>	</a:t>
            </a:r>
          </a:p>
          <a:p>
            <a:endParaRPr lang="en-US" dirty="0"/>
          </a:p>
        </p:txBody>
      </p:sp>
      <p:sp>
        <p:nvSpPr>
          <p:cNvPr id="4" name="Footer Placeholder 3"/>
          <p:cNvSpPr>
            <a:spLocks noGrp="1"/>
          </p:cNvSpPr>
          <p:nvPr>
            <p:ph type="ftr" sz="quarter" idx="11"/>
          </p:nvPr>
        </p:nvSpPr>
        <p:spPr/>
        <p:txBody>
          <a:bodyPr/>
          <a:lstStyle/>
          <a:p>
            <a:pPr>
              <a:defRPr/>
            </a:pPr>
            <a:r>
              <a:rPr lang="en-US" altLang="en-US" smtClean="0"/>
              <a:t>ROS Meeting</a:t>
            </a:r>
            <a:endParaRPr lang="en-US" altLang="en-US"/>
          </a:p>
        </p:txBody>
      </p:sp>
      <p:sp>
        <p:nvSpPr>
          <p:cNvPr id="5" name="Date Placeholder 4"/>
          <p:cNvSpPr>
            <a:spLocks noGrp="1"/>
          </p:cNvSpPr>
          <p:nvPr>
            <p:ph type="dt" sz="half" idx="12"/>
          </p:nvPr>
        </p:nvSpPr>
        <p:spPr/>
        <p:txBody>
          <a:bodyPr/>
          <a:lstStyle/>
          <a:p>
            <a:pPr>
              <a:defRPr/>
            </a:pPr>
            <a:r>
              <a:rPr lang="en-US" altLang="en-US" dirty="0" smtClean="0"/>
              <a:t>01/07/2016</a:t>
            </a:r>
            <a:endParaRPr lang="en-US" altLang="en-US" dirty="0"/>
          </a:p>
        </p:txBody>
      </p:sp>
    </p:spTree>
    <p:extLst>
      <p:ext uri="{BB962C8B-B14F-4D97-AF65-F5344CB8AC3E}">
        <p14:creationId xmlns:p14="http://schemas.microsoft.com/office/powerpoint/2010/main" val="27534549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COM-002-2 - NERC Language </a:t>
            </a:r>
          </a:p>
        </p:txBody>
      </p:sp>
      <p:sp>
        <p:nvSpPr>
          <p:cNvPr id="3" name="Content Placeholder 2"/>
          <p:cNvSpPr>
            <a:spLocks noGrp="1"/>
          </p:cNvSpPr>
          <p:nvPr>
            <p:ph idx="1"/>
          </p:nvPr>
        </p:nvSpPr>
        <p:spPr>
          <a:xfrm>
            <a:off x="457200" y="915987"/>
            <a:ext cx="8229600" cy="5029200"/>
          </a:xfrm>
        </p:spPr>
        <p:txBody>
          <a:bodyPr/>
          <a:lstStyle/>
          <a:p>
            <a:pPr marL="0" indent="0">
              <a:buNone/>
            </a:pPr>
            <a:r>
              <a:rPr lang="en-US" sz="1400" i="1" dirty="0" smtClean="0">
                <a:solidFill>
                  <a:srgbClr val="00B050"/>
                </a:solidFill>
              </a:rPr>
              <a:t>R5 Each </a:t>
            </a:r>
            <a:r>
              <a:rPr lang="en-US" sz="1400" i="1" dirty="0">
                <a:solidFill>
                  <a:srgbClr val="00B050"/>
                </a:solidFill>
              </a:rPr>
              <a:t>Balancing Authority, Reliability Coordinator, and Transmission Operator that issues an oral two-party, person-to-person Operating Instruction during an Emergency, excluding written or oral single-party to multiple-party burst Operating Instructions, shall either</a:t>
            </a:r>
            <a:r>
              <a:rPr lang="en-US" sz="1400" i="1" dirty="0" smtClean="0">
                <a:solidFill>
                  <a:srgbClr val="00B050"/>
                </a:solidFill>
              </a:rPr>
              <a:t>:</a:t>
            </a:r>
            <a:endParaRPr lang="en-US" sz="1400" i="1" dirty="0">
              <a:solidFill>
                <a:srgbClr val="00B050"/>
              </a:solidFill>
            </a:endParaRPr>
          </a:p>
          <a:p>
            <a:r>
              <a:rPr lang="en-US" sz="1400" i="1" dirty="0" smtClean="0">
                <a:solidFill>
                  <a:srgbClr val="00B050"/>
                </a:solidFill>
              </a:rPr>
              <a:t>Confirm </a:t>
            </a:r>
            <a:r>
              <a:rPr lang="en-US" sz="1400" i="1" dirty="0">
                <a:solidFill>
                  <a:srgbClr val="00B050"/>
                </a:solidFill>
              </a:rPr>
              <a:t>the receiver’s response if the repeated information is correct (in accordance with Requirement R6). </a:t>
            </a:r>
          </a:p>
          <a:p>
            <a:r>
              <a:rPr lang="en-US" sz="1400" i="1" dirty="0" smtClean="0">
                <a:solidFill>
                  <a:srgbClr val="00B050"/>
                </a:solidFill>
              </a:rPr>
              <a:t>Reissue </a:t>
            </a:r>
            <a:r>
              <a:rPr lang="en-US" sz="1400" i="1" dirty="0">
                <a:solidFill>
                  <a:srgbClr val="00B050"/>
                </a:solidFill>
              </a:rPr>
              <a:t>the Operating Instruction if the repeated information is incorrect or if requested by the receiver, or </a:t>
            </a:r>
          </a:p>
          <a:p>
            <a:r>
              <a:rPr lang="en-US" sz="1400" i="1" dirty="0" smtClean="0">
                <a:solidFill>
                  <a:srgbClr val="00B050"/>
                </a:solidFill>
              </a:rPr>
              <a:t>Take </a:t>
            </a:r>
            <a:r>
              <a:rPr lang="en-US" sz="1400" i="1" dirty="0">
                <a:solidFill>
                  <a:srgbClr val="00B050"/>
                </a:solidFill>
              </a:rPr>
              <a:t>an alternative action if a response is not received or if the Operating Instruction was not understood by the receiver. </a:t>
            </a:r>
            <a:endParaRPr lang="en-US" sz="1400" i="1" dirty="0" smtClean="0">
              <a:solidFill>
                <a:srgbClr val="00B050"/>
              </a:solidFill>
            </a:endParaRPr>
          </a:p>
          <a:p>
            <a:pPr marL="0" indent="0">
              <a:buNone/>
            </a:pPr>
            <a:endParaRPr lang="en-US" sz="1400" i="1" dirty="0" smtClean="0">
              <a:solidFill>
                <a:srgbClr val="00B050"/>
              </a:solidFill>
            </a:endParaRPr>
          </a:p>
          <a:p>
            <a:pPr marL="0" indent="0">
              <a:buNone/>
            </a:pPr>
            <a:r>
              <a:rPr lang="en-US" sz="1400" i="1" dirty="0" smtClean="0">
                <a:solidFill>
                  <a:srgbClr val="00B050"/>
                </a:solidFill>
              </a:rPr>
              <a:t>R6 </a:t>
            </a:r>
            <a:r>
              <a:rPr lang="en-US" sz="1400" i="1" dirty="0">
                <a:solidFill>
                  <a:srgbClr val="00B050"/>
                </a:solidFill>
              </a:rPr>
              <a:t>Each Balancing Authority, Distribution Provider, Generator Operator, and Transmission Operator that receives an oral two-party, person-to-person Operating Instruction during an Emergency, excluding written or oral single-party to multiple-party burst Operating Instructions, shall either:  </a:t>
            </a:r>
          </a:p>
          <a:p>
            <a:r>
              <a:rPr lang="en-US" sz="1400" i="1" dirty="0">
                <a:solidFill>
                  <a:srgbClr val="00B050"/>
                </a:solidFill>
              </a:rPr>
              <a:t>Repeat, not necessarily verbatim, the Operating Instruction and receive confirmation from the issuer that the response was correct, or </a:t>
            </a:r>
          </a:p>
          <a:p>
            <a:r>
              <a:rPr lang="en-US" sz="1400" i="1" dirty="0">
                <a:solidFill>
                  <a:srgbClr val="00B050"/>
                </a:solidFill>
              </a:rPr>
              <a:t>Request that the issuer reissue the Operating Instruction. </a:t>
            </a:r>
          </a:p>
          <a:p>
            <a:pPr marL="0" indent="0">
              <a:buNone/>
            </a:pPr>
            <a:endParaRPr lang="en-US" sz="1400" i="1" dirty="0">
              <a:solidFill>
                <a:srgbClr val="00B050"/>
              </a:solidFill>
            </a:endParaRPr>
          </a:p>
          <a:p>
            <a:pPr marL="0" indent="0">
              <a:buNone/>
            </a:pPr>
            <a:r>
              <a:rPr lang="en-US" sz="1400" i="1" dirty="0">
                <a:solidFill>
                  <a:srgbClr val="00B050"/>
                </a:solidFill>
              </a:rPr>
              <a:t>R7 Each Balancing Authority, Reliability Coordinator, and Transmission Operator that issues a written or oral single-party to multiple-party burst Operating Instruction during an Emergency shall confirm or verify that the Operating Instruction was received by at least one receiver of the Operating Instruction. </a:t>
            </a:r>
          </a:p>
          <a:p>
            <a:endParaRPr lang="en-US" sz="1400" dirty="0"/>
          </a:p>
          <a:p>
            <a:endParaRPr lang="en-US" dirty="0"/>
          </a:p>
        </p:txBody>
      </p:sp>
      <p:sp>
        <p:nvSpPr>
          <p:cNvPr id="4" name="Footer Placeholder 3"/>
          <p:cNvSpPr>
            <a:spLocks noGrp="1"/>
          </p:cNvSpPr>
          <p:nvPr>
            <p:ph type="ftr" sz="quarter" idx="11"/>
          </p:nvPr>
        </p:nvSpPr>
        <p:spPr/>
        <p:txBody>
          <a:bodyPr/>
          <a:lstStyle/>
          <a:p>
            <a:pPr>
              <a:defRPr/>
            </a:pPr>
            <a:r>
              <a:rPr lang="en-US" altLang="en-US" smtClean="0"/>
              <a:t>ROS Meeting</a:t>
            </a:r>
            <a:endParaRPr lang="en-US" altLang="en-US"/>
          </a:p>
        </p:txBody>
      </p:sp>
      <p:sp>
        <p:nvSpPr>
          <p:cNvPr id="5" name="Date Placeholder 4"/>
          <p:cNvSpPr>
            <a:spLocks noGrp="1"/>
          </p:cNvSpPr>
          <p:nvPr>
            <p:ph type="dt" sz="half" idx="12"/>
          </p:nvPr>
        </p:nvSpPr>
        <p:spPr/>
        <p:txBody>
          <a:bodyPr/>
          <a:lstStyle/>
          <a:p>
            <a:pPr>
              <a:defRPr/>
            </a:pPr>
            <a:r>
              <a:rPr lang="en-US" altLang="en-US" dirty="0" smtClean="0"/>
              <a:t>01/07/2016</a:t>
            </a:r>
            <a:endParaRPr lang="en-US" altLang="en-US" dirty="0"/>
          </a:p>
        </p:txBody>
      </p:sp>
    </p:spTree>
    <p:extLst>
      <p:ext uri="{BB962C8B-B14F-4D97-AF65-F5344CB8AC3E}">
        <p14:creationId xmlns:p14="http://schemas.microsoft.com/office/powerpoint/2010/main" val="12519450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Plan</a:t>
            </a:r>
          </a:p>
        </p:txBody>
      </p:sp>
      <p:sp>
        <p:nvSpPr>
          <p:cNvPr id="3" name="Content Placeholder 2"/>
          <p:cNvSpPr>
            <a:spLocks noGrp="1"/>
          </p:cNvSpPr>
          <p:nvPr>
            <p:ph idx="1"/>
          </p:nvPr>
        </p:nvSpPr>
        <p:spPr/>
        <p:txBody>
          <a:bodyPr/>
          <a:lstStyle/>
          <a:p>
            <a:pPr marL="0" indent="0">
              <a:buNone/>
            </a:pPr>
            <a:r>
              <a:rPr lang="en-US" u="sng" dirty="0" smtClean="0"/>
              <a:t>COM-002-2 Next Steps:</a:t>
            </a:r>
          </a:p>
          <a:p>
            <a:r>
              <a:rPr lang="en-US" dirty="0"/>
              <a:t>ERCOT will work with market on changes to: </a:t>
            </a:r>
          </a:p>
          <a:p>
            <a:pPr lvl="1"/>
            <a:r>
              <a:rPr lang="en-US" dirty="0"/>
              <a:t>Protocols: NPRR748</a:t>
            </a:r>
          </a:p>
          <a:p>
            <a:pPr lvl="1"/>
            <a:r>
              <a:rPr lang="en-US" dirty="0"/>
              <a:t>Operating Guides: NOGRR151</a:t>
            </a:r>
          </a:p>
          <a:p>
            <a:pPr lvl="1"/>
            <a:r>
              <a:rPr lang="en-US" dirty="0"/>
              <a:t>CFR changes</a:t>
            </a:r>
          </a:p>
          <a:p>
            <a:r>
              <a:rPr lang="en-US" dirty="0" smtClean="0"/>
              <a:t>ERCOT will post its communications protocols same place as the Operator Procedures.  </a:t>
            </a:r>
          </a:p>
          <a:p>
            <a:endParaRPr lang="en-US" dirty="0"/>
          </a:p>
          <a:p>
            <a:endParaRPr lang="en-US" dirty="0" smtClean="0"/>
          </a:p>
          <a:p>
            <a:endParaRPr lang="en-US" dirty="0" smtClean="0"/>
          </a:p>
        </p:txBody>
      </p:sp>
      <p:sp>
        <p:nvSpPr>
          <p:cNvPr id="4" name="Footer Placeholder 3"/>
          <p:cNvSpPr>
            <a:spLocks noGrp="1"/>
          </p:cNvSpPr>
          <p:nvPr>
            <p:ph type="ftr" sz="quarter" idx="11"/>
          </p:nvPr>
        </p:nvSpPr>
        <p:spPr/>
        <p:txBody>
          <a:bodyPr/>
          <a:lstStyle/>
          <a:p>
            <a:pPr>
              <a:defRPr/>
            </a:pPr>
            <a:r>
              <a:rPr lang="en-US" altLang="en-US" smtClean="0"/>
              <a:t>ROS Meeting</a:t>
            </a:r>
            <a:endParaRPr lang="en-US" altLang="en-US"/>
          </a:p>
        </p:txBody>
      </p:sp>
      <p:sp>
        <p:nvSpPr>
          <p:cNvPr id="5" name="Date Placeholder 4"/>
          <p:cNvSpPr>
            <a:spLocks noGrp="1"/>
          </p:cNvSpPr>
          <p:nvPr>
            <p:ph type="dt" sz="half" idx="12"/>
          </p:nvPr>
        </p:nvSpPr>
        <p:spPr/>
        <p:txBody>
          <a:bodyPr/>
          <a:lstStyle/>
          <a:p>
            <a:pPr>
              <a:defRPr/>
            </a:pPr>
            <a:r>
              <a:rPr lang="en-US" altLang="en-US" dirty="0" smtClean="0"/>
              <a:t>01/07/2016</a:t>
            </a:r>
            <a:endParaRPr lang="en-US" altLang="en-US" dirty="0"/>
          </a:p>
        </p:txBody>
      </p:sp>
    </p:spTree>
    <p:extLst>
      <p:ext uri="{BB962C8B-B14F-4D97-AF65-F5344CB8AC3E}">
        <p14:creationId xmlns:p14="http://schemas.microsoft.com/office/powerpoint/2010/main" val="1005240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NERC Standards that go into effect in 2016</a:t>
            </a:r>
            <a:endParaRPr lang="en-US" dirty="0"/>
          </a:p>
        </p:txBody>
      </p:sp>
      <p:sp>
        <p:nvSpPr>
          <p:cNvPr id="3" name="Content Placeholder 2"/>
          <p:cNvSpPr>
            <a:spLocks noGrp="1"/>
          </p:cNvSpPr>
          <p:nvPr>
            <p:ph sz="half" idx="1"/>
          </p:nvPr>
        </p:nvSpPr>
        <p:spPr/>
        <p:txBody>
          <a:bodyPr/>
          <a:lstStyle/>
          <a:p>
            <a:pPr lvl="1">
              <a:buFont typeface="Arial" panose="020B0604020202020204" pitchFamily="34" charset="0"/>
              <a:buChar char="•"/>
            </a:pPr>
            <a:r>
              <a:rPr lang="en-US" b="1" dirty="0" smtClean="0"/>
              <a:t>January 1, 2016</a:t>
            </a:r>
            <a:r>
              <a:rPr lang="en-US" dirty="0" smtClean="0"/>
              <a:t>	</a:t>
            </a:r>
          </a:p>
          <a:p>
            <a:pPr lvl="1"/>
            <a:r>
              <a:rPr lang="en-US" sz="2000" dirty="0" smtClean="0"/>
              <a:t>FAC-001-2</a:t>
            </a:r>
          </a:p>
          <a:p>
            <a:pPr lvl="1"/>
            <a:r>
              <a:rPr lang="en-US" sz="2000" dirty="0" smtClean="0"/>
              <a:t>FAC-002-2</a:t>
            </a:r>
          </a:p>
          <a:p>
            <a:pPr lvl="1"/>
            <a:r>
              <a:rPr lang="en-US" sz="2000" dirty="0" smtClean="0"/>
              <a:t>IRO-009-2</a:t>
            </a:r>
          </a:p>
          <a:p>
            <a:pPr lvl="1"/>
            <a:r>
              <a:rPr lang="en-US" sz="2000" dirty="0" smtClean="0"/>
              <a:t>NUC-001-3</a:t>
            </a:r>
          </a:p>
          <a:p>
            <a:pPr lvl="1"/>
            <a:r>
              <a:rPr lang="en-US" sz="2000" dirty="0" smtClean="0"/>
              <a:t>PRC-005-6</a:t>
            </a:r>
          </a:p>
          <a:p>
            <a:pPr marL="457200" lvl="1" indent="0">
              <a:buNone/>
            </a:pPr>
            <a:endParaRPr lang="en-US" dirty="0" smtClean="0"/>
          </a:p>
          <a:p>
            <a:pPr lvl="1">
              <a:buFont typeface="Arial" panose="020B0604020202020204" pitchFamily="34" charset="0"/>
              <a:buChar char="•"/>
            </a:pPr>
            <a:r>
              <a:rPr lang="en-US" b="1" dirty="0"/>
              <a:t>April 1, 2016</a:t>
            </a:r>
          </a:p>
          <a:p>
            <a:pPr lvl="1"/>
            <a:r>
              <a:rPr lang="en-US" sz="2000" dirty="0" smtClean="0"/>
              <a:t>CIP v5</a:t>
            </a:r>
          </a:p>
          <a:p>
            <a:pPr lvl="1"/>
            <a:endParaRPr lang="en-US" dirty="0" smtClean="0"/>
          </a:p>
        </p:txBody>
      </p:sp>
      <p:sp>
        <p:nvSpPr>
          <p:cNvPr id="6" name="Content Placeholder 5"/>
          <p:cNvSpPr>
            <a:spLocks noGrp="1"/>
          </p:cNvSpPr>
          <p:nvPr>
            <p:ph sz="half" idx="2"/>
          </p:nvPr>
        </p:nvSpPr>
        <p:spPr/>
        <p:txBody>
          <a:bodyPr/>
          <a:lstStyle/>
          <a:p>
            <a:r>
              <a:rPr lang="en-US" dirty="0" smtClean="0"/>
              <a:t>July 1, 2016</a:t>
            </a:r>
          </a:p>
          <a:p>
            <a:pPr lvl="1"/>
            <a:r>
              <a:rPr lang="en-US" sz="2000" dirty="0" smtClean="0"/>
              <a:t>BAL-001-2</a:t>
            </a:r>
          </a:p>
          <a:p>
            <a:pPr lvl="1"/>
            <a:r>
              <a:rPr lang="en-US" sz="2000" dirty="0" smtClean="0"/>
              <a:t>COM-002-4</a:t>
            </a:r>
          </a:p>
          <a:p>
            <a:pPr lvl="1"/>
            <a:r>
              <a:rPr lang="en-US" sz="2000" dirty="0" smtClean="0"/>
              <a:t>MOD-025-2*</a:t>
            </a:r>
          </a:p>
          <a:p>
            <a:pPr lvl="1"/>
            <a:r>
              <a:rPr lang="en-US" sz="2000" dirty="0" smtClean="0"/>
              <a:t>MOD-031-1</a:t>
            </a:r>
          </a:p>
          <a:p>
            <a:pPr lvl="1"/>
            <a:r>
              <a:rPr lang="en-US" sz="2000" dirty="0" smtClean="0"/>
              <a:t>PER-005-2</a:t>
            </a:r>
          </a:p>
          <a:p>
            <a:pPr lvl="1"/>
            <a:r>
              <a:rPr lang="en-US" sz="2000" dirty="0" smtClean="0"/>
              <a:t>PRC-002-2*</a:t>
            </a:r>
          </a:p>
          <a:p>
            <a:pPr lvl="1"/>
            <a:r>
              <a:rPr lang="en-US" sz="2000" dirty="0" smtClean="0"/>
              <a:t>PRC-004-4(</a:t>
            </a:r>
            <a:r>
              <a:rPr lang="en-US" sz="2000" dirty="0" err="1" smtClean="0"/>
              <a:t>i</a:t>
            </a:r>
            <a:r>
              <a:rPr lang="en-US" sz="2000" dirty="0" smtClean="0"/>
              <a:t>)</a:t>
            </a:r>
          </a:p>
          <a:p>
            <a:pPr lvl="1"/>
            <a:r>
              <a:rPr lang="en-US" sz="2000" dirty="0" smtClean="0"/>
              <a:t>PRC-019-2*</a:t>
            </a:r>
          </a:p>
          <a:p>
            <a:pPr lvl="1"/>
            <a:r>
              <a:rPr lang="en-US" sz="2000" dirty="0" smtClean="0"/>
              <a:t>PRC-024-2*</a:t>
            </a:r>
          </a:p>
          <a:p>
            <a:pPr lvl="1"/>
            <a:endParaRPr lang="en-US" sz="2000" dirty="0"/>
          </a:p>
          <a:p>
            <a:pPr lvl="1"/>
            <a:endParaRPr lang="en-US" sz="2000" dirty="0" smtClean="0"/>
          </a:p>
          <a:p>
            <a:pPr marL="457200" lvl="1" indent="0">
              <a:buNone/>
            </a:pPr>
            <a:r>
              <a:rPr lang="en-US" sz="2000" dirty="0" smtClean="0"/>
              <a:t>* phased implementation</a:t>
            </a:r>
          </a:p>
          <a:p>
            <a:pPr lvl="1"/>
            <a:endParaRPr lang="en-US" dirty="0" smtClean="0"/>
          </a:p>
          <a:p>
            <a:pPr lvl="1"/>
            <a:endParaRPr lang="en-US" dirty="0" smtClean="0"/>
          </a:p>
          <a:p>
            <a:pPr marL="457200" lvl="1" indent="0">
              <a:buNone/>
            </a:pPr>
            <a:endParaRPr lang="en-US" dirty="0"/>
          </a:p>
        </p:txBody>
      </p:sp>
      <p:sp>
        <p:nvSpPr>
          <p:cNvPr id="4" name="Footer Placeholder 3"/>
          <p:cNvSpPr>
            <a:spLocks noGrp="1"/>
          </p:cNvSpPr>
          <p:nvPr>
            <p:ph type="ftr" sz="quarter" idx="11"/>
          </p:nvPr>
        </p:nvSpPr>
        <p:spPr/>
        <p:txBody>
          <a:bodyPr/>
          <a:lstStyle/>
          <a:p>
            <a:pPr>
              <a:defRPr/>
            </a:pPr>
            <a:r>
              <a:rPr lang="en-US" altLang="en-US" smtClean="0"/>
              <a:t>ROS Meeting</a:t>
            </a:r>
            <a:endParaRPr lang="en-US" altLang="en-US"/>
          </a:p>
        </p:txBody>
      </p:sp>
      <p:sp>
        <p:nvSpPr>
          <p:cNvPr id="5" name="Date Placeholder 4"/>
          <p:cNvSpPr>
            <a:spLocks noGrp="1"/>
          </p:cNvSpPr>
          <p:nvPr>
            <p:ph type="dt" sz="half" idx="12"/>
          </p:nvPr>
        </p:nvSpPr>
        <p:spPr/>
        <p:txBody>
          <a:bodyPr/>
          <a:lstStyle/>
          <a:p>
            <a:pPr>
              <a:defRPr/>
            </a:pPr>
            <a:r>
              <a:rPr lang="en-US" altLang="en-US" dirty="0" smtClean="0"/>
              <a:t>01/07/2016</a:t>
            </a:r>
            <a:endParaRPr lang="en-US" altLang="en-US" dirty="0"/>
          </a:p>
        </p:txBody>
      </p:sp>
    </p:spTree>
    <p:extLst>
      <p:ext uri="{BB962C8B-B14F-4D97-AF65-F5344CB8AC3E}">
        <p14:creationId xmlns:p14="http://schemas.microsoft.com/office/powerpoint/2010/main" val="2810768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Impacting Standards</a:t>
            </a:r>
            <a:endParaRPr lang="en-US" dirty="0"/>
          </a:p>
        </p:txBody>
      </p:sp>
      <p:sp>
        <p:nvSpPr>
          <p:cNvPr id="3" name="Content Placeholder 2"/>
          <p:cNvSpPr>
            <a:spLocks noGrp="1"/>
          </p:cNvSpPr>
          <p:nvPr>
            <p:ph idx="1"/>
          </p:nvPr>
        </p:nvSpPr>
        <p:spPr/>
        <p:txBody>
          <a:bodyPr/>
          <a:lstStyle/>
          <a:p>
            <a:pPr marL="0" indent="0">
              <a:buNone/>
            </a:pPr>
            <a:r>
              <a:rPr lang="en-US" u="sng" dirty="0" smtClean="0"/>
              <a:t>Outline of discussion summarizing changes and impacts:</a:t>
            </a:r>
          </a:p>
          <a:p>
            <a:pPr marL="0" indent="0">
              <a:buNone/>
            </a:pPr>
            <a:endParaRPr lang="en-US" dirty="0" smtClean="0"/>
          </a:p>
          <a:p>
            <a:r>
              <a:rPr lang="en-US" dirty="0" smtClean="0"/>
              <a:t>PRC-002-2 – Disturbance  Monitoring and Reporting Requirements</a:t>
            </a:r>
          </a:p>
          <a:p>
            <a:endParaRPr lang="en-US" dirty="0" smtClean="0"/>
          </a:p>
          <a:p>
            <a:r>
              <a:rPr lang="en-US" dirty="0" smtClean="0"/>
              <a:t>Definition of Remedial Action Scheme</a:t>
            </a:r>
          </a:p>
          <a:p>
            <a:endParaRPr lang="en-US" dirty="0" smtClean="0"/>
          </a:p>
          <a:p>
            <a:r>
              <a:rPr lang="en-US" dirty="0" smtClean="0"/>
              <a:t>Definition of Operational Planning Analysis/Real-Time Assessment</a:t>
            </a:r>
          </a:p>
          <a:p>
            <a:endParaRPr lang="en-US" dirty="0" smtClean="0"/>
          </a:p>
          <a:p>
            <a:r>
              <a:rPr lang="en-US" dirty="0" smtClean="0"/>
              <a:t>COM-002-4 – Operating Personnel Communications Protocols</a:t>
            </a:r>
          </a:p>
          <a:p>
            <a:endParaRPr lang="en-US" dirty="0" smtClean="0"/>
          </a:p>
        </p:txBody>
      </p:sp>
      <p:sp>
        <p:nvSpPr>
          <p:cNvPr id="4" name="Footer Placeholder 3"/>
          <p:cNvSpPr>
            <a:spLocks noGrp="1"/>
          </p:cNvSpPr>
          <p:nvPr>
            <p:ph type="ftr" sz="quarter" idx="11"/>
          </p:nvPr>
        </p:nvSpPr>
        <p:spPr/>
        <p:txBody>
          <a:bodyPr/>
          <a:lstStyle/>
          <a:p>
            <a:pPr>
              <a:defRPr/>
            </a:pPr>
            <a:r>
              <a:rPr lang="en-US" altLang="en-US" smtClean="0"/>
              <a:t>ROS Meeting</a:t>
            </a:r>
            <a:endParaRPr lang="en-US" altLang="en-US"/>
          </a:p>
        </p:txBody>
      </p:sp>
      <p:sp>
        <p:nvSpPr>
          <p:cNvPr id="5" name="Date Placeholder 4"/>
          <p:cNvSpPr>
            <a:spLocks noGrp="1"/>
          </p:cNvSpPr>
          <p:nvPr>
            <p:ph type="dt" sz="half" idx="12"/>
          </p:nvPr>
        </p:nvSpPr>
        <p:spPr/>
        <p:txBody>
          <a:bodyPr/>
          <a:lstStyle/>
          <a:p>
            <a:pPr>
              <a:defRPr/>
            </a:pPr>
            <a:r>
              <a:rPr lang="en-US" altLang="en-US" dirty="0" smtClean="0"/>
              <a:t>01/07/2016</a:t>
            </a:r>
            <a:endParaRPr lang="en-US" altLang="en-US" dirty="0"/>
          </a:p>
        </p:txBody>
      </p:sp>
    </p:spTree>
    <p:extLst>
      <p:ext uri="{BB962C8B-B14F-4D97-AF65-F5344CB8AC3E}">
        <p14:creationId xmlns:p14="http://schemas.microsoft.com/office/powerpoint/2010/main" val="2758497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534400" cy="685800"/>
          </a:xfrm>
        </p:spPr>
        <p:txBody>
          <a:bodyPr/>
          <a:lstStyle/>
          <a:p>
            <a:r>
              <a:rPr lang="en-US" dirty="0" smtClean="0"/>
              <a:t>PRC-002-2</a:t>
            </a:r>
            <a:endParaRPr lang="en-US" dirty="0"/>
          </a:p>
        </p:txBody>
      </p:sp>
      <p:sp>
        <p:nvSpPr>
          <p:cNvPr id="3" name="Content Placeholder 2"/>
          <p:cNvSpPr>
            <a:spLocks noGrp="1"/>
          </p:cNvSpPr>
          <p:nvPr>
            <p:ph idx="1"/>
          </p:nvPr>
        </p:nvSpPr>
        <p:spPr>
          <a:xfrm>
            <a:off x="228600" y="838200"/>
            <a:ext cx="8686800" cy="5105400"/>
          </a:xfrm>
        </p:spPr>
        <p:txBody>
          <a:bodyPr/>
          <a:lstStyle/>
          <a:p>
            <a:endParaRPr lang="en-US" sz="1600" b="0" dirty="0" smtClean="0"/>
          </a:p>
          <a:p>
            <a:pPr marL="0" indent="0">
              <a:buNone/>
            </a:pPr>
            <a:r>
              <a:rPr lang="en-US" i="1" u="sng" dirty="0" smtClean="0"/>
              <a:t>PRC-002-2 Starting Point</a:t>
            </a:r>
          </a:p>
          <a:p>
            <a:r>
              <a:rPr lang="en-US" i="1" dirty="0" smtClean="0"/>
              <a:t>What is it? </a:t>
            </a:r>
          </a:p>
          <a:p>
            <a:pPr lvl="1"/>
            <a:r>
              <a:rPr lang="en-US" b="1" dirty="0" smtClean="0"/>
              <a:t>To have adequate data available to facilitate analysis of the BES Disturbances</a:t>
            </a:r>
          </a:p>
          <a:p>
            <a:r>
              <a:rPr lang="en-US" i="1" dirty="0" smtClean="0"/>
              <a:t>Who does it impact?</a:t>
            </a:r>
          </a:p>
          <a:p>
            <a:pPr lvl="1"/>
            <a:r>
              <a:rPr lang="en-US" b="1" dirty="0" smtClean="0"/>
              <a:t>TO, GO and Responsible Entity which is the PC or RC</a:t>
            </a:r>
          </a:p>
          <a:p>
            <a:pPr lvl="1"/>
            <a:r>
              <a:rPr lang="en-US" b="1" dirty="0" smtClean="0"/>
              <a:t>Retires PRC-018-1 (following full implementation of PRC-002-2)</a:t>
            </a:r>
          </a:p>
          <a:p>
            <a:r>
              <a:rPr lang="en-US" i="1" dirty="0" smtClean="0"/>
              <a:t>When is it?</a:t>
            </a:r>
          </a:p>
          <a:p>
            <a:pPr lvl="1"/>
            <a:r>
              <a:rPr lang="en-US" b="1" dirty="0" smtClean="0"/>
              <a:t>Effective 7/1/2016 – phased implementation plan</a:t>
            </a:r>
          </a:p>
          <a:p>
            <a:pPr marL="342900" lvl="1" indent="-342900">
              <a:buChar char="•"/>
            </a:pPr>
            <a:r>
              <a:rPr lang="en-US" b="1" i="1" dirty="0" smtClean="0">
                <a:ea typeface="+mn-ea"/>
                <a:cs typeface="+mn-cs"/>
              </a:rPr>
              <a:t>Market Rules changes?</a:t>
            </a:r>
          </a:p>
          <a:p>
            <a:pPr lvl="1"/>
            <a:r>
              <a:rPr lang="en-US" b="1" dirty="0" smtClean="0"/>
              <a:t>Possible changes to Section 6 of the Operating Guides</a:t>
            </a:r>
            <a:endParaRPr lang="en-US" b="1" dirty="0"/>
          </a:p>
          <a:p>
            <a:pPr lvl="1"/>
            <a:endParaRPr lang="en-US" b="1" dirty="0" smtClean="0"/>
          </a:p>
        </p:txBody>
      </p:sp>
      <p:sp>
        <p:nvSpPr>
          <p:cNvPr id="4" name="Footer Placeholder 3"/>
          <p:cNvSpPr>
            <a:spLocks noGrp="1"/>
          </p:cNvSpPr>
          <p:nvPr>
            <p:ph type="ftr" sz="quarter" idx="11"/>
          </p:nvPr>
        </p:nvSpPr>
        <p:spPr/>
        <p:txBody>
          <a:bodyPr/>
          <a:lstStyle/>
          <a:p>
            <a:pPr>
              <a:defRPr/>
            </a:pPr>
            <a:r>
              <a:rPr lang="en-US" altLang="en-US" smtClean="0"/>
              <a:t>ROS Meeting</a:t>
            </a:r>
            <a:endParaRPr lang="en-US" altLang="en-US"/>
          </a:p>
        </p:txBody>
      </p:sp>
      <p:sp>
        <p:nvSpPr>
          <p:cNvPr id="5" name="Date Placeholder 4"/>
          <p:cNvSpPr>
            <a:spLocks noGrp="1"/>
          </p:cNvSpPr>
          <p:nvPr>
            <p:ph type="dt" sz="half" idx="12"/>
          </p:nvPr>
        </p:nvSpPr>
        <p:spPr/>
        <p:txBody>
          <a:bodyPr/>
          <a:lstStyle/>
          <a:p>
            <a:pPr>
              <a:defRPr/>
            </a:pPr>
            <a:r>
              <a:rPr lang="en-US" altLang="en-US" dirty="0" smtClean="0"/>
              <a:t>01/07/2016</a:t>
            </a:r>
            <a:endParaRPr lang="en-US" altLang="en-US" dirty="0"/>
          </a:p>
        </p:txBody>
      </p:sp>
    </p:spTree>
    <p:extLst>
      <p:ext uri="{BB962C8B-B14F-4D97-AF65-F5344CB8AC3E}">
        <p14:creationId xmlns:p14="http://schemas.microsoft.com/office/powerpoint/2010/main" val="3792176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PRC-002-2 </a:t>
            </a:r>
            <a:r>
              <a:rPr lang="en-US" dirty="0"/>
              <a:t>R5 - NERC Language </a:t>
            </a:r>
          </a:p>
        </p:txBody>
      </p:sp>
      <p:sp>
        <p:nvSpPr>
          <p:cNvPr id="3" name="Content Placeholder 2"/>
          <p:cNvSpPr>
            <a:spLocks noGrp="1"/>
          </p:cNvSpPr>
          <p:nvPr>
            <p:ph idx="1"/>
          </p:nvPr>
        </p:nvSpPr>
        <p:spPr>
          <a:xfrm>
            <a:off x="457200" y="685800"/>
            <a:ext cx="8229600" cy="4724400"/>
          </a:xfrm>
        </p:spPr>
        <p:txBody>
          <a:bodyPr/>
          <a:lstStyle/>
          <a:p>
            <a:pPr marL="0" indent="0">
              <a:buNone/>
            </a:pPr>
            <a:r>
              <a:rPr lang="en-US" i="1" dirty="0">
                <a:solidFill>
                  <a:srgbClr val="00B050"/>
                </a:solidFill>
              </a:rPr>
              <a:t>R5 Each Responsible Entity shall:</a:t>
            </a:r>
          </a:p>
          <a:p>
            <a:pPr>
              <a:buFont typeface="Wingdings" panose="05000000000000000000" pitchFamily="2" charset="2"/>
              <a:buChar char="§"/>
            </a:pPr>
            <a:r>
              <a:rPr lang="en-US" i="1" dirty="0" smtClean="0">
                <a:solidFill>
                  <a:srgbClr val="00B050"/>
                </a:solidFill>
              </a:rPr>
              <a:t>R5.1 </a:t>
            </a:r>
            <a:r>
              <a:rPr lang="en-US" i="1" dirty="0">
                <a:solidFill>
                  <a:srgbClr val="00B050"/>
                </a:solidFill>
              </a:rPr>
              <a:t>Identify BES Elements for which dynamic Disturbance recording (DDR) data is required, including the following:</a:t>
            </a:r>
          </a:p>
          <a:p>
            <a:pPr lvl="1">
              <a:buFont typeface="Wingdings" panose="05000000000000000000" pitchFamily="2" charset="2"/>
              <a:buChar char="§"/>
            </a:pPr>
            <a:r>
              <a:rPr lang="en-US" sz="1800" i="1" dirty="0" smtClean="0">
                <a:solidFill>
                  <a:srgbClr val="00B050"/>
                </a:solidFill>
              </a:rPr>
              <a:t>5.1.1 Generating resource (s) with:</a:t>
            </a:r>
          </a:p>
          <a:p>
            <a:pPr lvl="2">
              <a:buFont typeface="Wingdings" panose="05000000000000000000" pitchFamily="2" charset="2"/>
              <a:buChar char="§"/>
            </a:pPr>
            <a:r>
              <a:rPr lang="en-US" sz="1600" i="1" dirty="0" smtClean="0">
                <a:solidFill>
                  <a:srgbClr val="00B050"/>
                </a:solidFill>
              </a:rPr>
              <a:t>5.1.1.1 Gross individual nameplate rating greater than or equal to 500 MVA.</a:t>
            </a:r>
          </a:p>
          <a:p>
            <a:pPr lvl="2">
              <a:buFont typeface="Wingdings" panose="05000000000000000000" pitchFamily="2" charset="2"/>
              <a:buChar char="§"/>
            </a:pPr>
            <a:r>
              <a:rPr lang="en-US" sz="1600" i="1" dirty="0" smtClean="0">
                <a:solidFill>
                  <a:srgbClr val="00B050"/>
                </a:solidFill>
              </a:rPr>
              <a:t>5.1.1.1 Gross individual nameplate rating greater than or equal to 300 MVA where the gross plant/facility aggregate nameplate rating is greater than or equal to 1,000 MVA.</a:t>
            </a:r>
          </a:p>
          <a:p>
            <a:pPr lvl="1">
              <a:buFont typeface="Wingdings" panose="05000000000000000000" pitchFamily="2" charset="2"/>
              <a:buChar char="§"/>
            </a:pPr>
            <a:r>
              <a:rPr lang="en-US" sz="1800" i="1" dirty="0" smtClean="0">
                <a:solidFill>
                  <a:srgbClr val="00B050"/>
                </a:solidFill>
              </a:rPr>
              <a:t>5.1.2 Any one BES Element that is part of a stability (angular or voltage) related System Operating Limit (SOL).</a:t>
            </a:r>
          </a:p>
          <a:p>
            <a:pPr lvl="1">
              <a:buFont typeface="Wingdings" panose="05000000000000000000" pitchFamily="2" charset="2"/>
              <a:buChar char="§"/>
            </a:pPr>
            <a:r>
              <a:rPr lang="en-US" sz="1800" i="1" dirty="0">
                <a:solidFill>
                  <a:srgbClr val="00B050"/>
                </a:solidFill>
              </a:rPr>
              <a:t>5.1.3 Each terminal of a high voltage direct current (HVDC) circuit with a nameplate rating greater than or equal to 300 MVA, on the alternating current (AC) portion of the converter.</a:t>
            </a:r>
          </a:p>
          <a:p>
            <a:pPr lvl="1">
              <a:buFont typeface="Wingdings" panose="05000000000000000000" pitchFamily="2" charset="2"/>
              <a:buChar char="§"/>
            </a:pPr>
            <a:r>
              <a:rPr lang="en-US" sz="1800" i="1" dirty="0">
                <a:solidFill>
                  <a:srgbClr val="00B050"/>
                </a:solidFill>
              </a:rPr>
              <a:t>5.1.4 One of more BES Elements that are part of an Interconnection Reliability Operating Limit (IROL).</a:t>
            </a:r>
          </a:p>
          <a:p>
            <a:pPr lvl="1">
              <a:buFont typeface="Wingdings" panose="05000000000000000000" pitchFamily="2" charset="2"/>
              <a:buChar char="§"/>
            </a:pPr>
            <a:r>
              <a:rPr lang="en-US" sz="1800" i="1" dirty="0">
                <a:solidFill>
                  <a:srgbClr val="00B050"/>
                </a:solidFill>
              </a:rPr>
              <a:t>5.1.5 Any one BES Element within a major voltage sensitive area as defined by an area with an in-service </a:t>
            </a:r>
            <a:r>
              <a:rPr lang="en-US" sz="1800" i="1" dirty="0" err="1">
                <a:solidFill>
                  <a:srgbClr val="00B050"/>
                </a:solidFill>
              </a:rPr>
              <a:t>undervoltage</a:t>
            </a:r>
            <a:r>
              <a:rPr lang="en-US" sz="1800" i="1" dirty="0">
                <a:solidFill>
                  <a:srgbClr val="00B050"/>
                </a:solidFill>
              </a:rPr>
              <a:t> load shedding (UVLS) program.</a:t>
            </a:r>
          </a:p>
          <a:p>
            <a:pPr lvl="1">
              <a:buFont typeface="Wingdings" panose="05000000000000000000" pitchFamily="2" charset="2"/>
              <a:buChar char="§"/>
            </a:pPr>
            <a:endParaRPr lang="en-US" sz="1800" dirty="0"/>
          </a:p>
        </p:txBody>
      </p:sp>
      <p:sp>
        <p:nvSpPr>
          <p:cNvPr id="4" name="Footer Placeholder 3"/>
          <p:cNvSpPr>
            <a:spLocks noGrp="1"/>
          </p:cNvSpPr>
          <p:nvPr>
            <p:ph type="ftr" sz="quarter" idx="11"/>
          </p:nvPr>
        </p:nvSpPr>
        <p:spPr/>
        <p:txBody>
          <a:bodyPr/>
          <a:lstStyle/>
          <a:p>
            <a:pPr>
              <a:defRPr/>
            </a:pPr>
            <a:r>
              <a:rPr lang="en-US" altLang="en-US" smtClean="0"/>
              <a:t>ROS Meeting</a:t>
            </a:r>
            <a:endParaRPr lang="en-US" altLang="en-US"/>
          </a:p>
        </p:txBody>
      </p:sp>
      <p:sp>
        <p:nvSpPr>
          <p:cNvPr id="5" name="Date Placeholder 4"/>
          <p:cNvSpPr>
            <a:spLocks noGrp="1"/>
          </p:cNvSpPr>
          <p:nvPr>
            <p:ph type="dt" sz="half" idx="12"/>
          </p:nvPr>
        </p:nvSpPr>
        <p:spPr/>
        <p:txBody>
          <a:bodyPr/>
          <a:lstStyle/>
          <a:p>
            <a:pPr>
              <a:defRPr/>
            </a:pPr>
            <a:r>
              <a:rPr lang="en-US" altLang="en-US" dirty="0" smtClean="0"/>
              <a:t>01/07/2016</a:t>
            </a:r>
            <a:endParaRPr lang="en-US" altLang="en-US" dirty="0"/>
          </a:p>
        </p:txBody>
      </p:sp>
    </p:spTree>
    <p:extLst>
      <p:ext uri="{BB962C8B-B14F-4D97-AF65-F5344CB8AC3E}">
        <p14:creationId xmlns:p14="http://schemas.microsoft.com/office/powerpoint/2010/main" val="1385493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PRC-002-2 R5</a:t>
            </a:r>
          </a:p>
        </p:txBody>
      </p:sp>
      <p:sp>
        <p:nvSpPr>
          <p:cNvPr id="3" name="Content Placeholder 2"/>
          <p:cNvSpPr>
            <a:spLocks noGrp="1"/>
          </p:cNvSpPr>
          <p:nvPr>
            <p:ph idx="1"/>
          </p:nvPr>
        </p:nvSpPr>
        <p:spPr>
          <a:xfrm>
            <a:off x="381000" y="990600"/>
            <a:ext cx="8229600" cy="4724400"/>
          </a:xfrm>
        </p:spPr>
        <p:txBody>
          <a:bodyPr/>
          <a:lstStyle/>
          <a:p>
            <a:pPr>
              <a:buFont typeface="Wingdings" panose="05000000000000000000" pitchFamily="2" charset="2"/>
              <a:buChar char="§"/>
            </a:pPr>
            <a:r>
              <a:rPr lang="en-US" i="1" dirty="0" smtClean="0">
                <a:solidFill>
                  <a:srgbClr val="00B050"/>
                </a:solidFill>
              </a:rPr>
              <a:t>5.2 Identify a minimum DDR coverage, inclusive of those BES Elements identified in Part 5.1 of at least:</a:t>
            </a:r>
          </a:p>
          <a:p>
            <a:pPr lvl="1">
              <a:buFont typeface="Wingdings" panose="05000000000000000000" pitchFamily="2" charset="2"/>
              <a:buChar char="§"/>
            </a:pPr>
            <a:r>
              <a:rPr lang="en-US" i="1" dirty="0" smtClean="0">
                <a:solidFill>
                  <a:srgbClr val="00B050"/>
                </a:solidFill>
              </a:rPr>
              <a:t>5.2.1 One BES Element; and</a:t>
            </a:r>
          </a:p>
          <a:p>
            <a:pPr lvl="1">
              <a:buFont typeface="Wingdings" panose="05000000000000000000" pitchFamily="2" charset="2"/>
              <a:buChar char="§"/>
            </a:pPr>
            <a:r>
              <a:rPr lang="en-US" i="1" dirty="0" smtClean="0">
                <a:solidFill>
                  <a:srgbClr val="00B050"/>
                </a:solidFill>
              </a:rPr>
              <a:t>5.2.2 One BES Element per 3,000 MW of the Responsible Entity’s historical simultaneous peak System Demand.</a:t>
            </a:r>
          </a:p>
          <a:p>
            <a:pPr lvl="1">
              <a:buFont typeface="Wingdings" panose="05000000000000000000" pitchFamily="2" charset="2"/>
              <a:buChar char="§"/>
            </a:pPr>
            <a:endParaRPr lang="en-US" i="1" dirty="0" smtClean="0">
              <a:solidFill>
                <a:srgbClr val="00B050"/>
              </a:solidFill>
            </a:endParaRPr>
          </a:p>
          <a:p>
            <a:pPr>
              <a:buFont typeface="Wingdings" panose="05000000000000000000" pitchFamily="2" charset="2"/>
              <a:buChar char="§"/>
            </a:pPr>
            <a:r>
              <a:rPr lang="en-US" i="1" dirty="0">
                <a:solidFill>
                  <a:srgbClr val="00B050"/>
                </a:solidFill>
              </a:rPr>
              <a:t>5.3 Notify all owners of identified BES Elements, within 90-calendar days of completion of Part 5.1, that their respective BES Elements require DDR data when requested. </a:t>
            </a:r>
          </a:p>
          <a:p>
            <a:pPr>
              <a:buFont typeface="Wingdings" panose="05000000000000000000" pitchFamily="2" charset="2"/>
              <a:buChar char="§"/>
            </a:pPr>
            <a:endParaRPr lang="en-US" i="1" dirty="0">
              <a:solidFill>
                <a:srgbClr val="00B050"/>
              </a:solidFill>
            </a:endParaRPr>
          </a:p>
          <a:p>
            <a:pPr>
              <a:buFont typeface="Wingdings" panose="05000000000000000000" pitchFamily="2" charset="2"/>
              <a:buChar char="§"/>
            </a:pPr>
            <a:r>
              <a:rPr lang="en-US" i="1" dirty="0">
                <a:solidFill>
                  <a:srgbClr val="00B050"/>
                </a:solidFill>
              </a:rPr>
              <a:t>5.4 Re-evaluate all BES Elements at least once every five calendar years in accordance with Parts 5.1 and 5.2, and notify owners in accordance with Part 5.3 to implement the re-evaluated list of BES Elements as per the Implementation Plan.</a:t>
            </a:r>
          </a:p>
          <a:p>
            <a:pPr lvl="1">
              <a:buFont typeface="Wingdings" panose="05000000000000000000" pitchFamily="2" charset="2"/>
              <a:buChar char="§"/>
            </a:pPr>
            <a:endParaRPr lang="en-US" dirty="0" smtClean="0"/>
          </a:p>
        </p:txBody>
      </p:sp>
      <p:sp>
        <p:nvSpPr>
          <p:cNvPr id="4" name="Footer Placeholder 3"/>
          <p:cNvSpPr>
            <a:spLocks noGrp="1"/>
          </p:cNvSpPr>
          <p:nvPr>
            <p:ph type="ftr" sz="quarter" idx="11"/>
          </p:nvPr>
        </p:nvSpPr>
        <p:spPr/>
        <p:txBody>
          <a:bodyPr/>
          <a:lstStyle/>
          <a:p>
            <a:pPr>
              <a:defRPr/>
            </a:pPr>
            <a:r>
              <a:rPr lang="en-US" altLang="en-US" smtClean="0"/>
              <a:t>ROS Meeting</a:t>
            </a:r>
            <a:endParaRPr lang="en-US" altLang="en-US"/>
          </a:p>
        </p:txBody>
      </p:sp>
      <p:sp>
        <p:nvSpPr>
          <p:cNvPr id="5" name="Date Placeholder 4"/>
          <p:cNvSpPr>
            <a:spLocks noGrp="1"/>
          </p:cNvSpPr>
          <p:nvPr>
            <p:ph type="dt" sz="half" idx="12"/>
          </p:nvPr>
        </p:nvSpPr>
        <p:spPr/>
        <p:txBody>
          <a:bodyPr/>
          <a:lstStyle/>
          <a:p>
            <a:pPr>
              <a:defRPr/>
            </a:pPr>
            <a:r>
              <a:rPr lang="en-US" altLang="en-US" dirty="0" smtClean="0"/>
              <a:t>01/07/2016</a:t>
            </a:r>
          </a:p>
          <a:p>
            <a:pPr>
              <a:defRPr/>
            </a:pPr>
            <a:endParaRPr lang="en-US" altLang="en-US" dirty="0"/>
          </a:p>
        </p:txBody>
      </p:sp>
    </p:spTree>
    <p:extLst>
      <p:ext uri="{BB962C8B-B14F-4D97-AF65-F5344CB8AC3E}">
        <p14:creationId xmlns:p14="http://schemas.microsoft.com/office/powerpoint/2010/main" val="66721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Plan </a:t>
            </a:r>
            <a:r>
              <a:rPr lang="en-US" dirty="0"/>
              <a:t>for PRC-002-2 </a:t>
            </a:r>
            <a:r>
              <a:rPr lang="en-US" dirty="0" smtClean="0"/>
              <a:t>R5</a:t>
            </a:r>
            <a:endParaRPr lang="en-US" dirty="0"/>
          </a:p>
        </p:txBody>
      </p:sp>
      <p:sp>
        <p:nvSpPr>
          <p:cNvPr id="3" name="Content Placeholder 2"/>
          <p:cNvSpPr>
            <a:spLocks noGrp="1"/>
          </p:cNvSpPr>
          <p:nvPr>
            <p:ph idx="1"/>
          </p:nvPr>
        </p:nvSpPr>
        <p:spPr>
          <a:xfrm>
            <a:off x="457200" y="838200"/>
            <a:ext cx="8229600" cy="4724400"/>
          </a:xfrm>
        </p:spPr>
        <p:txBody>
          <a:bodyPr/>
          <a:lstStyle/>
          <a:p>
            <a:pPr marL="0" lvl="1" indent="0">
              <a:buNone/>
            </a:pPr>
            <a:r>
              <a:rPr lang="en-US" b="1" u="sng" dirty="0" smtClean="0"/>
              <a:t>PRC-002-2 Next Steps</a:t>
            </a:r>
          </a:p>
          <a:p>
            <a:pPr marL="342900" lvl="1" indent="-342900">
              <a:buFontTx/>
              <a:buChar char="•"/>
            </a:pPr>
            <a:r>
              <a:rPr lang="en-US" sz="1800" b="1" dirty="0" smtClean="0"/>
              <a:t>Possible </a:t>
            </a:r>
            <a:r>
              <a:rPr lang="en-US" sz="1800" b="1" dirty="0"/>
              <a:t>changes to Section 6 of the Operating Guides</a:t>
            </a:r>
          </a:p>
          <a:p>
            <a:r>
              <a:rPr lang="en-US" sz="1800" dirty="0" smtClean="0"/>
              <a:t>ERCOT Planning to review initial identified BES Elements list with ERCOT Operations by 3/15/2016.</a:t>
            </a:r>
          </a:p>
          <a:p>
            <a:r>
              <a:rPr lang="en-US" sz="1800" dirty="0" smtClean="0"/>
              <a:t>ERCOT plans to notify all owners of identified BES Elements by 5/1/2016.</a:t>
            </a:r>
          </a:p>
          <a:p>
            <a:r>
              <a:rPr lang="en-US" sz="1800" dirty="0" smtClean="0"/>
              <a:t>Owners shall be at least 50% compliant within 4 years of the effective date of PRC-002-2 and 100% compliant within 6 years.</a:t>
            </a:r>
          </a:p>
          <a:p>
            <a:r>
              <a:rPr lang="en-US" sz="1800" dirty="0" smtClean="0"/>
              <a:t>When ERCOT re-evaluates the list, the owner has 3 years following the notification to be 100% compliant.</a:t>
            </a:r>
          </a:p>
          <a:p>
            <a:endParaRPr lang="en-US" dirty="0"/>
          </a:p>
        </p:txBody>
      </p:sp>
      <p:sp>
        <p:nvSpPr>
          <p:cNvPr id="4" name="Footer Placeholder 3"/>
          <p:cNvSpPr>
            <a:spLocks noGrp="1"/>
          </p:cNvSpPr>
          <p:nvPr>
            <p:ph type="ftr" sz="quarter" idx="11"/>
          </p:nvPr>
        </p:nvSpPr>
        <p:spPr/>
        <p:txBody>
          <a:bodyPr/>
          <a:lstStyle/>
          <a:p>
            <a:pPr>
              <a:defRPr/>
            </a:pPr>
            <a:r>
              <a:rPr lang="en-US" altLang="en-US" smtClean="0"/>
              <a:t>ROS Meeting</a:t>
            </a:r>
            <a:endParaRPr lang="en-US" altLang="en-US"/>
          </a:p>
        </p:txBody>
      </p:sp>
      <p:sp>
        <p:nvSpPr>
          <p:cNvPr id="5" name="Date Placeholder 4"/>
          <p:cNvSpPr>
            <a:spLocks noGrp="1"/>
          </p:cNvSpPr>
          <p:nvPr>
            <p:ph type="dt" sz="half" idx="12"/>
          </p:nvPr>
        </p:nvSpPr>
        <p:spPr/>
        <p:txBody>
          <a:bodyPr/>
          <a:lstStyle/>
          <a:p>
            <a:pPr>
              <a:defRPr/>
            </a:pPr>
            <a:r>
              <a:rPr lang="en-US" altLang="en-US" dirty="0" smtClean="0"/>
              <a:t>01/07/2016</a:t>
            </a:r>
            <a:endParaRPr lang="en-US" altLang="en-US" dirty="0"/>
          </a:p>
        </p:txBody>
      </p:sp>
    </p:spTree>
    <p:extLst>
      <p:ext uri="{BB962C8B-B14F-4D97-AF65-F5344CB8AC3E}">
        <p14:creationId xmlns:p14="http://schemas.microsoft.com/office/powerpoint/2010/main" val="3365683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Remedial Action Scheme Definition</a:t>
            </a:r>
            <a:endParaRPr lang="en-US" dirty="0"/>
          </a:p>
        </p:txBody>
      </p:sp>
      <p:sp>
        <p:nvSpPr>
          <p:cNvPr id="3" name="Content Placeholder 2"/>
          <p:cNvSpPr>
            <a:spLocks noGrp="1"/>
          </p:cNvSpPr>
          <p:nvPr>
            <p:ph idx="1"/>
          </p:nvPr>
        </p:nvSpPr>
        <p:spPr>
          <a:xfrm>
            <a:off x="457200" y="838200"/>
            <a:ext cx="8229600" cy="4724400"/>
          </a:xfrm>
        </p:spPr>
        <p:txBody>
          <a:bodyPr/>
          <a:lstStyle/>
          <a:p>
            <a:pPr marL="0" lvl="0" indent="0">
              <a:buNone/>
            </a:pPr>
            <a:r>
              <a:rPr lang="en-US" i="1" u="sng" dirty="0" smtClean="0">
                <a:solidFill>
                  <a:srgbClr val="000000"/>
                </a:solidFill>
              </a:rPr>
              <a:t>Remedial Action Scheme changes Starting Point</a:t>
            </a:r>
          </a:p>
          <a:p>
            <a:pPr lvl="0"/>
            <a:r>
              <a:rPr lang="en-US" i="1" dirty="0" smtClean="0">
                <a:solidFill>
                  <a:srgbClr val="000000"/>
                </a:solidFill>
              </a:rPr>
              <a:t>What </a:t>
            </a:r>
            <a:r>
              <a:rPr lang="en-US" i="1" dirty="0">
                <a:solidFill>
                  <a:srgbClr val="000000"/>
                </a:solidFill>
              </a:rPr>
              <a:t>is it? </a:t>
            </a:r>
          </a:p>
          <a:p>
            <a:pPr lvl="1"/>
            <a:r>
              <a:rPr lang="en-US" b="1" dirty="0" smtClean="0">
                <a:solidFill>
                  <a:srgbClr val="000000"/>
                </a:solidFill>
              </a:rPr>
              <a:t>Changes the definition of an SPS/RAS</a:t>
            </a:r>
            <a:endParaRPr lang="en-US" b="1" dirty="0">
              <a:solidFill>
                <a:srgbClr val="000000"/>
              </a:solidFill>
            </a:endParaRPr>
          </a:p>
          <a:p>
            <a:pPr lvl="0"/>
            <a:r>
              <a:rPr lang="en-US" i="1" dirty="0">
                <a:solidFill>
                  <a:srgbClr val="000000"/>
                </a:solidFill>
              </a:rPr>
              <a:t>Who does it impact?</a:t>
            </a:r>
          </a:p>
          <a:p>
            <a:pPr lvl="1"/>
            <a:r>
              <a:rPr lang="en-US" b="1" dirty="0" smtClean="0">
                <a:solidFill>
                  <a:srgbClr val="000000"/>
                </a:solidFill>
              </a:rPr>
              <a:t>Impacts many standards and SPS/RAS owners</a:t>
            </a:r>
            <a:endParaRPr lang="en-US" b="1" dirty="0">
              <a:solidFill>
                <a:srgbClr val="000000"/>
              </a:solidFill>
            </a:endParaRPr>
          </a:p>
          <a:p>
            <a:pPr lvl="0"/>
            <a:r>
              <a:rPr lang="en-US" i="1" dirty="0" smtClean="0">
                <a:solidFill>
                  <a:srgbClr val="000000"/>
                </a:solidFill>
              </a:rPr>
              <a:t>When </a:t>
            </a:r>
            <a:r>
              <a:rPr lang="en-US" i="1" dirty="0">
                <a:solidFill>
                  <a:srgbClr val="000000"/>
                </a:solidFill>
              </a:rPr>
              <a:t>is it?</a:t>
            </a:r>
          </a:p>
          <a:p>
            <a:pPr lvl="1"/>
            <a:r>
              <a:rPr lang="en-US" b="1" dirty="0">
                <a:solidFill>
                  <a:srgbClr val="000000"/>
                </a:solidFill>
              </a:rPr>
              <a:t>Effective </a:t>
            </a:r>
            <a:r>
              <a:rPr lang="en-US" b="1" dirty="0" smtClean="0">
                <a:solidFill>
                  <a:srgbClr val="000000"/>
                </a:solidFill>
              </a:rPr>
              <a:t>4/1/2017</a:t>
            </a:r>
            <a:endParaRPr lang="en-US" b="1" dirty="0">
              <a:solidFill>
                <a:srgbClr val="000000"/>
              </a:solidFill>
            </a:endParaRPr>
          </a:p>
          <a:p>
            <a:pPr marL="342900" lvl="1" indent="-342900">
              <a:buFontTx/>
              <a:buChar char="•"/>
            </a:pPr>
            <a:r>
              <a:rPr lang="en-US" b="1" i="1" dirty="0">
                <a:solidFill>
                  <a:srgbClr val="000000"/>
                </a:solidFill>
                <a:ea typeface="+mn-ea"/>
                <a:cs typeface="+mn-cs"/>
              </a:rPr>
              <a:t>Market Rules changes?</a:t>
            </a:r>
          </a:p>
          <a:p>
            <a:pPr lvl="1"/>
            <a:r>
              <a:rPr lang="en-US" b="1" dirty="0" smtClean="0">
                <a:solidFill>
                  <a:srgbClr val="000000"/>
                </a:solidFill>
              </a:rPr>
              <a:t>Will need Protocol, Operating and Planning Guide changes</a:t>
            </a:r>
          </a:p>
          <a:p>
            <a:pPr lvl="1"/>
            <a:r>
              <a:rPr lang="en-US" b="1" dirty="0" smtClean="0">
                <a:solidFill>
                  <a:srgbClr val="000000"/>
                </a:solidFill>
              </a:rPr>
              <a:t>MIS changes required (renaming)</a:t>
            </a:r>
          </a:p>
          <a:p>
            <a:pPr marL="457200" lvl="1" indent="0">
              <a:buNone/>
            </a:pPr>
            <a:endParaRPr lang="en-US" dirty="0">
              <a:solidFill>
                <a:srgbClr val="000000"/>
              </a:solidFill>
            </a:endParaRPr>
          </a:p>
        </p:txBody>
      </p:sp>
      <p:sp>
        <p:nvSpPr>
          <p:cNvPr id="4" name="Footer Placeholder 3"/>
          <p:cNvSpPr>
            <a:spLocks noGrp="1"/>
          </p:cNvSpPr>
          <p:nvPr>
            <p:ph type="ftr" sz="quarter" idx="11"/>
          </p:nvPr>
        </p:nvSpPr>
        <p:spPr/>
        <p:txBody>
          <a:bodyPr/>
          <a:lstStyle/>
          <a:p>
            <a:pPr>
              <a:defRPr/>
            </a:pPr>
            <a:r>
              <a:rPr lang="en-US" altLang="en-US" smtClean="0"/>
              <a:t>ROS Meeting</a:t>
            </a:r>
            <a:endParaRPr lang="en-US" altLang="en-US"/>
          </a:p>
        </p:txBody>
      </p:sp>
      <p:sp>
        <p:nvSpPr>
          <p:cNvPr id="5" name="Date Placeholder 4"/>
          <p:cNvSpPr>
            <a:spLocks noGrp="1"/>
          </p:cNvSpPr>
          <p:nvPr>
            <p:ph type="dt" sz="half" idx="12"/>
          </p:nvPr>
        </p:nvSpPr>
        <p:spPr/>
        <p:txBody>
          <a:bodyPr/>
          <a:lstStyle/>
          <a:p>
            <a:pPr>
              <a:defRPr/>
            </a:pPr>
            <a:r>
              <a:rPr lang="en-US" altLang="en-US" dirty="0" smtClean="0"/>
              <a:t>01/07/2016</a:t>
            </a:r>
            <a:endParaRPr lang="en-US" altLang="en-US" dirty="0"/>
          </a:p>
        </p:txBody>
      </p:sp>
    </p:spTree>
    <p:extLst>
      <p:ext uri="{BB962C8B-B14F-4D97-AF65-F5344CB8AC3E}">
        <p14:creationId xmlns:p14="http://schemas.microsoft.com/office/powerpoint/2010/main" val="3137347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Remedial Action Scheme </a:t>
            </a:r>
            <a:r>
              <a:rPr lang="en-US" dirty="0" smtClean="0"/>
              <a:t>Definition- NERC Language </a:t>
            </a:r>
            <a:endParaRPr lang="en-US" dirty="0"/>
          </a:p>
        </p:txBody>
      </p:sp>
      <p:sp>
        <p:nvSpPr>
          <p:cNvPr id="3" name="Content Placeholder 2"/>
          <p:cNvSpPr>
            <a:spLocks noGrp="1"/>
          </p:cNvSpPr>
          <p:nvPr>
            <p:ph idx="1"/>
          </p:nvPr>
        </p:nvSpPr>
        <p:spPr/>
        <p:txBody>
          <a:bodyPr/>
          <a:lstStyle/>
          <a:p>
            <a:pPr marL="0" indent="0">
              <a:buNone/>
            </a:pPr>
            <a:r>
              <a:rPr lang="en-US" i="1" dirty="0">
                <a:solidFill>
                  <a:srgbClr val="00B050"/>
                </a:solidFill>
              </a:rPr>
              <a:t>A scheme designed to detect predetermined System conditions and automatically take corrective actions that may include, but are not limited to, adjusting or tripping generation (MW and </a:t>
            </a:r>
            <a:r>
              <a:rPr lang="en-US" i="1" dirty="0" err="1">
                <a:solidFill>
                  <a:srgbClr val="00B050"/>
                </a:solidFill>
              </a:rPr>
              <a:t>Mvar</a:t>
            </a:r>
            <a:r>
              <a:rPr lang="en-US" i="1" dirty="0">
                <a:solidFill>
                  <a:srgbClr val="00B050"/>
                </a:solidFill>
              </a:rPr>
              <a:t>), tripping load, or reconfiguring a System(s). RAS accomplish objectives such as</a:t>
            </a:r>
            <a:r>
              <a:rPr lang="en-US" i="1" dirty="0" smtClean="0">
                <a:solidFill>
                  <a:srgbClr val="00B050"/>
                </a:solidFill>
              </a:rPr>
              <a:t>:</a:t>
            </a:r>
          </a:p>
          <a:p>
            <a:pPr marL="0" indent="0">
              <a:buNone/>
            </a:pPr>
            <a:endParaRPr lang="en-US" i="1" dirty="0" smtClean="0">
              <a:solidFill>
                <a:srgbClr val="00B050"/>
              </a:solidFill>
            </a:endParaRPr>
          </a:p>
          <a:p>
            <a:r>
              <a:rPr lang="en-US" i="1" dirty="0" smtClean="0">
                <a:solidFill>
                  <a:srgbClr val="00B050"/>
                </a:solidFill>
              </a:rPr>
              <a:t>Meet </a:t>
            </a:r>
            <a:r>
              <a:rPr lang="en-US" i="1" dirty="0">
                <a:solidFill>
                  <a:srgbClr val="00B050"/>
                </a:solidFill>
              </a:rPr>
              <a:t>requirements identified in the NERC Reliability Standards; </a:t>
            </a:r>
          </a:p>
          <a:p>
            <a:pPr>
              <a:buFont typeface="Arial" panose="020B0604020202020204" pitchFamily="34" charset="0"/>
              <a:buChar char="•"/>
            </a:pPr>
            <a:r>
              <a:rPr lang="en-US" i="1" dirty="0">
                <a:solidFill>
                  <a:srgbClr val="00B050"/>
                </a:solidFill>
              </a:rPr>
              <a:t>Maintain Bulk Electric System (BES) stability; </a:t>
            </a:r>
          </a:p>
          <a:p>
            <a:r>
              <a:rPr lang="en-US" i="1" dirty="0" smtClean="0">
                <a:solidFill>
                  <a:srgbClr val="00B050"/>
                </a:solidFill>
              </a:rPr>
              <a:t>Maintain </a:t>
            </a:r>
            <a:r>
              <a:rPr lang="en-US" i="1" dirty="0">
                <a:solidFill>
                  <a:srgbClr val="00B050"/>
                </a:solidFill>
              </a:rPr>
              <a:t>acceptable BES voltages; </a:t>
            </a:r>
          </a:p>
          <a:p>
            <a:r>
              <a:rPr lang="en-US" i="1" dirty="0" smtClean="0">
                <a:solidFill>
                  <a:srgbClr val="00B050"/>
                </a:solidFill>
              </a:rPr>
              <a:t>Maintain </a:t>
            </a:r>
            <a:r>
              <a:rPr lang="en-US" i="1" dirty="0">
                <a:solidFill>
                  <a:srgbClr val="00B050"/>
                </a:solidFill>
              </a:rPr>
              <a:t>acceptable BES power flows; </a:t>
            </a:r>
          </a:p>
          <a:p>
            <a:r>
              <a:rPr lang="en-US" i="1" dirty="0" smtClean="0">
                <a:solidFill>
                  <a:srgbClr val="00B050"/>
                </a:solidFill>
              </a:rPr>
              <a:t>Limit </a:t>
            </a:r>
            <a:r>
              <a:rPr lang="en-US" i="1" dirty="0">
                <a:solidFill>
                  <a:srgbClr val="00B050"/>
                </a:solidFill>
              </a:rPr>
              <a:t>the impact of Cascading or extreme events. </a:t>
            </a:r>
            <a:r>
              <a:rPr lang="en-US" b="0" i="1" dirty="0">
                <a:solidFill>
                  <a:srgbClr val="00B050"/>
                </a:solidFill>
              </a:rPr>
              <a:t>	</a:t>
            </a:r>
          </a:p>
          <a:p>
            <a:pPr marL="0" indent="0">
              <a:buNone/>
            </a:pPr>
            <a:r>
              <a:rPr lang="en-US" b="0" dirty="0"/>
              <a:t>	</a:t>
            </a:r>
          </a:p>
          <a:p>
            <a:endParaRPr lang="en-US" dirty="0"/>
          </a:p>
        </p:txBody>
      </p:sp>
      <p:sp>
        <p:nvSpPr>
          <p:cNvPr id="4" name="Footer Placeholder 3"/>
          <p:cNvSpPr>
            <a:spLocks noGrp="1"/>
          </p:cNvSpPr>
          <p:nvPr>
            <p:ph type="ftr" sz="quarter" idx="11"/>
          </p:nvPr>
        </p:nvSpPr>
        <p:spPr/>
        <p:txBody>
          <a:bodyPr/>
          <a:lstStyle/>
          <a:p>
            <a:pPr>
              <a:defRPr/>
            </a:pPr>
            <a:r>
              <a:rPr lang="en-US" altLang="en-US" smtClean="0"/>
              <a:t>ROS Meeting</a:t>
            </a:r>
            <a:endParaRPr lang="en-US" altLang="en-US"/>
          </a:p>
        </p:txBody>
      </p:sp>
      <p:sp>
        <p:nvSpPr>
          <p:cNvPr id="5" name="Date Placeholder 4"/>
          <p:cNvSpPr>
            <a:spLocks noGrp="1"/>
          </p:cNvSpPr>
          <p:nvPr>
            <p:ph type="dt" sz="half" idx="12"/>
          </p:nvPr>
        </p:nvSpPr>
        <p:spPr/>
        <p:txBody>
          <a:bodyPr/>
          <a:lstStyle/>
          <a:p>
            <a:pPr>
              <a:defRPr/>
            </a:pPr>
            <a:r>
              <a:rPr lang="en-US" altLang="en-US" dirty="0" smtClean="0"/>
              <a:t>01/07/2016</a:t>
            </a:r>
            <a:endParaRPr lang="en-US" altLang="en-US" dirty="0"/>
          </a:p>
        </p:txBody>
      </p:sp>
    </p:spTree>
    <p:extLst>
      <p:ext uri="{BB962C8B-B14F-4D97-AF65-F5344CB8AC3E}">
        <p14:creationId xmlns:p14="http://schemas.microsoft.com/office/powerpoint/2010/main" val="3742794432"/>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5081</TotalTime>
  <Words>1812</Words>
  <Application>Microsoft Office PowerPoint</Application>
  <PresentationFormat>On-screen Show (4:3)</PresentationFormat>
  <Paragraphs>235</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Custom Design</vt:lpstr>
      <vt:lpstr>NERC Standards Update</vt:lpstr>
      <vt:lpstr>NERC Standards that go into effect in 2016</vt:lpstr>
      <vt:lpstr>Impacting Standards</vt:lpstr>
      <vt:lpstr>PRC-002-2</vt:lpstr>
      <vt:lpstr>PRC-002-2 R5 - NERC Language </vt:lpstr>
      <vt:lpstr>PRC-002-2 R5</vt:lpstr>
      <vt:lpstr>Implementation Plan for PRC-002-2 R5</vt:lpstr>
      <vt:lpstr>Remedial Action Scheme Definition</vt:lpstr>
      <vt:lpstr>Remedial Action Scheme Definition- NERC Language </vt:lpstr>
      <vt:lpstr>Remedial Action Scheme Definition- NERC Language </vt:lpstr>
      <vt:lpstr>Implementation Plan</vt:lpstr>
      <vt:lpstr>Operational Planning Analysis/Real-time Assessment Definition</vt:lpstr>
      <vt:lpstr>Operational Planning Analysis/Real-time Assessment Definition - NERC Language </vt:lpstr>
      <vt:lpstr>Implementation Plan</vt:lpstr>
      <vt:lpstr>COM-002-2</vt:lpstr>
      <vt:lpstr>COM-002-2 - NERC Language </vt:lpstr>
      <vt:lpstr>COM-002-2 - NERC Language </vt:lpstr>
      <vt:lpstr>Implementation Plan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dc:title>
  <dc:creator>Bezzam, Joseph</dc:creator>
  <cp:lastModifiedBy>Frosch, Colleen</cp:lastModifiedBy>
  <cp:revision>112</cp:revision>
  <dcterms:created xsi:type="dcterms:W3CDTF">2005-04-21T14:28:35Z</dcterms:created>
  <dcterms:modified xsi:type="dcterms:W3CDTF">2016-01-04T22:01:36Z</dcterms:modified>
</cp:coreProperties>
</file>