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2" r:id="rId4"/>
    <p:sldId id="271" r:id="rId5"/>
    <p:sldId id="263" r:id="rId6"/>
    <p:sldId id="257" r:id="rId7"/>
    <p:sldId id="264" r:id="rId8"/>
    <p:sldId id="272" r:id="rId9"/>
    <p:sldId id="265" r:id="rId10"/>
    <p:sldId id="258" r:id="rId11"/>
    <p:sldId id="269" r:id="rId12"/>
    <p:sldId id="266" r:id="rId13"/>
    <p:sldId id="259" r:id="rId14"/>
    <p:sldId id="270" r:id="rId15"/>
    <p:sldId id="267" r:id="rId16"/>
    <p:sldId id="260" r:id="rId17"/>
    <p:sldId id="268"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32" d="100"/>
          <a:sy n="132" d="100"/>
        </p:scale>
        <p:origin x="-17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97DDC20-F01D-4634-901E-0FD298ACEAC2}" type="datetimeFigureOut">
              <a:rPr lang="en-US" smtClean="0"/>
              <a:t>12/7/2015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E94C60-A3AA-4364-A2CD-589CA05A9CCA}" type="slidenum">
              <a:rPr lang="en-US" smtClean="0"/>
              <a:t>‹#›</a:t>
            </a:fld>
            <a:endParaRPr lang="en-US"/>
          </a:p>
        </p:txBody>
      </p:sp>
    </p:spTree>
    <p:extLst>
      <p:ext uri="{BB962C8B-B14F-4D97-AF65-F5344CB8AC3E}">
        <p14:creationId xmlns:p14="http://schemas.microsoft.com/office/powerpoint/2010/main" val="7260118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7DDC20-F01D-4634-901E-0FD298ACEAC2}" type="datetimeFigureOut">
              <a:rPr lang="en-US" smtClean="0"/>
              <a:t>12/7/2015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E94C60-A3AA-4364-A2CD-589CA05A9CCA}" type="slidenum">
              <a:rPr lang="en-US" smtClean="0"/>
              <a:t>‹#›</a:t>
            </a:fld>
            <a:endParaRPr lang="en-US"/>
          </a:p>
        </p:txBody>
      </p:sp>
    </p:spTree>
    <p:extLst>
      <p:ext uri="{BB962C8B-B14F-4D97-AF65-F5344CB8AC3E}">
        <p14:creationId xmlns:p14="http://schemas.microsoft.com/office/powerpoint/2010/main" val="8178068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7DDC20-F01D-4634-901E-0FD298ACEAC2}" type="datetimeFigureOut">
              <a:rPr lang="en-US" smtClean="0"/>
              <a:t>12/7/2015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E94C60-A3AA-4364-A2CD-589CA05A9CCA}" type="slidenum">
              <a:rPr lang="en-US" smtClean="0"/>
              <a:t>‹#›</a:t>
            </a:fld>
            <a:endParaRPr lang="en-US"/>
          </a:p>
        </p:txBody>
      </p:sp>
    </p:spTree>
    <p:extLst>
      <p:ext uri="{BB962C8B-B14F-4D97-AF65-F5344CB8AC3E}">
        <p14:creationId xmlns:p14="http://schemas.microsoft.com/office/powerpoint/2010/main" val="3671477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7DDC20-F01D-4634-901E-0FD298ACEAC2}" type="datetimeFigureOut">
              <a:rPr lang="en-US" smtClean="0"/>
              <a:t>12/7/2015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E94C60-A3AA-4364-A2CD-589CA05A9CCA}" type="slidenum">
              <a:rPr lang="en-US" smtClean="0"/>
              <a:t>‹#›</a:t>
            </a:fld>
            <a:endParaRPr lang="en-US"/>
          </a:p>
        </p:txBody>
      </p:sp>
    </p:spTree>
    <p:extLst>
      <p:ext uri="{BB962C8B-B14F-4D97-AF65-F5344CB8AC3E}">
        <p14:creationId xmlns:p14="http://schemas.microsoft.com/office/powerpoint/2010/main" val="30996772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7DDC20-F01D-4634-901E-0FD298ACEAC2}" type="datetimeFigureOut">
              <a:rPr lang="en-US" smtClean="0"/>
              <a:t>12/7/2015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E94C60-A3AA-4364-A2CD-589CA05A9CCA}" type="slidenum">
              <a:rPr lang="en-US" smtClean="0"/>
              <a:t>‹#›</a:t>
            </a:fld>
            <a:endParaRPr lang="en-US"/>
          </a:p>
        </p:txBody>
      </p:sp>
    </p:spTree>
    <p:extLst>
      <p:ext uri="{BB962C8B-B14F-4D97-AF65-F5344CB8AC3E}">
        <p14:creationId xmlns:p14="http://schemas.microsoft.com/office/powerpoint/2010/main" val="999888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97DDC20-F01D-4634-901E-0FD298ACEAC2}" type="datetimeFigureOut">
              <a:rPr lang="en-US" smtClean="0"/>
              <a:t>12/7/2015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E94C60-A3AA-4364-A2CD-589CA05A9CCA}" type="slidenum">
              <a:rPr lang="en-US" smtClean="0"/>
              <a:t>‹#›</a:t>
            </a:fld>
            <a:endParaRPr lang="en-US"/>
          </a:p>
        </p:txBody>
      </p:sp>
    </p:spTree>
    <p:extLst>
      <p:ext uri="{BB962C8B-B14F-4D97-AF65-F5344CB8AC3E}">
        <p14:creationId xmlns:p14="http://schemas.microsoft.com/office/powerpoint/2010/main" val="525028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97DDC20-F01D-4634-901E-0FD298ACEAC2}" type="datetimeFigureOut">
              <a:rPr lang="en-US" smtClean="0"/>
              <a:t>12/7/2015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E94C60-A3AA-4364-A2CD-589CA05A9CCA}" type="slidenum">
              <a:rPr lang="en-US" smtClean="0"/>
              <a:t>‹#›</a:t>
            </a:fld>
            <a:endParaRPr lang="en-US"/>
          </a:p>
        </p:txBody>
      </p:sp>
    </p:spTree>
    <p:extLst>
      <p:ext uri="{BB962C8B-B14F-4D97-AF65-F5344CB8AC3E}">
        <p14:creationId xmlns:p14="http://schemas.microsoft.com/office/powerpoint/2010/main" val="37521761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97DDC20-F01D-4634-901E-0FD298ACEAC2}" type="datetimeFigureOut">
              <a:rPr lang="en-US" smtClean="0"/>
              <a:t>12/7/2015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E94C60-A3AA-4364-A2CD-589CA05A9CCA}" type="slidenum">
              <a:rPr lang="en-US" smtClean="0"/>
              <a:t>‹#›</a:t>
            </a:fld>
            <a:endParaRPr lang="en-US"/>
          </a:p>
        </p:txBody>
      </p:sp>
    </p:spTree>
    <p:extLst>
      <p:ext uri="{BB962C8B-B14F-4D97-AF65-F5344CB8AC3E}">
        <p14:creationId xmlns:p14="http://schemas.microsoft.com/office/powerpoint/2010/main" val="3849588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DDC20-F01D-4634-901E-0FD298ACEAC2}" type="datetimeFigureOut">
              <a:rPr lang="en-US" smtClean="0"/>
              <a:t>12/7/2015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E94C60-A3AA-4364-A2CD-589CA05A9CCA}" type="slidenum">
              <a:rPr lang="en-US" smtClean="0"/>
              <a:t>‹#›</a:t>
            </a:fld>
            <a:endParaRPr lang="en-US"/>
          </a:p>
        </p:txBody>
      </p:sp>
    </p:spTree>
    <p:extLst>
      <p:ext uri="{BB962C8B-B14F-4D97-AF65-F5344CB8AC3E}">
        <p14:creationId xmlns:p14="http://schemas.microsoft.com/office/powerpoint/2010/main" val="276116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7DDC20-F01D-4634-901E-0FD298ACEAC2}" type="datetimeFigureOut">
              <a:rPr lang="en-US" smtClean="0"/>
              <a:t>12/7/2015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E94C60-A3AA-4364-A2CD-589CA05A9CCA}" type="slidenum">
              <a:rPr lang="en-US" smtClean="0"/>
              <a:t>‹#›</a:t>
            </a:fld>
            <a:endParaRPr lang="en-US"/>
          </a:p>
        </p:txBody>
      </p:sp>
    </p:spTree>
    <p:extLst>
      <p:ext uri="{BB962C8B-B14F-4D97-AF65-F5344CB8AC3E}">
        <p14:creationId xmlns:p14="http://schemas.microsoft.com/office/powerpoint/2010/main" val="2375519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7DDC20-F01D-4634-901E-0FD298ACEAC2}" type="datetimeFigureOut">
              <a:rPr lang="en-US" smtClean="0"/>
              <a:t>12/7/2015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E94C60-A3AA-4364-A2CD-589CA05A9CCA}" type="slidenum">
              <a:rPr lang="en-US" smtClean="0"/>
              <a:t>‹#›</a:t>
            </a:fld>
            <a:endParaRPr lang="en-US"/>
          </a:p>
        </p:txBody>
      </p:sp>
    </p:spTree>
    <p:extLst>
      <p:ext uri="{BB962C8B-B14F-4D97-AF65-F5344CB8AC3E}">
        <p14:creationId xmlns:p14="http://schemas.microsoft.com/office/powerpoint/2010/main" val="28696013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DDC20-F01D-4634-901E-0FD298ACEAC2}" type="datetimeFigureOut">
              <a:rPr lang="en-US" smtClean="0"/>
              <a:t>12/7/2015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E94C60-A3AA-4364-A2CD-589CA05A9CCA}" type="slidenum">
              <a:rPr lang="en-US" smtClean="0"/>
              <a:t>‹#›</a:t>
            </a:fld>
            <a:endParaRPr lang="en-US"/>
          </a:p>
        </p:txBody>
      </p:sp>
    </p:spTree>
    <p:extLst>
      <p:ext uri="{BB962C8B-B14F-4D97-AF65-F5344CB8AC3E}">
        <p14:creationId xmlns:p14="http://schemas.microsoft.com/office/powerpoint/2010/main" val="17974961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Comparison of Generator Governor Dead-band Settings</a:t>
            </a:r>
            <a:endParaRPr lang="en-US" dirty="0"/>
          </a:p>
        </p:txBody>
      </p:sp>
      <p:sp>
        <p:nvSpPr>
          <p:cNvPr id="3" name="Subtitle 2"/>
          <p:cNvSpPr>
            <a:spLocks noGrp="1"/>
          </p:cNvSpPr>
          <p:nvPr>
            <p:ph type="subTitle" idx="1"/>
          </p:nvPr>
        </p:nvSpPr>
        <p:spPr>
          <a:xfrm>
            <a:off x="1371600" y="3886200"/>
            <a:ext cx="6477000" cy="1752600"/>
          </a:xfrm>
        </p:spPr>
        <p:txBody>
          <a:bodyPr>
            <a:normAutofit fontScale="70000" lnSpcReduction="20000"/>
          </a:bodyPr>
          <a:lstStyle/>
          <a:p>
            <a:r>
              <a:rPr lang="en-US" dirty="0" smtClean="0"/>
              <a:t>ERCOT Interconnection</a:t>
            </a:r>
          </a:p>
          <a:p>
            <a:r>
              <a:rPr lang="en-US" dirty="0" smtClean="0"/>
              <a:t>For Years 2008 and 2015</a:t>
            </a:r>
          </a:p>
          <a:p>
            <a:r>
              <a:rPr lang="en-US" dirty="0" smtClean="0"/>
              <a:t>January through November of each year.</a:t>
            </a:r>
          </a:p>
          <a:p>
            <a:r>
              <a:rPr lang="en-US" dirty="0" smtClean="0"/>
              <a:t>Sydney Niemeyer, NRG </a:t>
            </a:r>
            <a:r>
              <a:rPr lang="en-US" dirty="0" smtClean="0"/>
              <a:t>Energy</a:t>
            </a:r>
          </a:p>
          <a:p>
            <a:r>
              <a:rPr lang="en-US" dirty="0" smtClean="0"/>
              <a:t>December 7, 2015</a:t>
            </a:r>
            <a:endParaRPr lang="en-US" dirty="0"/>
          </a:p>
        </p:txBody>
      </p:sp>
    </p:spTree>
    <p:extLst>
      <p:ext uri="{BB962C8B-B14F-4D97-AF65-F5344CB8AC3E}">
        <p14:creationId xmlns:p14="http://schemas.microsoft.com/office/powerpoint/2010/main" val="7624940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9575" y="290513"/>
            <a:ext cx="8324850" cy="6278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734551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Comparing the same generator with the same governor settings</a:t>
            </a:r>
            <a:endParaRPr lang="en-US" dirty="0"/>
          </a:p>
        </p:txBody>
      </p:sp>
      <p:sp>
        <p:nvSpPr>
          <p:cNvPr id="5" name="Text Placeholder 4"/>
          <p:cNvSpPr>
            <a:spLocks noGrp="1"/>
          </p:cNvSpPr>
          <p:nvPr>
            <p:ph type="body" idx="1"/>
          </p:nvPr>
        </p:nvSpPr>
        <p:spPr/>
        <p:txBody>
          <a:bodyPr/>
          <a:lstStyle/>
          <a:p>
            <a:r>
              <a:rPr lang="en-US" dirty="0" smtClean="0"/>
              <a:t>2008 Vs 2015 January through November.</a:t>
            </a:r>
            <a:endParaRPr lang="en-US" dirty="0"/>
          </a:p>
        </p:txBody>
      </p:sp>
    </p:spTree>
    <p:extLst>
      <p:ext uri="{BB962C8B-B14F-4D97-AF65-F5344CB8AC3E}">
        <p14:creationId xmlns:p14="http://schemas.microsoft.com/office/powerpoint/2010/main" val="39029819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10600" cy="1143000"/>
          </a:xfrm>
        </p:spPr>
        <p:txBody>
          <a:bodyPr>
            <a:normAutofit fontScale="90000"/>
          </a:bodyPr>
          <a:lstStyle/>
          <a:p>
            <a:r>
              <a:rPr lang="en-US" dirty="0" smtClean="0"/>
              <a:t>The </a:t>
            </a:r>
            <a:r>
              <a:rPr lang="en-US" dirty="0" smtClean="0"/>
              <a:t>Affect </a:t>
            </a:r>
            <a:r>
              <a:rPr lang="en-US" dirty="0" smtClean="0"/>
              <a:t>on a Single Generator – Part 2</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Exposing a single generator of 600 MW capacity to the ERCOT frequency profile in 2008 and then to the ERCOT frequency profile in 2015 had the following results (same governor settings for both years):</a:t>
            </a:r>
          </a:p>
          <a:p>
            <a:pPr lvl="1"/>
            <a:r>
              <a:rPr lang="en-US" dirty="0" smtClean="0"/>
              <a:t>In 2008, Droop </a:t>
            </a:r>
            <a:r>
              <a:rPr lang="en-US" dirty="0" smtClean="0"/>
              <a:t>5%, Dead-band +/-0.017 Hz with a “Proportional” response resulted in 832,974.5 MW minutes of Primary Frequency </a:t>
            </a:r>
            <a:r>
              <a:rPr lang="en-US" dirty="0" smtClean="0"/>
              <a:t>Control.</a:t>
            </a:r>
            <a:endParaRPr lang="en-US" dirty="0" smtClean="0"/>
          </a:p>
          <a:p>
            <a:pPr lvl="1"/>
            <a:r>
              <a:rPr lang="en-US" dirty="0" smtClean="0"/>
              <a:t>In 2015, Droop </a:t>
            </a:r>
            <a:r>
              <a:rPr lang="en-US" dirty="0" smtClean="0"/>
              <a:t>5%, Dead-band +/-0.017 Hz with a “Proportional” response resulted in 197,696.2 MW minutes of Primary Frequency </a:t>
            </a:r>
            <a:r>
              <a:rPr lang="en-US" dirty="0" smtClean="0"/>
              <a:t>Control.</a:t>
            </a:r>
            <a:endParaRPr lang="en-US" dirty="0" smtClean="0"/>
          </a:p>
          <a:p>
            <a:pPr lvl="1"/>
            <a:r>
              <a:rPr lang="en-US" dirty="0" smtClean="0"/>
              <a:t>76.27% (635,278.3 MW minute) decrease in generator control action by the governor in 2015 as compared to 2008.</a:t>
            </a:r>
            <a:endParaRPr lang="en-US" dirty="0"/>
          </a:p>
        </p:txBody>
      </p:sp>
    </p:spTree>
    <p:extLst>
      <p:ext uri="{BB962C8B-B14F-4D97-AF65-F5344CB8AC3E}">
        <p14:creationId xmlns:p14="http://schemas.microsoft.com/office/powerpoint/2010/main" val="39660671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3225" y="285750"/>
            <a:ext cx="8335963" cy="6288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172464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22313" y="4406900"/>
            <a:ext cx="7772400" cy="1612900"/>
          </a:xfrm>
        </p:spPr>
        <p:txBody>
          <a:bodyPr>
            <a:normAutofit fontScale="90000"/>
          </a:bodyPr>
          <a:lstStyle/>
          <a:p>
            <a:r>
              <a:rPr lang="en-US" dirty="0" smtClean="0"/>
              <a:t>Comparing the same generator with Different governor settings</a:t>
            </a:r>
            <a:endParaRPr lang="en-US" dirty="0"/>
          </a:p>
        </p:txBody>
      </p:sp>
      <p:sp>
        <p:nvSpPr>
          <p:cNvPr id="5" name="Text Placeholder 4"/>
          <p:cNvSpPr>
            <a:spLocks noGrp="1"/>
          </p:cNvSpPr>
          <p:nvPr>
            <p:ph type="body" idx="1"/>
          </p:nvPr>
        </p:nvSpPr>
        <p:spPr/>
        <p:txBody>
          <a:bodyPr/>
          <a:lstStyle/>
          <a:p>
            <a:r>
              <a:rPr lang="en-US" dirty="0" smtClean="0"/>
              <a:t>2015 Vs 2015 January through November.</a:t>
            </a:r>
            <a:endParaRPr lang="en-US" dirty="0"/>
          </a:p>
        </p:txBody>
      </p:sp>
    </p:spTree>
    <p:extLst>
      <p:ext uri="{BB962C8B-B14F-4D97-AF65-F5344CB8AC3E}">
        <p14:creationId xmlns:p14="http://schemas.microsoft.com/office/powerpoint/2010/main" val="13724941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Comparing Different Dead-bands to the Same Year Frequency Profile</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Exposing a single generator of 600 MW capacity to the ERCOT frequency profile in 2015, one generator with a +/-0.017 Hz dead-band and the second with a +/-0.034 Hz dead-band.</a:t>
            </a:r>
          </a:p>
          <a:p>
            <a:pPr lvl="1"/>
            <a:r>
              <a:rPr lang="en-US" dirty="0" smtClean="0"/>
              <a:t>In 2015, Droop </a:t>
            </a:r>
            <a:r>
              <a:rPr lang="en-US" dirty="0" smtClean="0"/>
              <a:t>5%, Dead-band +/-0.017 Hz with a “Proportional” response resulted in 197,696.2 MW minutes of Primary Frequency </a:t>
            </a:r>
            <a:r>
              <a:rPr lang="en-US" dirty="0" smtClean="0"/>
              <a:t>Control.</a:t>
            </a:r>
            <a:endParaRPr lang="en-US" dirty="0" smtClean="0"/>
          </a:p>
          <a:p>
            <a:pPr lvl="1"/>
            <a:r>
              <a:rPr lang="en-US" dirty="0" smtClean="0"/>
              <a:t>In 2015, Droop </a:t>
            </a:r>
            <a:r>
              <a:rPr lang="en-US" dirty="0" smtClean="0"/>
              <a:t>5%, Dead-band +/-0.034 Hz with a “Proportional” response resulted in 7,796.8 MW minutes of Primary Frequency </a:t>
            </a:r>
            <a:r>
              <a:rPr lang="en-US" dirty="0" smtClean="0"/>
              <a:t>Control.</a:t>
            </a:r>
            <a:endParaRPr lang="en-US" dirty="0" smtClean="0"/>
          </a:p>
          <a:p>
            <a:pPr lvl="1"/>
            <a:r>
              <a:rPr lang="en-US" dirty="0" smtClean="0"/>
              <a:t>A 96.06% (189,899.4 MW minute) decrease in generator control action by the larger governor dead-band.</a:t>
            </a:r>
          </a:p>
        </p:txBody>
      </p:sp>
    </p:spTree>
    <p:extLst>
      <p:ext uri="{BB962C8B-B14F-4D97-AF65-F5344CB8AC3E}">
        <p14:creationId xmlns:p14="http://schemas.microsoft.com/office/powerpoint/2010/main" val="1459771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4813" y="285750"/>
            <a:ext cx="8334375" cy="6288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14495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Clearly the lower governor dead-band and proportional droop curve improved frequency control while reducing generator governor control </a:t>
            </a:r>
            <a:r>
              <a:rPr lang="en-US" dirty="0" smtClean="0"/>
              <a:t>action from 2008 to 2015.</a:t>
            </a:r>
            <a:endParaRPr lang="en-US" dirty="0" smtClean="0"/>
          </a:p>
          <a:p>
            <a:r>
              <a:rPr lang="en-US" dirty="0" smtClean="0"/>
              <a:t>Wind Generator Primary Frequency Control provides excellent frequency control for high frequency excursions.</a:t>
            </a:r>
          </a:p>
          <a:p>
            <a:r>
              <a:rPr lang="en-US" dirty="0" smtClean="0"/>
              <a:t>Generators with large governor dead-bands have a clear competitive advantage.</a:t>
            </a:r>
          </a:p>
          <a:p>
            <a:r>
              <a:rPr lang="en-US" dirty="0" smtClean="0"/>
              <a:t>Requiring similar type generators to have the same governor settings improves the frequency profile while reducing the burden on each generator.</a:t>
            </a:r>
          </a:p>
          <a:p>
            <a:r>
              <a:rPr lang="en-US" dirty="0" smtClean="0"/>
              <a:t>Performance requirements ensures proper implementation and control action.</a:t>
            </a:r>
            <a:endParaRPr lang="en-US" dirty="0"/>
          </a:p>
        </p:txBody>
      </p:sp>
    </p:spTree>
    <p:extLst>
      <p:ext uri="{BB962C8B-B14F-4D97-AF65-F5344CB8AC3E}">
        <p14:creationId xmlns:p14="http://schemas.microsoft.com/office/powerpoint/2010/main" val="36659342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 of Governor Settings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Prior to November 2008, most generators utilized a maximum governor dead-band setting of +/-0.036 Hz.</a:t>
            </a:r>
          </a:p>
          <a:p>
            <a:pPr lvl="1"/>
            <a:r>
              <a:rPr lang="en-US" dirty="0" smtClean="0"/>
              <a:t>There was a mixture of droop curve implementations.  Some provided proportional response from the dead-band while others provided a step response at the dead-band.</a:t>
            </a:r>
          </a:p>
          <a:p>
            <a:r>
              <a:rPr lang="en-US" dirty="0" smtClean="0"/>
              <a:t>Beginning April 1, 2015 half of the generators at facilities that had more than one generator were required to implement a maximum dead-band of +/-0.017 Hz and provide proportional response from the dead-band, no step response.</a:t>
            </a:r>
          </a:p>
          <a:p>
            <a:r>
              <a:rPr lang="en-US" dirty="0" smtClean="0"/>
              <a:t>Beginning October 1, 2015 all of the generators had to implement a maximum dead-band of +/-0.017 Hz and provide proportional response from the dead-band.</a:t>
            </a:r>
          </a:p>
          <a:p>
            <a:r>
              <a:rPr lang="en-US" dirty="0" smtClean="0"/>
              <a:t>Generators with mechanical hydraulic governors must maintain their governors to have a maximum dead-band of +/-0.034 Hz.</a:t>
            </a:r>
          </a:p>
          <a:p>
            <a:r>
              <a:rPr lang="en-US" dirty="0" smtClean="0"/>
              <a:t>Generators that were not capable of providing Primary Frequency Control were given a waiver on a case by case basis.</a:t>
            </a:r>
            <a:endParaRPr lang="en-US" dirty="0"/>
          </a:p>
        </p:txBody>
      </p:sp>
    </p:spTree>
    <p:extLst>
      <p:ext uri="{BB962C8B-B14F-4D97-AF65-F5344CB8AC3E}">
        <p14:creationId xmlns:p14="http://schemas.microsoft.com/office/powerpoint/2010/main" val="8449443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Other Improvements in Primary Frequency Control</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In December 2010, Wind Generation Resources were required to install or activate governor devices and provide Primary Frequency Control.  The maximum allowed dead-band was +/-0.036 Hz.</a:t>
            </a:r>
          </a:p>
          <a:p>
            <a:r>
              <a:rPr lang="en-US" dirty="0" smtClean="0"/>
              <a:t>NERC Regional Standard BAL-001-TRE-1 included performance measures of each generator during identified frequency excursions.  These measures began April 1 and October 1 of 2015 on various generators.</a:t>
            </a:r>
          </a:p>
          <a:p>
            <a:r>
              <a:rPr lang="en-US" dirty="0" smtClean="0"/>
              <a:t>Minimum performance standards improved the number of generators performing correctly during frequency excursions.</a:t>
            </a:r>
          </a:p>
          <a:p>
            <a:endParaRPr lang="en-US" dirty="0"/>
          </a:p>
        </p:txBody>
      </p:sp>
    </p:spTree>
    <p:extLst>
      <p:ext uri="{BB962C8B-B14F-4D97-AF65-F5344CB8AC3E}">
        <p14:creationId xmlns:p14="http://schemas.microsoft.com/office/powerpoint/2010/main" val="40102610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Ercot frequency profile using one minute average frequency from two second data</a:t>
            </a:r>
            <a:endParaRPr lang="en-US" dirty="0"/>
          </a:p>
        </p:txBody>
      </p:sp>
      <p:sp>
        <p:nvSpPr>
          <p:cNvPr id="5" name="Text Placeholder 4"/>
          <p:cNvSpPr>
            <a:spLocks noGrp="1"/>
          </p:cNvSpPr>
          <p:nvPr>
            <p:ph type="body" idx="1"/>
          </p:nvPr>
        </p:nvSpPr>
        <p:spPr/>
        <p:txBody>
          <a:bodyPr/>
          <a:lstStyle/>
          <a:p>
            <a:r>
              <a:rPr lang="en-US" dirty="0" smtClean="0"/>
              <a:t>2008 and 2015 January through November of each year.</a:t>
            </a:r>
            <a:endParaRPr lang="en-US" dirty="0"/>
          </a:p>
        </p:txBody>
      </p:sp>
    </p:spTree>
    <p:extLst>
      <p:ext uri="{BB962C8B-B14F-4D97-AF65-F5344CB8AC3E}">
        <p14:creationId xmlns:p14="http://schemas.microsoft.com/office/powerpoint/2010/main" val="38722057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ERCOT Frequency Profile</a:t>
            </a:r>
            <a:br>
              <a:rPr lang="en-US" dirty="0" smtClean="0"/>
            </a:br>
            <a:r>
              <a:rPr lang="en-US" dirty="0" smtClean="0"/>
              <a:t>January through November of Each Year</a:t>
            </a:r>
            <a:endParaRPr lang="en-US" dirty="0"/>
          </a:p>
        </p:txBody>
      </p:sp>
      <p:sp>
        <p:nvSpPr>
          <p:cNvPr id="3" name="Content Placeholder 2"/>
          <p:cNvSpPr>
            <a:spLocks noGrp="1"/>
          </p:cNvSpPr>
          <p:nvPr>
            <p:ph idx="1"/>
          </p:nvPr>
        </p:nvSpPr>
        <p:spPr/>
        <p:txBody>
          <a:bodyPr/>
          <a:lstStyle/>
          <a:p>
            <a:r>
              <a:rPr lang="en-US" dirty="0" smtClean="0"/>
              <a:t>One minute average frequency data (corrected for Time Error Corrections) was collected for each minute of 2008 and 2015.</a:t>
            </a:r>
          </a:p>
          <a:p>
            <a:r>
              <a:rPr lang="en-US" dirty="0" smtClean="0"/>
              <a:t>The data was arranged in 0.005 Hz bins and each occurrence was totaled.</a:t>
            </a:r>
          </a:p>
          <a:p>
            <a:r>
              <a:rPr lang="en-US" dirty="0" smtClean="0"/>
              <a:t>The bar on the next graph represents the number of occurrences of each average frequency.</a:t>
            </a:r>
            <a:endParaRPr lang="en-US" dirty="0"/>
          </a:p>
        </p:txBody>
      </p:sp>
    </p:spTree>
    <p:extLst>
      <p:ext uri="{BB962C8B-B14F-4D97-AF65-F5344CB8AC3E}">
        <p14:creationId xmlns:p14="http://schemas.microsoft.com/office/powerpoint/2010/main" val="40438553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8112" y="300038"/>
            <a:ext cx="8867775" cy="6259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2590800" y="2438400"/>
            <a:ext cx="2057400" cy="1169551"/>
          </a:xfrm>
          <a:prstGeom prst="rect">
            <a:avLst/>
          </a:prstGeom>
          <a:solidFill>
            <a:schemeClr val="accent1">
              <a:lumMod val="20000"/>
              <a:lumOff val="80000"/>
            </a:schemeClr>
          </a:solidFill>
          <a:ln>
            <a:solidFill>
              <a:schemeClr val="accent1"/>
            </a:solidFill>
          </a:ln>
        </p:spPr>
        <p:txBody>
          <a:bodyPr wrap="square" rtlCol="0">
            <a:spAutoFit/>
          </a:bodyPr>
          <a:lstStyle/>
          <a:p>
            <a:r>
              <a:rPr lang="en-US" sz="1400" dirty="0" smtClean="0"/>
              <a:t>In 2015 there </a:t>
            </a:r>
            <a:r>
              <a:rPr lang="en-US" sz="1400" dirty="0" smtClean="0"/>
              <a:t>were 41,661 one minute average frequency values equal to 60.000 Hz or less than 60.005 Hz.</a:t>
            </a:r>
            <a:endParaRPr lang="en-US" sz="1400" dirty="0"/>
          </a:p>
        </p:txBody>
      </p:sp>
      <p:cxnSp>
        <p:nvCxnSpPr>
          <p:cNvPr id="6" name="Straight Arrow Connector 5"/>
          <p:cNvCxnSpPr/>
          <p:nvPr/>
        </p:nvCxnSpPr>
        <p:spPr>
          <a:xfrm>
            <a:off x="4038600" y="2743200"/>
            <a:ext cx="1066800" cy="762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65772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Profile Observations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 2008, frequency was random between 59.964 Hz and 60.036 Hz.  </a:t>
            </a:r>
            <a:r>
              <a:rPr lang="en-US" dirty="0" smtClean="0"/>
              <a:t>Then as </a:t>
            </a:r>
            <a:r>
              <a:rPr lang="en-US" dirty="0" smtClean="0"/>
              <a:t>generator governors began providing </a:t>
            </a:r>
            <a:r>
              <a:rPr lang="en-US" dirty="0" smtClean="0"/>
              <a:t>control outside this range, </a:t>
            </a:r>
            <a:r>
              <a:rPr lang="en-US" dirty="0" smtClean="0"/>
              <a:t>the number of occurrences </a:t>
            </a:r>
            <a:r>
              <a:rPr lang="en-US" dirty="0" smtClean="0"/>
              <a:t>of frequency outside </a:t>
            </a:r>
            <a:r>
              <a:rPr lang="en-US" dirty="0" smtClean="0"/>
              <a:t>this band decreased.</a:t>
            </a:r>
          </a:p>
          <a:p>
            <a:r>
              <a:rPr lang="en-US" dirty="0" smtClean="0"/>
              <a:t>In 2015 with Wind </a:t>
            </a:r>
            <a:r>
              <a:rPr lang="en-US" dirty="0" smtClean="0"/>
              <a:t>Generation Resources </a:t>
            </a:r>
            <a:r>
              <a:rPr lang="en-US" dirty="0" smtClean="0"/>
              <a:t>having active governor control, they rarely </a:t>
            </a:r>
            <a:r>
              <a:rPr lang="en-US" dirty="0" smtClean="0"/>
              <a:t>provide Primary Frequency Response during low frequency deviations, </a:t>
            </a:r>
            <a:r>
              <a:rPr lang="en-US" dirty="0" smtClean="0"/>
              <a:t>however, they </a:t>
            </a:r>
            <a:r>
              <a:rPr lang="en-US" dirty="0" smtClean="0"/>
              <a:t>do respond well during high frequency excursions.</a:t>
            </a:r>
            <a:endParaRPr lang="en-US" dirty="0"/>
          </a:p>
        </p:txBody>
      </p:sp>
    </p:spTree>
    <p:extLst>
      <p:ext uri="{BB962C8B-B14F-4D97-AF65-F5344CB8AC3E}">
        <p14:creationId xmlns:p14="http://schemas.microsoft.com/office/powerpoint/2010/main" val="19259150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Primary Frequency Control actions of Generator Governors</a:t>
            </a:r>
            <a:r>
              <a:rPr lang="en-US" dirty="0" smtClean="0"/>
              <a:t>.</a:t>
            </a:r>
            <a:endParaRPr lang="en-US" dirty="0"/>
          </a:p>
        </p:txBody>
      </p:sp>
      <p:sp>
        <p:nvSpPr>
          <p:cNvPr id="5" name="Text Placeholder 4"/>
          <p:cNvSpPr>
            <a:spLocks noGrp="1"/>
          </p:cNvSpPr>
          <p:nvPr>
            <p:ph type="body" idx="1"/>
          </p:nvPr>
        </p:nvSpPr>
        <p:spPr/>
        <p:txBody>
          <a:bodyPr/>
          <a:lstStyle/>
          <a:p>
            <a:r>
              <a:rPr lang="en-US" dirty="0" smtClean="0"/>
              <a:t>How the frequency profile affected generators.</a:t>
            </a:r>
            <a:endParaRPr lang="en-US" dirty="0"/>
          </a:p>
        </p:txBody>
      </p:sp>
    </p:spTree>
    <p:extLst>
      <p:ext uri="{BB962C8B-B14F-4D97-AF65-F5344CB8AC3E}">
        <p14:creationId xmlns:p14="http://schemas.microsoft.com/office/powerpoint/2010/main" val="41522339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smtClean="0"/>
              <a:t>Affect </a:t>
            </a:r>
            <a:r>
              <a:rPr lang="en-US" dirty="0" smtClean="0"/>
              <a:t>on a Single Generator</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Exposing a single generator of 600 MW capacity to the ERCOT frequency profile in 2008 and then to the ERCOT frequency profile in 2015 had the following results:</a:t>
            </a:r>
          </a:p>
          <a:p>
            <a:pPr lvl="1"/>
            <a:r>
              <a:rPr lang="en-US" dirty="0" smtClean="0"/>
              <a:t>In 2008, Droop </a:t>
            </a:r>
            <a:r>
              <a:rPr lang="en-US" dirty="0" smtClean="0"/>
              <a:t>5%, Dead-band +/-0.036 Hz with a “Step” response resulted in 621,436 MW minutes of Primary Frequency </a:t>
            </a:r>
            <a:r>
              <a:rPr lang="en-US" dirty="0" smtClean="0"/>
              <a:t>Control.</a:t>
            </a:r>
            <a:endParaRPr lang="en-US" dirty="0" smtClean="0"/>
          </a:p>
          <a:p>
            <a:pPr lvl="1"/>
            <a:r>
              <a:rPr lang="en-US" dirty="0" smtClean="0"/>
              <a:t>In 2015 Droop </a:t>
            </a:r>
            <a:r>
              <a:rPr lang="en-US" dirty="0" smtClean="0"/>
              <a:t>5%, Dead-band +/-0.017 Hz with a “Proportional” response resulted in 197,696.2 MW minutes of Primary Frequency </a:t>
            </a:r>
            <a:r>
              <a:rPr lang="en-US" dirty="0" smtClean="0"/>
              <a:t>Control.</a:t>
            </a:r>
            <a:endParaRPr lang="en-US" dirty="0" smtClean="0"/>
          </a:p>
          <a:p>
            <a:pPr lvl="1"/>
            <a:r>
              <a:rPr lang="en-US" dirty="0" smtClean="0"/>
              <a:t>68.19% (423,739.8 MW minute) decrease in generator control action by the governor in 2015 as compared to </a:t>
            </a:r>
            <a:r>
              <a:rPr lang="en-US" dirty="0" smtClean="0"/>
              <a:t>2008 even with the lower dead-band setting.</a:t>
            </a:r>
            <a:endParaRPr lang="en-US" dirty="0"/>
          </a:p>
        </p:txBody>
      </p:sp>
    </p:spTree>
    <p:extLst>
      <p:ext uri="{BB962C8B-B14F-4D97-AF65-F5344CB8AC3E}">
        <p14:creationId xmlns:p14="http://schemas.microsoft.com/office/powerpoint/2010/main" val="40741512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554</TotalTime>
  <Words>903</Words>
  <Application>Microsoft Office PowerPoint</Application>
  <PresentationFormat>On-screen Show (4:3)</PresentationFormat>
  <Paragraphs>54</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Comparison of Generator Governor Dead-band Settings</vt:lpstr>
      <vt:lpstr>Timeline of Governor Settings</vt:lpstr>
      <vt:lpstr>Other Improvements in Primary Frequency Control</vt:lpstr>
      <vt:lpstr>Ercot frequency profile using one minute average frequency from two second data</vt:lpstr>
      <vt:lpstr>ERCOT Frequency Profile January through November of Each Year</vt:lpstr>
      <vt:lpstr>PowerPoint Presentation</vt:lpstr>
      <vt:lpstr>Profile Observations</vt:lpstr>
      <vt:lpstr>Primary Frequency Control actions of Generator Governors.</vt:lpstr>
      <vt:lpstr>The Affect on a Single Generator</vt:lpstr>
      <vt:lpstr>PowerPoint Presentation</vt:lpstr>
      <vt:lpstr>Comparing the same generator with the same governor settings</vt:lpstr>
      <vt:lpstr>The Affect on a Single Generator – Part 2</vt:lpstr>
      <vt:lpstr>PowerPoint Presentation</vt:lpstr>
      <vt:lpstr>Comparing the same generator with Different governor settings</vt:lpstr>
      <vt:lpstr>Comparing Different Dead-bands to the Same Year Frequency Profile</vt:lpstr>
      <vt:lpstr>PowerPoint Presentation</vt:lpstr>
      <vt:lpstr>Summary</vt:lpstr>
    </vt:vector>
  </TitlesOfParts>
  <Company>NRG Energy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slniemeyer</dc:creator>
  <cp:lastModifiedBy>slniemeyer</cp:lastModifiedBy>
  <cp:revision>19</cp:revision>
  <dcterms:created xsi:type="dcterms:W3CDTF">2015-12-01T16:27:58Z</dcterms:created>
  <dcterms:modified xsi:type="dcterms:W3CDTF">2015-12-07T20:43:55Z</dcterms:modified>
</cp:coreProperties>
</file>