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94" r:id="rId6"/>
  </p:sldMasterIdLst>
  <p:notesMasterIdLst>
    <p:notesMasterId r:id="rId40"/>
  </p:notesMasterIdLst>
  <p:handoutMasterIdLst>
    <p:handoutMasterId r:id="rId41"/>
  </p:handoutMasterIdLst>
  <p:sldIdLst>
    <p:sldId id="260" r:id="rId7"/>
    <p:sldId id="330" r:id="rId8"/>
    <p:sldId id="329" r:id="rId9"/>
    <p:sldId id="278" r:id="rId10"/>
    <p:sldId id="281" r:id="rId11"/>
    <p:sldId id="299" r:id="rId12"/>
    <p:sldId id="309" r:id="rId13"/>
    <p:sldId id="316" r:id="rId14"/>
    <p:sldId id="317" r:id="rId15"/>
    <p:sldId id="288" r:id="rId16"/>
    <p:sldId id="290" r:id="rId17"/>
    <p:sldId id="291" r:id="rId18"/>
    <p:sldId id="300" r:id="rId19"/>
    <p:sldId id="321" r:id="rId20"/>
    <p:sldId id="294" r:id="rId21"/>
    <p:sldId id="320" r:id="rId22"/>
    <p:sldId id="296" r:id="rId23"/>
    <p:sldId id="297" r:id="rId24"/>
    <p:sldId id="298" r:id="rId25"/>
    <p:sldId id="311" r:id="rId26"/>
    <p:sldId id="332" r:id="rId27"/>
    <p:sldId id="312" r:id="rId28"/>
    <p:sldId id="314" r:id="rId29"/>
    <p:sldId id="313" r:id="rId30"/>
    <p:sldId id="322" r:id="rId31"/>
    <p:sldId id="323" r:id="rId32"/>
    <p:sldId id="324" r:id="rId33"/>
    <p:sldId id="325" r:id="rId34"/>
    <p:sldId id="326" r:id="rId35"/>
    <p:sldId id="335" r:id="rId36"/>
    <p:sldId id="334" r:id="rId37"/>
    <p:sldId id="283" r:id="rId38"/>
    <p:sldId id="333" r:id="rId3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84631" autoAdjust="0"/>
  </p:normalViewPr>
  <p:slideViewPr>
    <p:cSldViewPr snapToGrid="0" snapToObjects="1">
      <p:cViewPr varScale="1">
        <p:scale>
          <a:sx n="86" d="100"/>
          <a:sy n="86" d="100"/>
        </p:scale>
        <p:origin x="84" y="60"/>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99" d="100"/>
          <a:sy n="99" d="100"/>
        </p:scale>
        <p:origin x="35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07CA14-926D-480A-8E56-368E70F3C234}" type="datetimeFigureOut">
              <a:rPr lang="en-US"/>
              <a:pPr>
                <a:defRPr/>
              </a:pPr>
              <a:t>12/16/2015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DD2CEA-46D8-4286-8411-1FB077BF8C28}" type="slidenum">
              <a:rPr lang="en-US"/>
              <a:pPr>
                <a:defRPr/>
              </a:pPr>
              <a:t>‹#›</a:t>
            </a:fld>
            <a:endParaRPr lang="en-US"/>
          </a:p>
        </p:txBody>
      </p:sp>
    </p:spTree>
    <p:extLst>
      <p:ext uri="{BB962C8B-B14F-4D97-AF65-F5344CB8AC3E}">
        <p14:creationId xmlns:p14="http://schemas.microsoft.com/office/powerpoint/2010/main" val="367529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789D5F-5C8A-40B9-A420-AEC7A1291B1A}" type="datetimeFigureOut">
              <a:rPr lang="en-US"/>
              <a:pPr>
                <a:defRPr/>
              </a:pPr>
              <a:t>12/16/2015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88139C-3228-46CA-833B-5181E78408F3}" type="slidenum">
              <a:rPr lang="en-US"/>
              <a:pPr>
                <a:defRPr/>
              </a:pPr>
              <a:t>‹#›</a:t>
            </a:fld>
            <a:endParaRPr lang="en-US"/>
          </a:p>
        </p:txBody>
      </p:sp>
    </p:spTree>
    <p:extLst>
      <p:ext uri="{BB962C8B-B14F-4D97-AF65-F5344CB8AC3E}">
        <p14:creationId xmlns:p14="http://schemas.microsoft.com/office/powerpoint/2010/main" val="3596751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3F1CEB34-D0F4-49BF-BFD2-AAD20B186E87}" type="slidenum">
              <a:rPr lang="en-US" altLang="en-US">
                <a:latin typeface="Calibri" pitchFamily="34" charset="0"/>
              </a:rPr>
              <a:pPr fontAlgn="base">
                <a:spcBef>
                  <a:spcPct val="0"/>
                </a:spcBef>
                <a:spcAft>
                  <a:spcPct val="0"/>
                </a:spcAft>
                <a:defRPr/>
              </a:pPr>
              <a:t>1</a:t>
            </a:fld>
            <a:endParaRPr lang="en-US" altLang="en-US">
              <a:latin typeface="Calibri" pitchFamily="34" charset="0"/>
            </a:endParaRPr>
          </a:p>
        </p:txBody>
      </p:sp>
    </p:spTree>
    <p:extLst>
      <p:ext uri="{BB962C8B-B14F-4D97-AF65-F5344CB8AC3E}">
        <p14:creationId xmlns:p14="http://schemas.microsoft.com/office/powerpoint/2010/main" val="41618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10</a:t>
            </a:fld>
            <a:endParaRPr lang="en-US"/>
          </a:p>
        </p:txBody>
      </p:sp>
    </p:spTree>
    <p:extLst>
      <p:ext uri="{BB962C8B-B14F-4D97-AF65-F5344CB8AC3E}">
        <p14:creationId xmlns:p14="http://schemas.microsoft.com/office/powerpoint/2010/main" val="162333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11</a:t>
            </a:fld>
            <a:endParaRPr lang="en-US"/>
          </a:p>
        </p:txBody>
      </p:sp>
    </p:spTree>
    <p:extLst>
      <p:ext uri="{BB962C8B-B14F-4D97-AF65-F5344CB8AC3E}">
        <p14:creationId xmlns:p14="http://schemas.microsoft.com/office/powerpoint/2010/main" val="422851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12</a:t>
            </a:fld>
            <a:endParaRPr lang="en-US"/>
          </a:p>
        </p:txBody>
      </p:sp>
    </p:spTree>
    <p:extLst>
      <p:ext uri="{BB962C8B-B14F-4D97-AF65-F5344CB8AC3E}">
        <p14:creationId xmlns:p14="http://schemas.microsoft.com/office/powerpoint/2010/main" val="413112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13</a:t>
            </a:fld>
            <a:endParaRPr lang="en-US"/>
          </a:p>
        </p:txBody>
      </p:sp>
    </p:spTree>
    <p:extLst>
      <p:ext uri="{BB962C8B-B14F-4D97-AF65-F5344CB8AC3E}">
        <p14:creationId xmlns:p14="http://schemas.microsoft.com/office/powerpoint/2010/main" val="259360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14</a:t>
            </a:fld>
            <a:endParaRPr lang="en-US"/>
          </a:p>
        </p:txBody>
      </p:sp>
    </p:spTree>
    <p:extLst>
      <p:ext uri="{BB962C8B-B14F-4D97-AF65-F5344CB8AC3E}">
        <p14:creationId xmlns:p14="http://schemas.microsoft.com/office/powerpoint/2010/main" val="341172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15</a:t>
            </a:fld>
            <a:endParaRPr lang="en-US"/>
          </a:p>
        </p:txBody>
      </p:sp>
    </p:spTree>
    <p:extLst>
      <p:ext uri="{BB962C8B-B14F-4D97-AF65-F5344CB8AC3E}">
        <p14:creationId xmlns:p14="http://schemas.microsoft.com/office/powerpoint/2010/main" val="366986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16</a:t>
            </a:fld>
            <a:endParaRPr lang="en-US"/>
          </a:p>
        </p:txBody>
      </p:sp>
    </p:spTree>
    <p:extLst>
      <p:ext uri="{BB962C8B-B14F-4D97-AF65-F5344CB8AC3E}">
        <p14:creationId xmlns:p14="http://schemas.microsoft.com/office/powerpoint/2010/main" val="96926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17</a:t>
            </a:fld>
            <a:endParaRPr lang="en-US"/>
          </a:p>
        </p:txBody>
      </p:sp>
    </p:spTree>
    <p:extLst>
      <p:ext uri="{BB962C8B-B14F-4D97-AF65-F5344CB8AC3E}">
        <p14:creationId xmlns:p14="http://schemas.microsoft.com/office/powerpoint/2010/main" val="363462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18</a:t>
            </a:fld>
            <a:endParaRPr lang="en-US"/>
          </a:p>
        </p:txBody>
      </p:sp>
    </p:spTree>
    <p:extLst>
      <p:ext uri="{BB962C8B-B14F-4D97-AF65-F5344CB8AC3E}">
        <p14:creationId xmlns:p14="http://schemas.microsoft.com/office/powerpoint/2010/main" val="293914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19</a:t>
            </a:fld>
            <a:endParaRPr lang="en-US"/>
          </a:p>
        </p:txBody>
      </p:sp>
    </p:spTree>
    <p:extLst>
      <p:ext uri="{BB962C8B-B14F-4D97-AF65-F5344CB8AC3E}">
        <p14:creationId xmlns:p14="http://schemas.microsoft.com/office/powerpoint/2010/main" val="144940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a:t>
            </a:fld>
            <a:endParaRPr lang="en-US"/>
          </a:p>
        </p:txBody>
      </p:sp>
    </p:spTree>
    <p:extLst>
      <p:ext uri="{BB962C8B-B14F-4D97-AF65-F5344CB8AC3E}">
        <p14:creationId xmlns:p14="http://schemas.microsoft.com/office/powerpoint/2010/main" val="714091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20</a:t>
            </a:fld>
            <a:endParaRPr lang="en-US"/>
          </a:p>
        </p:txBody>
      </p:sp>
    </p:spTree>
    <p:extLst>
      <p:ext uri="{BB962C8B-B14F-4D97-AF65-F5344CB8AC3E}">
        <p14:creationId xmlns:p14="http://schemas.microsoft.com/office/powerpoint/2010/main" val="2631326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21</a:t>
            </a:fld>
            <a:endParaRPr lang="en-US"/>
          </a:p>
        </p:txBody>
      </p:sp>
    </p:spTree>
    <p:extLst>
      <p:ext uri="{BB962C8B-B14F-4D97-AF65-F5344CB8AC3E}">
        <p14:creationId xmlns:p14="http://schemas.microsoft.com/office/powerpoint/2010/main" val="2849428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22</a:t>
            </a:fld>
            <a:endParaRPr lang="en-US"/>
          </a:p>
        </p:txBody>
      </p:sp>
    </p:spTree>
    <p:extLst>
      <p:ext uri="{BB962C8B-B14F-4D97-AF65-F5344CB8AC3E}">
        <p14:creationId xmlns:p14="http://schemas.microsoft.com/office/powerpoint/2010/main" val="2076134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23</a:t>
            </a:fld>
            <a:endParaRPr lang="en-US"/>
          </a:p>
        </p:txBody>
      </p:sp>
    </p:spTree>
    <p:extLst>
      <p:ext uri="{BB962C8B-B14F-4D97-AF65-F5344CB8AC3E}">
        <p14:creationId xmlns:p14="http://schemas.microsoft.com/office/powerpoint/2010/main" val="394211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24</a:t>
            </a:fld>
            <a:endParaRPr lang="en-US"/>
          </a:p>
        </p:txBody>
      </p:sp>
    </p:spTree>
    <p:extLst>
      <p:ext uri="{BB962C8B-B14F-4D97-AF65-F5344CB8AC3E}">
        <p14:creationId xmlns:p14="http://schemas.microsoft.com/office/powerpoint/2010/main" val="237837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25</a:t>
            </a:fld>
            <a:endParaRPr lang="en-US"/>
          </a:p>
        </p:txBody>
      </p:sp>
    </p:spTree>
    <p:extLst>
      <p:ext uri="{BB962C8B-B14F-4D97-AF65-F5344CB8AC3E}">
        <p14:creationId xmlns:p14="http://schemas.microsoft.com/office/powerpoint/2010/main" val="916792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26</a:t>
            </a:fld>
            <a:endParaRPr lang="en-US"/>
          </a:p>
        </p:txBody>
      </p:sp>
    </p:spTree>
    <p:extLst>
      <p:ext uri="{BB962C8B-B14F-4D97-AF65-F5344CB8AC3E}">
        <p14:creationId xmlns:p14="http://schemas.microsoft.com/office/powerpoint/2010/main" val="3643267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27</a:t>
            </a:fld>
            <a:endParaRPr lang="en-US"/>
          </a:p>
        </p:txBody>
      </p:sp>
    </p:spTree>
    <p:extLst>
      <p:ext uri="{BB962C8B-B14F-4D97-AF65-F5344CB8AC3E}">
        <p14:creationId xmlns:p14="http://schemas.microsoft.com/office/powerpoint/2010/main" val="14202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options 0,1,3,4:</a:t>
            </a:r>
          </a:p>
          <a:p>
            <a:r>
              <a:rPr lang="en-US" baseline="0" dirty="0" smtClean="0"/>
              <a:t>Last MW of URS = 345 MW where price would be $9,000/</a:t>
            </a:r>
            <a:r>
              <a:rPr lang="en-US" baseline="0" dirty="0" err="1" smtClean="0"/>
              <a:t>MWh</a:t>
            </a:r>
            <a:r>
              <a:rPr lang="en-US" baseline="0" dirty="0" smtClean="0"/>
              <a:t> on the curve</a:t>
            </a:r>
          </a:p>
          <a:p>
            <a:r>
              <a:rPr lang="en-US" baseline="0" dirty="0" smtClean="0"/>
              <a:t>Last MW of RRS = 345 + 2300 = 2645 MW where price would be $2,319/</a:t>
            </a:r>
            <a:r>
              <a:rPr lang="en-US" baseline="0" dirty="0" err="1" smtClean="0"/>
              <a:t>MWh</a:t>
            </a:r>
            <a:r>
              <a:rPr lang="en-US" baseline="0" dirty="0" smtClean="0"/>
              <a:t> on the curve</a:t>
            </a:r>
          </a:p>
          <a:p>
            <a:r>
              <a:rPr lang="en-US" baseline="0" dirty="0" smtClean="0"/>
              <a:t>Last MW of NSRS = 345 + 2300 + 2000 = 4645 MW where price would be $13/</a:t>
            </a:r>
            <a:r>
              <a:rPr lang="en-US" baseline="0" dirty="0" err="1" smtClean="0"/>
              <a:t>MWh</a:t>
            </a:r>
            <a:r>
              <a:rPr lang="en-US" baseline="0" dirty="0" smtClean="0"/>
              <a:t> on the curve</a:t>
            </a: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28</a:t>
            </a:fld>
            <a:endParaRPr lang="en-US"/>
          </a:p>
        </p:txBody>
      </p:sp>
    </p:spTree>
    <p:extLst>
      <p:ext uri="{BB962C8B-B14F-4D97-AF65-F5344CB8AC3E}">
        <p14:creationId xmlns:p14="http://schemas.microsoft.com/office/powerpoint/2010/main" val="575444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29</a:t>
            </a:fld>
            <a:endParaRPr lang="en-US"/>
          </a:p>
        </p:txBody>
      </p:sp>
    </p:spTree>
    <p:extLst>
      <p:ext uri="{BB962C8B-B14F-4D97-AF65-F5344CB8AC3E}">
        <p14:creationId xmlns:p14="http://schemas.microsoft.com/office/powerpoint/2010/main" val="41540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a:t>
            </a:fld>
            <a:endParaRPr lang="en-US"/>
          </a:p>
        </p:txBody>
      </p:sp>
    </p:spTree>
    <p:extLst>
      <p:ext uri="{BB962C8B-B14F-4D97-AF65-F5344CB8AC3E}">
        <p14:creationId xmlns:p14="http://schemas.microsoft.com/office/powerpoint/2010/main" val="568065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30</a:t>
            </a:fld>
            <a:endParaRPr lang="en-US"/>
          </a:p>
        </p:txBody>
      </p:sp>
    </p:spTree>
    <p:extLst>
      <p:ext uri="{BB962C8B-B14F-4D97-AF65-F5344CB8AC3E}">
        <p14:creationId xmlns:p14="http://schemas.microsoft.com/office/powerpoint/2010/main" val="892050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31</a:t>
            </a:fld>
            <a:endParaRPr lang="en-US"/>
          </a:p>
        </p:txBody>
      </p:sp>
    </p:spTree>
    <p:extLst>
      <p:ext uri="{BB962C8B-B14F-4D97-AF65-F5344CB8AC3E}">
        <p14:creationId xmlns:p14="http://schemas.microsoft.com/office/powerpoint/2010/main" val="2002538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32</a:t>
            </a:fld>
            <a:endParaRPr lang="en-US"/>
          </a:p>
        </p:txBody>
      </p:sp>
    </p:spTree>
    <p:extLst>
      <p:ext uri="{BB962C8B-B14F-4D97-AF65-F5344CB8AC3E}">
        <p14:creationId xmlns:p14="http://schemas.microsoft.com/office/powerpoint/2010/main" val="2955047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33</a:t>
            </a:fld>
            <a:endParaRPr lang="en-US"/>
          </a:p>
        </p:txBody>
      </p:sp>
    </p:spTree>
    <p:extLst>
      <p:ext uri="{BB962C8B-B14F-4D97-AF65-F5344CB8AC3E}">
        <p14:creationId xmlns:p14="http://schemas.microsoft.com/office/powerpoint/2010/main" val="390010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4</a:t>
            </a:fld>
            <a:endParaRPr lang="en-US"/>
          </a:p>
        </p:txBody>
      </p:sp>
    </p:spTree>
    <p:extLst>
      <p:ext uri="{BB962C8B-B14F-4D97-AF65-F5344CB8AC3E}">
        <p14:creationId xmlns:p14="http://schemas.microsoft.com/office/powerpoint/2010/main" val="125270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0 Base Case: X = 2000; VOLL = $9,000; SWOC = $9,000; RDF = 0.99; PRC Threshold to set RTOFFCAP to 0 = 2300</a:t>
            </a:r>
          </a:p>
          <a:p>
            <a:r>
              <a:rPr lang="en-US" dirty="0" smtClean="0"/>
              <a:t>Option 1: Base case with $75 Price Response for all offline units greater than a 30 minute cold start time</a:t>
            </a:r>
          </a:p>
          <a:p>
            <a:r>
              <a:rPr lang="en-US" dirty="0" smtClean="0"/>
              <a:t>Option 2: Add</a:t>
            </a:r>
            <a:r>
              <a:rPr lang="en-US" baseline="0" dirty="0" smtClean="0"/>
              <a:t> ORDC to the DAM</a:t>
            </a:r>
            <a:endParaRPr lang="en-US" dirty="0" smtClean="0"/>
          </a:p>
          <a:p>
            <a:r>
              <a:rPr lang="en-US" dirty="0" smtClean="0"/>
              <a:t>Option 3: $75 Price Response for all offline units greater than a 30 minute cold start time; RDF = 0.98</a:t>
            </a:r>
          </a:p>
          <a:p>
            <a:r>
              <a:rPr lang="en-US" dirty="0" smtClean="0"/>
              <a:t>Option 4: $75 Price Response for all offline units greater than a 30 minute cold start time; PRC Threshold to set RTOFFCAP to 0 = 2500</a:t>
            </a:r>
          </a:p>
          <a:p>
            <a:r>
              <a:rPr lang="en-US" dirty="0" smtClean="0"/>
              <a:t>Option 5: Upon</a:t>
            </a:r>
            <a:r>
              <a:rPr lang="en-US" baseline="0" dirty="0" smtClean="0"/>
              <a:t> deployment of NSRS by the ERCOT operator, require all Quick Start Resources providing NSRS to come physically online: Does not change RTOLCAP if implemented but does increase PRC</a:t>
            </a:r>
            <a:endParaRPr lang="en-US" dirty="0" smtClean="0"/>
          </a:p>
          <a:p>
            <a:r>
              <a:rPr lang="en-US" dirty="0" smtClean="0"/>
              <a:t>Option 6: $75 Price Response for all offline units greater than a 30 minute cold start time; X = RRS + URS; Min. RRS = 2750; VOLL = $18,000</a:t>
            </a:r>
          </a:p>
          <a:p>
            <a:r>
              <a:rPr lang="en-US" dirty="0" smtClean="0"/>
              <a:t>Option 7: $75 Price Response for all offline units greater than a 30 minute cold start time; X = RRS + URS; Min. RRS = 2750; Set Price to $4,500 when PRC&lt;2500 and Price to $9,000 when PRC&lt;2300</a:t>
            </a:r>
          </a:p>
          <a:p>
            <a:r>
              <a:rPr lang="en-US" dirty="0" smtClean="0"/>
              <a:t>Option 8: $75 Price Response for all offline units greater than a 30 minute cold start time; X = 2300; VOLL = $12,000</a:t>
            </a:r>
          </a:p>
          <a:p>
            <a:r>
              <a:rPr lang="en-US" dirty="0" smtClean="0"/>
              <a:t>Option 9: $75 Price Response for all offline units greater than a 30 minute cold start time; X = 2750; VOLL = $18,000</a:t>
            </a:r>
          </a:p>
          <a:p>
            <a:r>
              <a:rPr lang="en-US" dirty="0" smtClean="0"/>
              <a:t>Option 10: $75 Price Response for all offline units greater than a 30 minute cold start time; X = 1708; VOLL = $18,000</a:t>
            </a:r>
          </a:p>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5</a:t>
            </a:fld>
            <a:endParaRPr lang="en-US"/>
          </a:p>
        </p:txBody>
      </p:sp>
    </p:spTree>
    <p:extLst>
      <p:ext uri="{BB962C8B-B14F-4D97-AF65-F5344CB8AC3E}">
        <p14:creationId xmlns:p14="http://schemas.microsoft.com/office/powerpoint/2010/main" val="266586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6</a:t>
            </a:fld>
            <a:endParaRPr lang="en-US"/>
          </a:p>
        </p:txBody>
      </p:sp>
    </p:spTree>
    <p:extLst>
      <p:ext uri="{BB962C8B-B14F-4D97-AF65-F5344CB8AC3E}">
        <p14:creationId xmlns:p14="http://schemas.microsoft.com/office/powerpoint/2010/main" val="39056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7</a:t>
            </a:fld>
            <a:endParaRPr lang="en-US"/>
          </a:p>
        </p:txBody>
      </p:sp>
    </p:spTree>
    <p:extLst>
      <p:ext uri="{BB962C8B-B14F-4D97-AF65-F5344CB8AC3E}">
        <p14:creationId xmlns:p14="http://schemas.microsoft.com/office/powerpoint/2010/main" val="272744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8</a:t>
            </a:fld>
            <a:endParaRPr lang="en-US"/>
          </a:p>
        </p:txBody>
      </p:sp>
    </p:spTree>
    <p:extLst>
      <p:ext uri="{BB962C8B-B14F-4D97-AF65-F5344CB8AC3E}">
        <p14:creationId xmlns:p14="http://schemas.microsoft.com/office/powerpoint/2010/main" val="14074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9</a:t>
            </a:fld>
            <a:endParaRPr lang="en-US"/>
          </a:p>
        </p:txBody>
      </p:sp>
    </p:spTree>
    <p:extLst>
      <p:ext uri="{BB962C8B-B14F-4D97-AF65-F5344CB8AC3E}">
        <p14:creationId xmlns:p14="http://schemas.microsoft.com/office/powerpoint/2010/main" val="164005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28D0172-49B4-4594-B779-F488FE05A288}"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s</a:t>
            </a:r>
            <a:endParaRPr lang="en-US" dirty="0"/>
          </a:p>
        </p:txBody>
      </p:sp>
    </p:spTree>
    <p:extLst>
      <p:ext uri="{BB962C8B-B14F-4D97-AF65-F5344CB8AC3E}">
        <p14:creationId xmlns:p14="http://schemas.microsoft.com/office/powerpoint/2010/main" val="2798175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28D0172-49B4-4594-B779-F488FE05A288}"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1492656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6" name="Line 14"/>
          <p:cNvSpPr>
            <a:spLocks noChangeShapeType="1"/>
          </p:cNvSpPr>
          <p:nvPr userDrawn="1"/>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6276975" cy="476250"/>
          </a:xfrm>
        </p:spPr>
        <p:txBody>
          <a:bodyPr/>
          <a:lstStyle>
            <a:lvl1pPr defTabSz="457200">
              <a:defRPr sz="1800" b="1">
                <a:solidFill>
                  <a:srgbClr val="FFFFFF"/>
                </a:solidFill>
              </a:defRPr>
            </a:lvl1pPr>
          </a:lstStyle>
          <a:p>
            <a:pPr>
              <a:defRPr/>
            </a:pPr>
            <a:r>
              <a:rPr lang="en-US"/>
              <a:t>March 10, 2009</a:t>
            </a:r>
          </a:p>
        </p:txBody>
      </p:sp>
      <p:sp>
        <p:nvSpPr>
          <p:cNvPr id="8" name="Rectangle 15"/>
          <p:cNvSpPr>
            <a:spLocks noGrp="1" noChangeArrowheads="1"/>
          </p:cNvSpPr>
          <p:nvPr>
            <p:ph type="ftr" sz="quarter" idx="11"/>
          </p:nvPr>
        </p:nvSpPr>
        <p:spPr>
          <a:xfrm>
            <a:off x="2333625" y="5067300"/>
            <a:ext cx="6276975" cy="419100"/>
          </a:xfrm>
        </p:spPr>
        <p:txBody>
          <a:bodyPr/>
          <a:lstStyle>
            <a:lvl1pPr algn="l" defTabSz="457200">
              <a:defRPr sz="1800" b="1">
                <a:solidFill>
                  <a:srgbClr val="FFFFFF"/>
                </a:solidFill>
              </a:defRPr>
            </a:lvl1pPr>
          </a:lstStyle>
          <a:p>
            <a:pPr>
              <a:defRPr/>
            </a:pPr>
            <a:r>
              <a:rPr lang="en-US"/>
              <a:t>COPS</a:t>
            </a:r>
          </a:p>
        </p:txBody>
      </p:sp>
    </p:spTree>
    <p:extLst>
      <p:ext uri="{BB962C8B-B14F-4D97-AF65-F5344CB8AC3E}">
        <p14:creationId xmlns:p14="http://schemas.microsoft.com/office/powerpoint/2010/main" val="171125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A1F74A6F-2985-437A-A579-85E971A14C1E}"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82907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defTabSz="457200">
              <a:defRPr/>
            </a:lvl1pPr>
          </a:lstStyle>
          <a:p>
            <a:pPr>
              <a:defRPr/>
            </a:pPr>
            <a:fld id="{693FC545-5734-4014-8452-80989F0C5355}"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77738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9E289940-C7C8-4E59-9935-AD7DB64FF0A8}"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0360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defTabSz="457200">
              <a:defRPr/>
            </a:lvl1pPr>
          </a:lstStyle>
          <a:p>
            <a:pPr>
              <a:defRPr/>
            </a:pPr>
            <a:fld id="{7C3E5111-D0D9-4671-86FC-0F1667C5C1C6}" type="slidenum">
              <a:rPr lang="en-US"/>
              <a:pPr>
                <a:defRPr/>
              </a:pPr>
              <a:t>‹#›</a:t>
            </a:fld>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13995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defTabSz="457200">
              <a:defRPr/>
            </a:lvl1pPr>
          </a:lstStyle>
          <a:p>
            <a:pPr>
              <a:defRPr/>
            </a:pPr>
            <a:fld id="{E7FADC88-E5CE-4DB9-8B2C-0AFA7B8ED9E5}" type="slidenum">
              <a:rPr lang="en-US"/>
              <a:pPr>
                <a:defRPr/>
              </a:pPr>
              <a:t>‹#›</a:t>
            </a:fld>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7573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457200">
              <a:defRPr/>
            </a:lvl1pPr>
          </a:lstStyle>
          <a:p>
            <a:pPr>
              <a:defRPr/>
            </a:pPr>
            <a:fld id="{E918C757-D638-4F3E-8DE2-272BB572A3F0}" type="slidenum">
              <a:rPr lang="en-US"/>
              <a:pPr>
                <a:defRPr/>
              </a:pPr>
              <a:t>‹#›</a:t>
            </a:fld>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122075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94741825-7EF9-4869-ABD1-B7A21D7EE91E}"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89682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B2003209-B9C0-49CF-B710-EF7AA825A007}"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403431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590E471-397C-4EDD-93C3-0E0C5C221CD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9984003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93B3EBC6-7749-4C8E-BAAF-842341989A21}"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2143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800F0CA8-AD75-431D-908F-8AD9181CB2CD}"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8996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A6DD7149-8398-4794-BDAD-5C3D921C670D}"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2267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E7F1DF-5135-406F-A567-7AC1D523357C}"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11813076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D8FAA7-74F8-44A2-B58C-9793730B91F1}"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792961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079D1D-9ECE-4CE8-A3F9-294EC9588B1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2">
                    <a:lumMod val="90000"/>
                    <a:lumOff val="10000"/>
                  </a:schemeClr>
                </a:solidFill>
                <a:latin typeface="+mn-lt"/>
                <a:cs typeface="+mn-cs"/>
              </a:defRPr>
            </a:lvl1pPr>
          </a:lstStyle>
          <a:p>
            <a:pPr>
              <a:defRPr/>
            </a:pPr>
            <a:r>
              <a:rPr lang="en-US" smtClean="0"/>
              <a:t>test1</a:t>
            </a:r>
            <a:endParaRPr lang="en-US" dirty="0"/>
          </a:p>
        </p:txBody>
      </p:sp>
    </p:spTree>
    <p:extLst>
      <p:ext uri="{BB962C8B-B14F-4D97-AF65-F5344CB8AC3E}">
        <p14:creationId xmlns:p14="http://schemas.microsoft.com/office/powerpoint/2010/main" val="3754959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2E66E3C-C899-4A26-96A7-65BCEB1DDA1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1411304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751137-A108-4055-9C26-5588B831F99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468798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9891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36F1CF-4D81-4D8A-AD95-2A91230F540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6419946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 Target="../slides/slide2.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userDrawn="1"/>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065213" y="6122750"/>
            <a:ext cx="3095625" cy="246221"/>
          </a:xfrm>
          <a:prstGeom prst="rect">
            <a:avLst/>
          </a:prstGeom>
          <a:noFill/>
        </p:spPr>
        <p:txBody>
          <a:bodyPr wrap="square" rtlCol="0">
            <a:spAutoFit/>
          </a:bodyPr>
          <a:lstStyle/>
          <a:p>
            <a:r>
              <a:rPr lang="en-US" sz="1000" dirty="0" smtClean="0"/>
              <a:t>ERCOT Public | </a:t>
            </a:r>
            <a:r>
              <a:rPr lang="en-US" sz="1000" u="none" dirty="0" smtClean="0">
                <a:solidFill>
                  <a:schemeClr val="accent1">
                    <a:lumMod val="75000"/>
                  </a:schemeClr>
                </a:solidFill>
              </a:rPr>
              <a:t>Top</a:t>
            </a:r>
            <a:endParaRPr lang="en-US" sz="1000" u="none" dirty="0">
              <a:solidFill>
                <a:schemeClr val="accent1">
                  <a:lumMod val="75000"/>
                </a:schemeClr>
              </a:solidFill>
            </a:endParaRPr>
          </a:p>
        </p:txBody>
      </p:sp>
      <p:sp>
        <p:nvSpPr>
          <p:cNvPr id="2" name="Rectangle 1">
            <a:hlinkClick r:id="rId11" action="ppaction://hlinksldjump"/>
          </p:cNvPr>
          <p:cNvSpPr/>
          <p:nvPr userDrawn="1"/>
        </p:nvSpPr>
        <p:spPr>
          <a:xfrm>
            <a:off x="2073025" y="6164248"/>
            <a:ext cx="259200" cy="1810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93528" r:id="rId1"/>
    <p:sldLayoutId id="2147493529" r:id="rId2"/>
    <p:sldLayoutId id="2147493530" r:id="rId3"/>
    <p:sldLayoutId id="2147493531" r:id="rId4"/>
    <p:sldLayoutId id="2147493532" r:id="rId5"/>
    <p:sldLayoutId id="2147493533" r:id="rId6"/>
    <p:sldLayoutId id="2147493534"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68275"/>
            <a:ext cx="9144000" cy="7216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p:cNvPicPr>
            <a:picLocks/>
          </p:cNvPicPr>
          <p:nvPr userDrawn="1"/>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3BA2F3-1CCE-4942-B570-2A33E3EA27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35" r:id="rId1"/>
    <p:sldLayoutId id="2147493536" r:id="rId2"/>
    <p:sldLayoutId id="2147493549"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cs typeface="+mn-cs"/>
              </a:defRPr>
            </a:lvl1pPr>
          </a:lstStyle>
          <a:p>
            <a:pPr>
              <a:defRPr/>
            </a:pPr>
            <a:fld id="{A3401723-4681-4188-AF63-9115646A291D}" type="slidenum">
              <a:rPr lang="en-US"/>
              <a:pPr>
                <a:defRPr/>
              </a:pPr>
              <a:t>‹#›</a:t>
            </a:fld>
            <a:endParaRPr lang="en-US"/>
          </a:p>
        </p:txBody>
      </p:sp>
      <p:sp>
        <p:nvSpPr>
          <p:cNvPr id="1028" name="Rectangle 7"/>
          <p:cNvSpPr>
            <a:spLocks noChangeArrowheads="1"/>
          </p:cNvSpPr>
          <p:nvPr userDrawn="1"/>
        </p:nvSpPr>
        <p:spPr bwMode="auto">
          <a:xfrm>
            <a:off x="0" y="6235700"/>
            <a:ext cx="9144000" cy="622300"/>
          </a:xfrm>
          <a:prstGeom prst="rect">
            <a:avLst/>
          </a:prstGeom>
          <a:solidFill>
            <a:srgbClr val="ECEC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pic>
        <p:nvPicPr>
          <p:cNvPr id="3077" name="Picture 8" descr="logo_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userDrawn="1"/>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3079"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200">
                <a:solidFill>
                  <a:srgbClr val="000000"/>
                </a:solidFill>
                <a:latin typeface="Arial" charset="0"/>
                <a:cs typeface="+mn-cs"/>
              </a:defRPr>
            </a:lvl1pPr>
          </a:lstStyle>
          <a:p>
            <a:pPr>
              <a:defRPr/>
            </a:pPr>
            <a:endParaRPr lang="en-US"/>
          </a:p>
        </p:txBody>
      </p:sp>
      <p:sp>
        <p:nvSpPr>
          <p:cNvPr id="3081" name="Line 11"/>
          <p:cNvSpPr>
            <a:spLocks noChangeShapeType="1"/>
          </p:cNvSpPr>
          <p:nvPr userDrawn="1"/>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200">
                <a:solidFill>
                  <a:srgbClr val="000000"/>
                </a:solidFill>
                <a:latin typeface="Arial" charset="0"/>
                <a:cs typeface="+mn-cs"/>
              </a:defRPr>
            </a:lvl1pPr>
          </a:lstStyle>
          <a:p>
            <a:pPr>
              <a:defRPr/>
            </a:pPr>
            <a:r>
              <a:rPr lang="en-US"/>
              <a:t>February 10, 2009</a:t>
            </a:r>
          </a:p>
        </p:txBody>
      </p:sp>
      <p:sp>
        <p:nvSpPr>
          <p:cNvPr id="3083" name="Line 12"/>
          <p:cNvSpPr>
            <a:spLocks noChangeShapeType="1"/>
          </p:cNvSpPr>
          <p:nvPr userDrawn="1"/>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fld id="{B4D33090-08ED-4C50-942B-BDF19BA06F02}" type="slidenum">
              <a:rPr lang="en-US" altLang="en-US" sz="1200" smtClean="0">
                <a:solidFill>
                  <a:srgbClr val="000000"/>
                </a:solidFill>
              </a:rPr>
              <a:pPr algn="ctr" defTabSz="914400" eaLnBrk="1" hangingPunct="1">
                <a:defRPr/>
              </a:pPr>
              <a:t>‹#›</a:t>
            </a:fld>
            <a:endParaRPr lang="en-US" altLang="en-US" sz="12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603250" y="1498600"/>
            <a:ext cx="7727950" cy="3430814"/>
            <a:chOff x="603250" y="546100"/>
            <a:chExt cx="7727950" cy="3431181"/>
          </a:xfrm>
        </p:grpSpPr>
        <p:pic>
          <p:nvPicPr>
            <p:cNvPr id="25603" name="Picture 8" descr="ERCOT cmyk-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9"/>
            <p:cNvSpPr txBox="1">
              <a:spLocks noChangeArrowheads="1"/>
            </p:cNvSpPr>
            <p:nvPr/>
          </p:nvSpPr>
          <p:spPr bwMode="auto">
            <a:xfrm>
              <a:off x="787400" y="2130425"/>
              <a:ext cx="7543800" cy="184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dirty="0" smtClean="0"/>
                <a:t>ORDC Options Analysis</a:t>
              </a:r>
            </a:p>
            <a:p>
              <a:pPr eaLnBrk="1" hangingPunct="1"/>
              <a:endParaRPr lang="en-US" altLang="en-US" b="1" dirty="0" smtClean="0"/>
            </a:p>
            <a:p>
              <a:pPr eaLnBrk="1" hangingPunct="1"/>
              <a:r>
                <a:rPr lang="en-US" altLang="en-US" b="1" dirty="0" smtClean="0"/>
                <a:t>SAWG</a:t>
              </a:r>
            </a:p>
            <a:p>
              <a:pPr eaLnBrk="1" hangingPunct="1"/>
              <a:r>
                <a:rPr lang="en-US" altLang="en-US" sz="1600" b="1" dirty="0" smtClean="0"/>
                <a:t>Market Analysis</a:t>
              </a:r>
            </a:p>
            <a:p>
              <a:pPr eaLnBrk="1" hangingPunct="1"/>
              <a:r>
                <a:rPr lang="en-US" altLang="en-US" sz="1600" b="1" dirty="0" smtClean="0"/>
                <a:t>12/16/2015</a:t>
              </a:r>
              <a:endParaRPr lang="en-US" altLang="en-US" sz="1600" b="1" dirty="0"/>
            </a:p>
            <a:p>
              <a:pPr eaLnBrk="1" hangingPunct="1"/>
              <a:r>
                <a:rPr lang="en-US" altLang="en-US" dirty="0" smtClean="0"/>
                <a:t> </a:t>
              </a:r>
              <a:endParaRPr lang="en-US" altLang="en-US" dirty="0"/>
            </a:p>
          </p:txBody>
        </p:sp>
        <p:cxnSp>
          <p:nvCxnSpPr>
            <p:cNvPr id="13" name="Straight Connector 12"/>
            <p:cNvCxnSpPr/>
            <p:nvPr/>
          </p:nvCxnSpPr>
          <p:spPr>
            <a:xfrm flipV="1">
              <a:off x="787400" y="1852753"/>
              <a:ext cx="6286500" cy="12701"/>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June 1, 2014 – October 31, 2015</a:t>
            </a:r>
          </a:p>
        </p:txBody>
      </p:sp>
      <p:pic>
        <p:nvPicPr>
          <p:cNvPr id="5" name="Picture 4"/>
          <p:cNvPicPr>
            <a:picLocks noChangeAspect="1"/>
          </p:cNvPicPr>
          <p:nvPr/>
        </p:nvPicPr>
        <p:blipFill>
          <a:blip r:embed="rId3"/>
          <a:stretch>
            <a:fillRect/>
          </a:stretch>
        </p:blipFill>
        <p:spPr>
          <a:xfrm>
            <a:off x="438554" y="1139753"/>
            <a:ext cx="8266892" cy="4578493"/>
          </a:xfrm>
          <a:prstGeom prst="rect">
            <a:avLst/>
          </a:prstGeom>
        </p:spPr>
      </p:pic>
    </p:spTree>
    <p:extLst>
      <p:ext uri="{BB962C8B-B14F-4D97-AF65-F5344CB8AC3E}">
        <p14:creationId xmlns:p14="http://schemas.microsoft.com/office/powerpoint/2010/main" val="106518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June 1, 2014 – October 31, 2015</a:t>
            </a:r>
          </a:p>
        </p:txBody>
      </p:sp>
      <p:pic>
        <p:nvPicPr>
          <p:cNvPr id="5" name="Picture 4"/>
          <p:cNvPicPr>
            <a:picLocks noChangeAspect="1"/>
          </p:cNvPicPr>
          <p:nvPr/>
        </p:nvPicPr>
        <p:blipFill>
          <a:blip r:embed="rId3"/>
          <a:stretch>
            <a:fillRect/>
          </a:stretch>
        </p:blipFill>
        <p:spPr>
          <a:xfrm>
            <a:off x="341009" y="786155"/>
            <a:ext cx="8461981" cy="5285690"/>
          </a:xfrm>
          <a:prstGeom prst="rect">
            <a:avLst/>
          </a:prstGeom>
        </p:spPr>
      </p:pic>
    </p:spTree>
    <p:extLst>
      <p:ext uri="{BB962C8B-B14F-4D97-AF65-F5344CB8AC3E}">
        <p14:creationId xmlns:p14="http://schemas.microsoft.com/office/powerpoint/2010/main" val="324868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Probability of Falling Below Minimum Contingency Level on August 13, 2015</a:t>
            </a:r>
            <a:endParaRPr lang="en-US" sz="1600" dirty="0"/>
          </a:p>
        </p:txBody>
      </p:sp>
      <p:sp>
        <p:nvSpPr>
          <p:cNvPr id="8" name="TextBox 7"/>
          <p:cNvSpPr txBox="1"/>
          <p:nvPr/>
        </p:nvSpPr>
        <p:spPr>
          <a:xfrm>
            <a:off x="379664" y="5574151"/>
            <a:ext cx="8180614" cy="369332"/>
          </a:xfrm>
          <a:prstGeom prst="rect">
            <a:avLst/>
          </a:prstGeom>
          <a:noFill/>
        </p:spPr>
        <p:txBody>
          <a:bodyPr wrap="square" rtlCol="0">
            <a:spAutoFit/>
          </a:bodyPr>
          <a:lstStyle/>
          <a:p>
            <a:r>
              <a:rPr lang="en-US" dirty="0" smtClean="0"/>
              <a:t>Min PRC at SCED snapshot on August 13, 2015 was 2374.12 MW</a:t>
            </a:r>
            <a:endParaRPr lang="en-US" dirty="0"/>
          </a:p>
        </p:txBody>
      </p:sp>
      <p:pic>
        <p:nvPicPr>
          <p:cNvPr id="4" name="Picture 3"/>
          <p:cNvPicPr>
            <a:picLocks noChangeAspect="1"/>
          </p:cNvPicPr>
          <p:nvPr/>
        </p:nvPicPr>
        <p:blipFill>
          <a:blip r:embed="rId3"/>
          <a:stretch>
            <a:fillRect/>
          </a:stretch>
        </p:blipFill>
        <p:spPr>
          <a:xfrm>
            <a:off x="258019" y="827867"/>
            <a:ext cx="8608298" cy="4651651"/>
          </a:xfrm>
          <a:prstGeom prst="rect">
            <a:avLst/>
          </a:prstGeom>
        </p:spPr>
      </p:pic>
    </p:spTree>
    <p:extLst>
      <p:ext uri="{BB962C8B-B14F-4D97-AF65-F5344CB8AC3E}">
        <p14:creationId xmlns:p14="http://schemas.microsoft.com/office/powerpoint/2010/main" val="421890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Section 2</a:t>
            </a:r>
            <a:br>
              <a:rPr lang="en-US" dirty="0" smtClean="0"/>
            </a:br>
            <a:r>
              <a:rPr lang="en-US" b="0" dirty="0" smtClean="0"/>
              <a:t>January 1, 2011 – December 31, 2011 Backcast</a:t>
            </a:r>
            <a:endParaRPr lang="en-US" b="0" dirty="0"/>
          </a:p>
        </p:txBody>
      </p:sp>
    </p:spTree>
    <p:extLst>
      <p:ext uri="{BB962C8B-B14F-4D97-AF65-F5344CB8AC3E}">
        <p14:creationId xmlns:p14="http://schemas.microsoft.com/office/powerpoint/2010/main" val="3898768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January 1, 2011 – December 31, 2011</a:t>
            </a:r>
            <a:endParaRPr lang="en-US" dirty="0"/>
          </a:p>
        </p:txBody>
      </p:sp>
      <p:pic>
        <p:nvPicPr>
          <p:cNvPr id="6" name="Picture 5"/>
          <p:cNvPicPr>
            <a:picLocks noChangeAspect="1"/>
          </p:cNvPicPr>
          <p:nvPr/>
        </p:nvPicPr>
        <p:blipFill>
          <a:blip r:embed="rId3"/>
          <a:stretch>
            <a:fillRect/>
          </a:stretch>
        </p:blipFill>
        <p:spPr>
          <a:xfrm>
            <a:off x="341009" y="688610"/>
            <a:ext cx="8461981" cy="5480779"/>
          </a:xfrm>
          <a:prstGeom prst="rect">
            <a:avLst/>
          </a:prstGeom>
        </p:spPr>
      </p:pic>
    </p:spTree>
    <p:extLst>
      <p:ext uri="{BB962C8B-B14F-4D97-AF65-F5344CB8AC3E}">
        <p14:creationId xmlns:p14="http://schemas.microsoft.com/office/powerpoint/2010/main" val="39823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January 1, 2011 – December 31, 2011</a:t>
            </a:r>
          </a:p>
        </p:txBody>
      </p:sp>
      <p:pic>
        <p:nvPicPr>
          <p:cNvPr id="2" name="Picture 1"/>
          <p:cNvPicPr>
            <a:picLocks noChangeAspect="1"/>
          </p:cNvPicPr>
          <p:nvPr/>
        </p:nvPicPr>
        <p:blipFill>
          <a:blip r:embed="rId3"/>
          <a:stretch>
            <a:fillRect/>
          </a:stretch>
        </p:blipFill>
        <p:spPr>
          <a:xfrm>
            <a:off x="255658" y="1048305"/>
            <a:ext cx="8632684" cy="4761389"/>
          </a:xfrm>
          <a:prstGeom prst="rect">
            <a:avLst/>
          </a:prstGeom>
        </p:spPr>
      </p:pic>
    </p:spTree>
    <p:extLst>
      <p:ext uri="{BB962C8B-B14F-4D97-AF65-F5344CB8AC3E}">
        <p14:creationId xmlns:p14="http://schemas.microsoft.com/office/powerpoint/2010/main" val="3187989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January 1, 2011 – December 31, 2011</a:t>
            </a:r>
          </a:p>
        </p:txBody>
      </p:sp>
      <p:pic>
        <p:nvPicPr>
          <p:cNvPr id="6" name="Picture 5"/>
          <p:cNvPicPr>
            <a:picLocks noChangeAspect="1"/>
          </p:cNvPicPr>
          <p:nvPr/>
        </p:nvPicPr>
        <p:blipFill>
          <a:blip r:embed="rId3"/>
          <a:stretch>
            <a:fillRect/>
          </a:stretch>
        </p:blipFill>
        <p:spPr>
          <a:xfrm>
            <a:off x="341009" y="670321"/>
            <a:ext cx="8461981" cy="5517358"/>
          </a:xfrm>
          <a:prstGeom prst="rect">
            <a:avLst/>
          </a:prstGeom>
        </p:spPr>
      </p:pic>
    </p:spTree>
    <p:extLst>
      <p:ext uri="{BB962C8B-B14F-4D97-AF65-F5344CB8AC3E}">
        <p14:creationId xmlns:p14="http://schemas.microsoft.com/office/powerpoint/2010/main" val="120154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January 1, 2011 – December 31, 2011</a:t>
            </a:r>
          </a:p>
        </p:txBody>
      </p:sp>
      <p:pic>
        <p:nvPicPr>
          <p:cNvPr id="7" name="Picture 6"/>
          <p:cNvPicPr>
            <a:picLocks noChangeAspect="1"/>
          </p:cNvPicPr>
          <p:nvPr/>
        </p:nvPicPr>
        <p:blipFill>
          <a:blip r:embed="rId3"/>
          <a:stretch>
            <a:fillRect/>
          </a:stretch>
        </p:blipFill>
        <p:spPr>
          <a:xfrm>
            <a:off x="658029" y="1136705"/>
            <a:ext cx="7827942" cy="4584589"/>
          </a:xfrm>
          <a:prstGeom prst="rect">
            <a:avLst/>
          </a:prstGeom>
        </p:spPr>
      </p:pic>
    </p:spTree>
    <p:extLst>
      <p:ext uri="{BB962C8B-B14F-4D97-AF65-F5344CB8AC3E}">
        <p14:creationId xmlns:p14="http://schemas.microsoft.com/office/powerpoint/2010/main" val="3035413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8706" y="795299"/>
            <a:ext cx="8626588" cy="5267401"/>
          </a:xfrm>
          <a:prstGeom prst="rect">
            <a:avLst/>
          </a:prstGeom>
        </p:spPr>
      </p:pic>
      <p:sp>
        <p:nvSpPr>
          <p:cNvPr id="3" name="Title 2"/>
          <p:cNvSpPr>
            <a:spLocks noGrp="1"/>
          </p:cNvSpPr>
          <p:nvPr>
            <p:ph type="title"/>
          </p:nvPr>
        </p:nvSpPr>
        <p:spPr/>
        <p:txBody>
          <a:bodyPr/>
          <a:lstStyle/>
          <a:p>
            <a:r>
              <a:rPr lang="en-US" dirty="0"/>
              <a:t>January 1, 2011 – December 31, 2011</a:t>
            </a:r>
          </a:p>
        </p:txBody>
      </p:sp>
      <p:cxnSp>
        <p:nvCxnSpPr>
          <p:cNvPr id="10" name="Curved Connector 9"/>
          <p:cNvCxnSpPr/>
          <p:nvPr/>
        </p:nvCxnSpPr>
        <p:spPr>
          <a:xfrm rot="16200000" flipH="1">
            <a:off x="589323" y="2526630"/>
            <a:ext cx="1915427" cy="231007"/>
          </a:xfrm>
          <a:prstGeom prst="curvedConnector3">
            <a:avLst>
              <a:gd name="adj1" fmla="val -15327"/>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33666" y="1499753"/>
            <a:ext cx="6949338" cy="307777"/>
          </a:xfrm>
          <a:prstGeom prst="rect">
            <a:avLst/>
          </a:prstGeom>
          <a:noFill/>
        </p:spPr>
        <p:txBody>
          <a:bodyPr wrap="none" rtlCol="0">
            <a:spAutoFit/>
          </a:bodyPr>
          <a:lstStyle/>
          <a:p>
            <a:r>
              <a:rPr lang="en-US" sz="1400" dirty="0" smtClean="0">
                <a:solidFill>
                  <a:srgbClr val="FF0000"/>
                </a:solidFill>
              </a:rPr>
              <a:t>* Price response at $75 significantly reduces non-summer month prices for all options</a:t>
            </a:r>
            <a:endParaRPr lang="en-US" sz="1400" dirty="0">
              <a:solidFill>
                <a:srgbClr val="FF0000"/>
              </a:solidFill>
            </a:endParaRPr>
          </a:p>
        </p:txBody>
      </p:sp>
    </p:spTree>
    <p:extLst>
      <p:ext uri="{BB962C8B-B14F-4D97-AF65-F5344CB8AC3E}">
        <p14:creationId xmlns:p14="http://schemas.microsoft.com/office/powerpoint/2010/main" val="3215098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Probability of Falling Below Minimum Contingency Level on August 3</a:t>
            </a:r>
            <a:r>
              <a:rPr lang="en-US" sz="1600" dirty="0" smtClean="0"/>
              <a:t>, 2011</a:t>
            </a:r>
            <a:endParaRPr lang="en-US" sz="1600" dirty="0"/>
          </a:p>
        </p:txBody>
      </p:sp>
      <p:sp>
        <p:nvSpPr>
          <p:cNvPr id="6" name="TextBox 5"/>
          <p:cNvSpPr txBox="1"/>
          <p:nvPr/>
        </p:nvSpPr>
        <p:spPr>
          <a:xfrm>
            <a:off x="379664" y="5574151"/>
            <a:ext cx="8180614" cy="369332"/>
          </a:xfrm>
          <a:prstGeom prst="rect">
            <a:avLst/>
          </a:prstGeom>
          <a:noFill/>
        </p:spPr>
        <p:txBody>
          <a:bodyPr wrap="square" rtlCol="0">
            <a:spAutoFit/>
          </a:bodyPr>
          <a:lstStyle/>
          <a:p>
            <a:r>
              <a:rPr lang="en-US" dirty="0" smtClean="0"/>
              <a:t>Min PRC at SCED snapshot on August 3, 2011 was 1722.42 MW</a:t>
            </a:r>
            <a:endParaRPr lang="en-US" dirty="0"/>
          </a:p>
        </p:txBody>
      </p:sp>
      <p:pic>
        <p:nvPicPr>
          <p:cNvPr id="2" name="Picture 1"/>
          <p:cNvPicPr>
            <a:picLocks noChangeAspect="1"/>
          </p:cNvPicPr>
          <p:nvPr/>
        </p:nvPicPr>
        <p:blipFill>
          <a:blip r:embed="rId3"/>
          <a:stretch>
            <a:fillRect/>
          </a:stretch>
        </p:blipFill>
        <p:spPr>
          <a:xfrm>
            <a:off x="496471" y="788139"/>
            <a:ext cx="8151058" cy="4737003"/>
          </a:xfrm>
          <a:prstGeom prst="rect">
            <a:avLst/>
          </a:prstGeom>
        </p:spPr>
      </p:pic>
    </p:spTree>
    <p:extLst>
      <p:ext uri="{BB962C8B-B14F-4D97-AF65-F5344CB8AC3E}">
        <p14:creationId xmlns:p14="http://schemas.microsoft.com/office/powerpoint/2010/main" val="6632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Contents</a:t>
            </a:r>
            <a:endParaRPr lang="en-US" sz="2800" dirty="0"/>
          </a:p>
        </p:txBody>
      </p:sp>
      <p:sp>
        <p:nvSpPr>
          <p:cNvPr id="4" name="Rectangle 2"/>
          <p:cNvSpPr>
            <a:spLocks noChangeArrowheads="1"/>
          </p:cNvSpPr>
          <p:nvPr/>
        </p:nvSpPr>
        <p:spPr bwMode="auto">
          <a:xfrm>
            <a:off x="379664" y="893307"/>
            <a:ext cx="835839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2000" b="1" dirty="0" smtClean="0">
                <a:hlinkClick r:id="rId3" action="ppaction://hlinksldjump"/>
              </a:rPr>
              <a:t>Introduction</a:t>
            </a:r>
            <a:endParaRPr lang="en-US" sz="2000" b="1" dirty="0" smtClean="0"/>
          </a:p>
          <a:p>
            <a:pPr marL="285750" indent="-285750">
              <a:buFont typeface="Arial" panose="020B0604020202020204" pitchFamily="34" charset="0"/>
              <a:buChar char="•"/>
            </a:pPr>
            <a:endParaRPr lang="en-US" sz="2000" b="1" dirty="0" smtClean="0"/>
          </a:p>
          <a:p>
            <a:r>
              <a:rPr lang="en-US" sz="2000" b="1" dirty="0" smtClean="0">
                <a:solidFill>
                  <a:schemeClr val="tx2">
                    <a:lumMod val="90000"/>
                    <a:lumOff val="10000"/>
                  </a:schemeClr>
                </a:solidFill>
                <a:hlinkClick r:id="rId4" action="ppaction://hlinksldjump"/>
              </a:rPr>
              <a:t>Section 1:</a:t>
            </a:r>
            <a:r>
              <a:rPr lang="en-US" sz="2000" dirty="0" smtClean="0">
                <a:solidFill>
                  <a:schemeClr val="tx2">
                    <a:lumMod val="90000"/>
                    <a:lumOff val="10000"/>
                  </a:schemeClr>
                </a:solidFill>
                <a:hlinkClick r:id="rId4" action="ppaction://hlinksldjump"/>
              </a:rPr>
              <a:t> June </a:t>
            </a:r>
            <a:r>
              <a:rPr lang="en-US" sz="2000" dirty="0">
                <a:solidFill>
                  <a:schemeClr val="tx2">
                    <a:lumMod val="90000"/>
                    <a:lumOff val="10000"/>
                  </a:schemeClr>
                </a:solidFill>
                <a:hlinkClick r:id="rId4" action="ppaction://hlinksldjump"/>
              </a:rPr>
              <a:t>1, 2014 – October 31, 2015 </a:t>
            </a:r>
            <a:r>
              <a:rPr lang="en-US" sz="2000" dirty="0" smtClean="0">
                <a:solidFill>
                  <a:schemeClr val="tx2">
                    <a:lumMod val="90000"/>
                    <a:lumOff val="10000"/>
                  </a:schemeClr>
                </a:solidFill>
                <a:hlinkClick r:id="rId4" action="ppaction://hlinksldjump"/>
              </a:rPr>
              <a:t>Backcast</a:t>
            </a:r>
            <a:endParaRPr lang="en-US" sz="2000" dirty="0" smtClean="0">
              <a:solidFill>
                <a:schemeClr val="tx2">
                  <a:lumMod val="90000"/>
                  <a:lumOff val="10000"/>
                </a:schemeClr>
              </a:solidFill>
            </a:endParaRPr>
          </a:p>
          <a:p>
            <a:pPr marL="285750" indent="-285750">
              <a:buFont typeface="Arial" panose="020B0604020202020204" pitchFamily="34" charset="0"/>
              <a:buChar char="•"/>
            </a:pPr>
            <a:endParaRPr lang="en-US" sz="2000" dirty="0" smtClean="0">
              <a:solidFill>
                <a:schemeClr val="tx2">
                  <a:lumMod val="90000"/>
                  <a:lumOff val="10000"/>
                </a:schemeClr>
              </a:solidFill>
            </a:endParaRPr>
          </a:p>
          <a:p>
            <a:r>
              <a:rPr lang="en-US" sz="2000" b="1" dirty="0" smtClean="0">
                <a:solidFill>
                  <a:schemeClr val="tx2">
                    <a:lumMod val="90000"/>
                    <a:lumOff val="10000"/>
                  </a:schemeClr>
                </a:solidFill>
                <a:hlinkClick r:id="rId5" action="ppaction://hlinksldjump"/>
              </a:rPr>
              <a:t>Section 2:</a:t>
            </a:r>
            <a:r>
              <a:rPr lang="en-US" sz="2000" dirty="0" smtClean="0">
                <a:solidFill>
                  <a:schemeClr val="tx2">
                    <a:lumMod val="90000"/>
                    <a:lumOff val="10000"/>
                  </a:schemeClr>
                </a:solidFill>
                <a:hlinkClick r:id="rId5" action="ppaction://hlinksldjump"/>
              </a:rPr>
              <a:t> </a:t>
            </a:r>
            <a:r>
              <a:rPr lang="en-US" sz="2000" dirty="0">
                <a:solidFill>
                  <a:schemeClr val="tx2">
                    <a:lumMod val="90000"/>
                    <a:lumOff val="10000"/>
                  </a:schemeClr>
                </a:solidFill>
                <a:hlinkClick r:id="rId5" action="ppaction://hlinksldjump"/>
              </a:rPr>
              <a:t>January 1, 2011 – December 31, </a:t>
            </a:r>
            <a:r>
              <a:rPr lang="en-US" sz="2000" dirty="0" smtClean="0">
                <a:solidFill>
                  <a:schemeClr val="tx2">
                    <a:lumMod val="90000"/>
                    <a:lumOff val="10000"/>
                  </a:schemeClr>
                </a:solidFill>
                <a:hlinkClick r:id="rId5" action="ppaction://hlinksldjump"/>
              </a:rPr>
              <a:t>2011 Backcast</a:t>
            </a:r>
            <a:endParaRPr lang="en-US" sz="2000" dirty="0" smtClean="0">
              <a:solidFill>
                <a:schemeClr val="tx2">
                  <a:lumMod val="90000"/>
                  <a:lumOff val="10000"/>
                </a:schemeClr>
              </a:solidFill>
            </a:endParaRPr>
          </a:p>
          <a:p>
            <a:pPr marL="285750" indent="-285750">
              <a:buFont typeface="Arial" panose="020B0604020202020204" pitchFamily="34" charset="0"/>
              <a:buChar char="•"/>
            </a:pPr>
            <a:endParaRPr lang="en-US" sz="2000" dirty="0" smtClean="0">
              <a:solidFill>
                <a:schemeClr val="tx2">
                  <a:lumMod val="90000"/>
                  <a:lumOff val="10000"/>
                </a:schemeClr>
              </a:solidFill>
            </a:endParaRPr>
          </a:p>
          <a:p>
            <a:r>
              <a:rPr lang="en-US" sz="2000" b="1" dirty="0" smtClean="0">
                <a:solidFill>
                  <a:schemeClr val="tx2">
                    <a:lumMod val="90000"/>
                    <a:lumOff val="10000"/>
                  </a:schemeClr>
                </a:solidFill>
                <a:hlinkClick r:id="rId6" action="ppaction://hlinksldjump"/>
              </a:rPr>
              <a:t>Section 3:</a:t>
            </a:r>
            <a:r>
              <a:rPr lang="en-US" sz="2000" dirty="0" smtClean="0">
                <a:solidFill>
                  <a:schemeClr val="tx2">
                    <a:lumMod val="90000"/>
                    <a:lumOff val="10000"/>
                  </a:schemeClr>
                </a:solidFill>
                <a:hlinkClick r:id="rId6" action="ppaction://hlinksldjump"/>
              </a:rPr>
              <a:t> Sensitivity Analysis</a:t>
            </a:r>
            <a:endParaRPr lang="en-US" sz="2000" dirty="0" smtClean="0">
              <a:solidFill>
                <a:schemeClr val="tx2">
                  <a:lumMod val="90000"/>
                  <a:lumOff val="10000"/>
                </a:schemeClr>
              </a:solidFill>
            </a:endParaRPr>
          </a:p>
          <a:p>
            <a:pPr marL="285750" indent="-285750">
              <a:buFont typeface="Arial" panose="020B0604020202020204" pitchFamily="34" charset="0"/>
              <a:buChar char="•"/>
            </a:pPr>
            <a:endParaRPr lang="en-US" sz="2000" dirty="0" smtClean="0">
              <a:solidFill>
                <a:schemeClr val="tx2">
                  <a:lumMod val="90000"/>
                  <a:lumOff val="10000"/>
                </a:schemeClr>
              </a:solidFill>
            </a:endParaRPr>
          </a:p>
          <a:p>
            <a:r>
              <a:rPr lang="en-US" sz="2000" b="1" dirty="0" smtClean="0">
                <a:solidFill>
                  <a:schemeClr val="tx2">
                    <a:lumMod val="90000"/>
                    <a:lumOff val="10000"/>
                  </a:schemeClr>
                </a:solidFill>
                <a:hlinkClick r:id="rId7" action="ppaction://hlinksldjump"/>
              </a:rPr>
              <a:t>Section 4:</a:t>
            </a:r>
            <a:r>
              <a:rPr lang="en-US" sz="2000" dirty="0" smtClean="0">
                <a:solidFill>
                  <a:schemeClr val="tx2">
                    <a:lumMod val="90000"/>
                    <a:lumOff val="10000"/>
                  </a:schemeClr>
                </a:solidFill>
                <a:hlinkClick r:id="rId7" action="ppaction://hlinksldjump"/>
              </a:rPr>
              <a:t> </a:t>
            </a:r>
            <a:r>
              <a:rPr lang="en-US" sz="2000" dirty="0">
                <a:solidFill>
                  <a:schemeClr val="tx2">
                    <a:lumMod val="90000"/>
                    <a:lumOff val="10000"/>
                  </a:schemeClr>
                </a:solidFill>
                <a:hlinkClick r:id="rId7" action="ppaction://hlinksldjump"/>
              </a:rPr>
              <a:t>Option 2: Add ORDC to </a:t>
            </a:r>
            <a:r>
              <a:rPr lang="en-US" sz="2000" dirty="0" smtClean="0">
                <a:solidFill>
                  <a:schemeClr val="tx2">
                    <a:lumMod val="90000"/>
                    <a:lumOff val="10000"/>
                  </a:schemeClr>
                </a:solidFill>
                <a:hlinkClick r:id="rId7" action="ppaction://hlinksldjump"/>
              </a:rPr>
              <a:t>DAM</a:t>
            </a:r>
            <a:endParaRPr lang="en-US" sz="2000" dirty="0" smtClean="0">
              <a:solidFill>
                <a:schemeClr val="tx2">
                  <a:lumMod val="90000"/>
                  <a:lumOff val="10000"/>
                </a:schemeClr>
              </a:solidFill>
            </a:endParaRPr>
          </a:p>
          <a:p>
            <a:pPr marL="285750" indent="-285750">
              <a:buFont typeface="Arial" panose="020B0604020202020204" pitchFamily="34" charset="0"/>
              <a:buChar char="•"/>
            </a:pPr>
            <a:endParaRPr lang="en-US" sz="2000" dirty="0" smtClean="0">
              <a:solidFill>
                <a:schemeClr val="tx2">
                  <a:lumMod val="90000"/>
                  <a:lumOff val="10000"/>
                </a:schemeClr>
              </a:solidFill>
            </a:endParaRPr>
          </a:p>
          <a:p>
            <a:r>
              <a:rPr lang="en-US" sz="2000" b="1" dirty="0" smtClean="0">
                <a:solidFill>
                  <a:schemeClr val="tx2">
                    <a:lumMod val="90000"/>
                    <a:lumOff val="10000"/>
                  </a:schemeClr>
                </a:solidFill>
                <a:hlinkClick r:id="rId8" action="ppaction://hlinksldjump"/>
              </a:rPr>
              <a:t>Section 5: </a:t>
            </a:r>
            <a:r>
              <a:rPr lang="en-US" sz="2000" dirty="0">
                <a:solidFill>
                  <a:schemeClr val="tx2">
                    <a:lumMod val="90000"/>
                    <a:lumOff val="10000"/>
                  </a:schemeClr>
                </a:solidFill>
                <a:hlinkClick r:id="rId8" action="ppaction://hlinksldjump"/>
              </a:rPr>
              <a:t>Options 6 &amp; 7: X = URS + </a:t>
            </a:r>
            <a:r>
              <a:rPr lang="en-US" sz="2000" dirty="0" smtClean="0">
                <a:solidFill>
                  <a:schemeClr val="tx2">
                    <a:lumMod val="90000"/>
                    <a:lumOff val="10000"/>
                  </a:schemeClr>
                </a:solidFill>
                <a:hlinkClick r:id="rId8" action="ppaction://hlinksldjump"/>
              </a:rPr>
              <a:t>RRS</a:t>
            </a:r>
            <a:endParaRPr lang="en-US" sz="2000" dirty="0" smtClean="0">
              <a:solidFill>
                <a:schemeClr val="tx2">
                  <a:lumMod val="90000"/>
                  <a:lumOff val="10000"/>
                </a:schemeClr>
              </a:solidFill>
            </a:endParaRPr>
          </a:p>
        </p:txBody>
      </p:sp>
    </p:spTree>
    <p:extLst>
      <p:ext uri="{BB962C8B-B14F-4D97-AF65-F5344CB8AC3E}">
        <p14:creationId xmlns:p14="http://schemas.microsoft.com/office/powerpoint/2010/main" val="26764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Section 3</a:t>
            </a:r>
            <a:r>
              <a:rPr lang="en-US" b="0" dirty="0" smtClean="0"/>
              <a:t/>
            </a:r>
            <a:br>
              <a:rPr lang="en-US" b="0" dirty="0" smtClean="0"/>
            </a:br>
            <a:r>
              <a:rPr lang="en-US" b="0" dirty="0" smtClean="0"/>
              <a:t>Sensitivity Analysis</a:t>
            </a:r>
            <a:endParaRPr lang="en-US" b="0" dirty="0"/>
          </a:p>
        </p:txBody>
      </p:sp>
    </p:spTree>
    <p:extLst>
      <p:ext uri="{BB962C8B-B14F-4D97-AF65-F5344CB8AC3E}">
        <p14:creationId xmlns:p14="http://schemas.microsoft.com/office/powerpoint/2010/main" val="336378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Sensitivity Analysis</a:t>
            </a:r>
            <a:endParaRPr lang="en-US" sz="2800" dirty="0"/>
          </a:p>
        </p:txBody>
      </p:sp>
      <p:sp>
        <p:nvSpPr>
          <p:cNvPr id="4" name="Rectangle 2"/>
          <p:cNvSpPr>
            <a:spLocks noChangeArrowheads="1"/>
          </p:cNvSpPr>
          <p:nvPr/>
        </p:nvSpPr>
        <p:spPr bwMode="auto">
          <a:xfrm>
            <a:off x="379665" y="746070"/>
            <a:ext cx="855923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2000" dirty="0" smtClean="0"/>
              <a:t>Offline and available resources had varying levels of startup time and startup cost. Assuming that all those resources will be online any time prices were greater than a particular level might </a:t>
            </a:r>
            <a:r>
              <a:rPr lang="en-US" sz="2000" dirty="0"/>
              <a:t>indicate over </a:t>
            </a:r>
            <a:r>
              <a:rPr lang="en-US" sz="2000" dirty="0" smtClean="0"/>
              <a:t>commitment.</a:t>
            </a:r>
          </a:p>
          <a:p>
            <a:endParaRPr lang="en-US" sz="2000" dirty="0"/>
          </a:p>
          <a:p>
            <a:r>
              <a:rPr lang="en-US" sz="2000" dirty="0" smtClean="0"/>
              <a:t>Hence, a sensitivity analysis was done to show a range of outcomes:</a:t>
            </a:r>
          </a:p>
          <a:p>
            <a:pPr marL="742950" lvl="1" indent="-285750">
              <a:buFont typeface="Arial" panose="020B0604020202020204" pitchFamily="34" charset="0"/>
              <a:buChar char="•"/>
            </a:pPr>
            <a:endParaRPr lang="en-US" sz="2000" dirty="0" smtClean="0"/>
          </a:p>
          <a:p>
            <a:pPr marL="800100" lvl="1" indent="-342900">
              <a:lnSpc>
                <a:spcPct val="150000"/>
              </a:lnSpc>
              <a:buFont typeface="+mj-lt"/>
              <a:buAutoNum type="arabicPeriod"/>
            </a:pPr>
            <a:r>
              <a:rPr lang="en-US" sz="2000" dirty="0" smtClean="0"/>
              <a:t>Price response any time prices were greater than $75/</a:t>
            </a:r>
            <a:r>
              <a:rPr lang="en-US" sz="2000" dirty="0" err="1" smtClean="0"/>
              <a:t>MWh</a:t>
            </a:r>
            <a:endParaRPr lang="en-US" sz="2000" dirty="0" smtClean="0"/>
          </a:p>
          <a:p>
            <a:pPr marL="800100" lvl="1" indent="-342900">
              <a:lnSpc>
                <a:spcPct val="150000"/>
              </a:lnSpc>
              <a:buFont typeface="+mj-lt"/>
              <a:buAutoNum type="arabicPeriod"/>
            </a:pPr>
            <a:r>
              <a:rPr lang="en-US" sz="2000" dirty="0" smtClean="0"/>
              <a:t>Price response when prices go above $75/</a:t>
            </a:r>
            <a:r>
              <a:rPr lang="en-US" sz="2000" dirty="0" err="1" smtClean="0"/>
              <a:t>MWh</a:t>
            </a:r>
            <a:r>
              <a:rPr lang="en-US" sz="2000" dirty="0" smtClean="0"/>
              <a:t> for 2 hours</a:t>
            </a:r>
          </a:p>
          <a:p>
            <a:pPr marL="800100" lvl="1" indent="-342900">
              <a:lnSpc>
                <a:spcPct val="150000"/>
              </a:lnSpc>
              <a:buFont typeface="+mj-lt"/>
              <a:buAutoNum type="arabicPeriod"/>
            </a:pPr>
            <a:r>
              <a:rPr lang="en-US" sz="2000" dirty="0" smtClean="0"/>
              <a:t>Price </a:t>
            </a:r>
            <a:r>
              <a:rPr lang="en-US" sz="2000" dirty="0"/>
              <a:t>response any time prices were greater than </a:t>
            </a:r>
            <a:r>
              <a:rPr lang="en-US" sz="2000" dirty="0" smtClean="0"/>
              <a:t>$250/</a:t>
            </a:r>
            <a:r>
              <a:rPr lang="en-US" sz="2000" dirty="0" err="1" smtClean="0"/>
              <a:t>MWh</a:t>
            </a:r>
            <a:endParaRPr lang="en-US" sz="2000" dirty="0"/>
          </a:p>
          <a:p>
            <a:pPr marL="800100" lvl="1" indent="-342900">
              <a:lnSpc>
                <a:spcPct val="150000"/>
              </a:lnSpc>
              <a:buFont typeface="+mj-lt"/>
              <a:buAutoNum type="arabicPeriod"/>
            </a:pPr>
            <a:r>
              <a:rPr lang="en-US" sz="2000" dirty="0"/>
              <a:t>Price response when prices go above </a:t>
            </a:r>
            <a:r>
              <a:rPr lang="en-US" sz="2000" dirty="0" smtClean="0"/>
              <a:t>$250/</a:t>
            </a:r>
            <a:r>
              <a:rPr lang="en-US" sz="2000" dirty="0" err="1" smtClean="0"/>
              <a:t>MWh</a:t>
            </a:r>
            <a:r>
              <a:rPr lang="en-US" sz="2000" dirty="0" smtClean="0"/>
              <a:t> </a:t>
            </a:r>
            <a:r>
              <a:rPr lang="en-US" sz="2000" dirty="0"/>
              <a:t>for 2 </a:t>
            </a:r>
            <a:r>
              <a:rPr lang="en-US" sz="2000" dirty="0" smtClean="0"/>
              <a:t>hours</a:t>
            </a:r>
          </a:p>
          <a:p>
            <a:pPr marL="800100" lvl="1" indent="-342900">
              <a:lnSpc>
                <a:spcPct val="150000"/>
              </a:lnSpc>
              <a:buFont typeface="+mj-lt"/>
              <a:buAutoNum type="arabicPeriod"/>
            </a:pPr>
            <a:r>
              <a:rPr lang="en-US" sz="2000" dirty="0" smtClean="0"/>
              <a:t>No price response</a:t>
            </a:r>
            <a:endParaRPr lang="en-US" sz="2000" dirty="0"/>
          </a:p>
          <a:p>
            <a:pPr marL="800100" lvl="1" indent="-342900">
              <a:buFont typeface="+mj-lt"/>
              <a:buAutoNum type="arabicPeriod"/>
            </a:pPr>
            <a:endParaRPr lang="en-US" sz="2000" dirty="0" smtClean="0"/>
          </a:p>
          <a:p>
            <a:r>
              <a:rPr lang="en-US" sz="2000" dirty="0" smtClean="0"/>
              <a:t>2 hours was estimated based on average start times, start costs, and time needed to recover average start costs.</a:t>
            </a:r>
            <a:endParaRPr lang="en-US" sz="2000" dirty="0"/>
          </a:p>
        </p:txBody>
      </p:sp>
    </p:spTree>
    <p:extLst>
      <p:ext uri="{BB962C8B-B14F-4D97-AF65-F5344CB8AC3E}">
        <p14:creationId xmlns:p14="http://schemas.microsoft.com/office/powerpoint/2010/main" val="5978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379664" y="179143"/>
            <a:ext cx="8459536" cy="461665"/>
          </a:xfrm>
        </p:spPr>
        <p:txBody>
          <a:bodyPr/>
          <a:lstStyle/>
          <a:p>
            <a:r>
              <a:rPr lang="en-US" dirty="0"/>
              <a:t>June 1, 2014 – October 31, </a:t>
            </a:r>
            <a:r>
              <a:rPr lang="en-US" dirty="0" smtClean="0"/>
              <a:t>2015 (Sensitivity)</a:t>
            </a:r>
            <a:endParaRPr lang="en-US" dirty="0"/>
          </a:p>
        </p:txBody>
      </p:sp>
      <p:pic>
        <p:nvPicPr>
          <p:cNvPr id="2" name="Picture 1"/>
          <p:cNvPicPr>
            <a:picLocks noChangeAspect="1"/>
          </p:cNvPicPr>
          <p:nvPr/>
        </p:nvPicPr>
        <p:blipFill>
          <a:blip r:embed="rId3"/>
          <a:stretch>
            <a:fillRect/>
          </a:stretch>
        </p:blipFill>
        <p:spPr>
          <a:xfrm>
            <a:off x="938116" y="731246"/>
            <a:ext cx="7342632" cy="5336815"/>
          </a:xfrm>
          <a:prstGeom prst="rect">
            <a:avLst/>
          </a:prstGeom>
        </p:spPr>
      </p:pic>
    </p:spTree>
    <p:extLst>
      <p:ext uri="{BB962C8B-B14F-4D97-AF65-F5344CB8AC3E}">
        <p14:creationId xmlns:p14="http://schemas.microsoft.com/office/powerpoint/2010/main" val="3400419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379664" y="179143"/>
            <a:ext cx="8459536" cy="461665"/>
          </a:xfrm>
        </p:spPr>
        <p:txBody>
          <a:bodyPr/>
          <a:lstStyle/>
          <a:p>
            <a:r>
              <a:rPr lang="en-US" dirty="0"/>
              <a:t>June 1, 2014 – October 31, </a:t>
            </a:r>
            <a:r>
              <a:rPr lang="en-US" dirty="0" smtClean="0"/>
              <a:t>2015 (Sensitivity)</a:t>
            </a:r>
            <a:endParaRPr lang="en-US" dirty="0"/>
          </a:p>
        </p:txBody>
      </p:sp>
      <p:pic>
        <p:nvPicPr>
          <p:cNvPr id="2" name="Picture 1"/>
          <p:cNvPicPr>
            <a:picLocks noChangeAspect="1"/>
          </p:cNvPicPr>
          <p:nvPr/>
        </p:nvPicPr>
        <p:blipFill>
          <a:blip r:embed="rId3"/>
          <a:stretch>
            <a:fillRect/>
          </a:stretch>
        </p:blipFill>
        <p:spPr>
          <a:xfrm>
            <a:off x="938116" y="731246"/>
            <a:ext cx="7342632" cy="5336815"/>
          </a:xfrm>
          <a:prstGeom prst="rect">
            <a:avLst/>
          </a:prstGeom>
        </p:spPr>
      </p:pic>
    </p:spTree>
    <p:extLst>
      <p:ext uri="{BB962C8B-B14F-4D97-AF65-F5344CB8AC3E}">
        <p14:creationId xmlns:p14="http://schemas.microsoft.com/office/powerpoint/2010/main" val="319581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January 1, 2011 – December 31, </a:t>
            </a:r>
            <a:r>
              <a:rPr lang="en-US" dirty="0" smtClean="0"/>
              <a:t>2011 (Sensitivity)</a:t>
            </a:r>
            <a:endParaRPr lang="en-US" dirty="0"/>
          </a:p>
        </p:txBody>
      </p:sp>
      <p:pic>
        <p:nvPicPr>
          <p:cNvPr id="2" name="Picture 1"/>
          <p:cNvPicPr>
            <a:picLocks noChangeAspect="1"/>
          </p:cNvPicPr>
          <p:nvPr/>
        </p:nvPicPr>
        <p:blipFill>
          <a:blip r:embed="rId3"/>
          <a:stretch>
            <a:fillRect/>
          </a:stretch>
        </p:blipFill>
        <p:spPr>
          <a:xfrm>
            <a:off x="938116" y="750296"/>
            <a:ext cx="7342632" cy="5336815"/>
          </a:xfrm>
          <a:prstGeom prst="rect">
            <a:avLst/>
          </a:prstGeom>
        </p:spPr>
      </p:pic>
    </p:spTree>
    <p:extLst>
      <p:ext uri="{BB962C8B-B14F-4D97-AF65-F5344CB8AC3E}">
        <p14:creationId xmlns:p14="http://schemas.microsoft.com/office/powerpoint/2010/main" val="2167618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January 1, 2011 – December 31, </a:t>
            </a:r>
            <a:r>
              <a:rPr lang="en-US" dirty="0" smtClean="0"/>
              <a:t>2011 (Sensitivity)</a:t>
            </a:r>
            <a:endParaRPr lang="en-US" dirty="0"/>
          </a:p>
        </p:txBody>
      </p:sp>
      <p:pic>
        <p:nvPicPr>
          <p:cNvPr id="5" name="Picture 4"/>
          <p:cNvPicPr>
            <a:picLocks noChangeAspect="1"/>
          </p:cNvPicPr>
          <p:nvPr/>
        </p:nvPicPr>
        <p:blipFill>
          <a:blip r:embed="rId3"/>
          <a:stretch>
            <a:fillRect/>
          </a:stretch>
        </p:blipFill>
        <p:spPr>
          <a:xfrm>
            <a:off x="938116" y="740772"/>
            <a:ext cx="7342632" cy="5336815"/>
          </a:xfrm>
          <a:prstGeom prst="rect">
            <a:avLst/>
          </a:prstGeom>
        </p:spPr>
      </p:pic>
    </p:spTree>
    <p:extLst>
      <p:ext uri="{BB962C8B-B14F-4D97-AF65-F5344CB8AC3E}">
        <p14:creationId xmlns:p14="http://schemas.microsoft.com/office/powerpoint/2010/main" val="301059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Section 4</a:t>
            </a:r>
            <a:br>
              <a:rPr lang="en-US" dirty="0" smtClean="0"/>
            </a:br>
            <a:r>
              <a:rPr lang="en-US" b="0" dirty="0" smtClean="0"/>
              <a:t>Option 2: Add ORDC to DAM</a:t>
            </a:r>
            <a:r>
              <a:rPr lang="en-US" dirty="0" smtClean="0"/>
              <a:t/>
            </a:r>
            <a:br>
              <a:rPr lang="en-US" dirty="0" smtClean="0"/>
            </a:br>
            <a:r>
              <a:rPr lang="en-US" b="0" dirty="0" smtClean="0"/>
              <a:t>Snapshot from August 13, 2015 as an example</a:t>
            </a:r>
            <a:endParaRPr lang="en-US" sz="1800" dirty="0"/>
          </a:p>
        </p:txBody>
      </p:sp>
    </p:spTree>
    <p:extLst>
      <p:ext uri="{BB962C8B-B14F-4D97-AF65-F5344CB8AC3E}">
        <p14:creationId xmlns:p14="http://schemas.microsoft.com/office/powerpoint/2010/main" val="2105785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379664" y="179143"/>
            <a:ext cx="8459536" cy="461665"/>
          </a:xfrm>
        </p:spPr>
        <p:txBody>
          <a:bodyPr/>
          <a:lstStyle/>
          <a:p>
            <a:r>
              <a:rPr lang="en-US" dirty="0" smtClean="0"/>
              <a:t>August 13, 2015 – HE 17</a:t>
            </a:r>
            <a:endParaRPr lang="en-US" dirty="0"/>
          </a:p>
        </p:txBody>
      </p:sp>
      <p:pic>
        <p:nvPicPr>
          <p:cNvPr id="2" name="Picture 1"/>
          <p:cNvPicPr>
            <a:picLocks noChangeAspect="1"/>
          </p:cNvPicPr>
          <p:nvPr/>
        </p:nvPicPr>
        <p:blipFill>
          <a:blip r:embed="rId3"/>
          <a:stretch>
            <a:fillRect/>
          </a:stretch>
        </p:blipFill>
        <p:spPr>
          <a:xfrm>
            <a:off x="1028238" y="756325"/>
            <a:ext cx="7162387" cy="5387299"/>
          </a:xfrm>
          <a:prstGeom prst="rect">
            <a:avLst/>
          </a:prstGeom>
        </p:spPr>
      </p:pic>
    </p:spTree>
    <p:extLst>
      <p:ext uri="{BB962C8B-B14F-4D97-AF65-F5344CB8AC3E}">
        <p14:creationId xmlns:p14="http://schemas.microsoft.com/office/powerpoint/2010/main" val="1781486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379664" y="179143"/>
            <a:ext cx="8459536" cy="461665"/>
          </a:xfrm>
        </p:spPr>
        <p:txBody>
          <a:bodyPr/>
          <a:lstStyle/>
          <a:p>
            <a:r>
              <a:rPr lang="en-US" dirty="0"/>
              <a:t>August 13, 2015 – HE 17</a:t>
            </a:r>
          </a:p>
        </p:txBody>
      </p:sp>
      <p:sp>
        <p:nvSpPr>
          <p:cNvPr id="2" name="TextBox 1"/>
          <p:cNvSpPr txBox="1"/>
          <p:nvPr/>
        </p:nvSpPr>
        <p:spPr>
          <a:xfrm>
            <a:off x="379664" y="806845"/>
            <a:ext cx="6622326" cy="369332"/>
          </a:xfrm>
          <a:prstGeom prst="rect">
            <a:avLst/>
          </a:prstGeom>
          <a:noFill/>
        </p:spPr>
        <p:txBody>
          <a:bodyPr wrap="none" rtlCol="0">
            <a:spAutoFit/>
          </a:bodyPr>
          <a:lstStyle/>
          <a:p>
            <a:r>
              <a:rPr lang="en-US" dirty="0" smtClean="0"/>
              <a:t>This table highlights points on the curve from the previous slide</a:t>
            </a:r>
            <a:endParaRPr lang="en-US" dirty="0"/>
          </a:p>
        </p:txBody>
      </p:sp>
      <p:pic>
        <p:nvPicPr>
          <p:cNvPr id="5" name="Picture 4"/>
          <p:cNvPicPr>
            <a:picLocks noChangeAspect="1"/>
          </p:cNvPicPr>
          <p:nvPr/>
        </p:nvPicPr>
        <p:blipFill>
          <a:blip r:embed="rId3"/>
          <a:stretch>
            <a:fillRect/>
          </a:stretch>
        </p:blipFill>
        <p:spPr>
          <a:xfrm>
            <a:off x="336936" y="1612078"/>
            <a:ext cx="8459536" cy="3871179"/>
          </a:xfrm>
          <a:prstGeom prst="rect">
            <a:avLst/>
          </a:prstGeom>
        </p:spPr>
      </p:pic>
    </p:spTree>
    <p:extLst>
      <p:ext uri="{BB962C8B-B14F-4D97-AF65-F5344CB8AC3E}">
        <p14:creationId xmlns:p14="http://schemas.microsoft.com/office/powerpoint/2010/main" val="3697914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Section 5</a:t>
            </a:r>
            <a:br>
              <a:rPr lang="en-US" dirty="0" smtClean="0"/>
            </a:br>
            <a:r>
              <a:rPr lang="en-US" b="0" dirty="0" smtClean="0"/>
              <a:t>Options 6 &amp; 7: X = URS + RRS </a:t>
            </a:r>
            <a:r>
              <a:rPr lang="en-US" dirty="0" smtClean="0"/>
              <a:t/>
            </a:r>
            <a:br>
              <a:rPr lang="en-US" dirty="0" smtClean="0"/>
            </a:br>
            <a:r>
              <a:rPr lang="en-US" b="0" dirty="0" smtClean="0"/>
              <a:t>A look at the 2016 AS methodology values</a:t>
            </a:r>
            <a:endParaRPr lang="en-US" b="0" dirty="0"/>
          </a:p>
        </p:txBody>
      </p:sp>
    </p:spTree>
    <p:extLst>
      <p:ext uri="{BB962C8B-B14F-4D97-AF65-F5344CB8AC3E}">
        <p14:creationId xmlns:p14="http://schemas.microsoft.com/office/powerpoint/2010/main" val="14456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1254834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379664" y="179143"/>
            <a:ext cx="8459536" cy="461665"/>
          </a:xfrm>
        </p:spPr>
        <p:txBody>
          <a:bodyPr/>
          <a:lstStyle/>
          <a:p>
            <a:r>
              <a:rPr lang="en-US" dirty="0" smtClean="0"/>
              <a:t>URS + RRS from 2016 Ancillary Service Methodology</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67"/>
          <a:stretch/>
        </p:blipFill>
        <p:spPr>
          <a:xfrm>
            <a:off x="1409032" y="1173724"/>
            <a:ext cx="6400800" cy="5004579"/>
          </a:xfrm>
          <a:prstGeom prst="rect">
            <a:avLst/>
          </a:prstGeom>
        </p:spPr>
      </p:pic>
      <p:sp>
        <p:nvSpPr>
          <p:cNvPr id="6" name="TextBox 5"/>
          <p:cNvSpPr txBox="1"/>
          <p:nvPr/>
        </p:nvSpPr>
        <p:spPr>
          <a:xfrm>
            <a:off x="401445" y="732030"/>
            <a:ext cx="3595856" cy="369332"/>
          </a:xfrm>
          <a:prstGeom prst="rect">
            <a:avLst/>
          </a:prstGeom>
          <a:noFill/>
        </p:spPr>
        <p:txBody>
          <a:bodyPr wrap="none" rtlCol="0">
            <a:spAutoFit/>
          </a:bodyPr>
          <a:lstStyle/>
          <a:p>
            <a:r>
              <a:rPr lang="en-US" i="1" dirty="0" smtClean="0"/>
              <a:t>Without</a:t>
            </a:r>
            <a:r>
              <a:rPr lang="en-US" dirty="0" smtClean="0"/>
              <a:t> RRS floored at 2750 MW</a:t>
            </a:r>
            <a:endParaRPr lang="en-US" dirty="0"/>
          </a:p>
        </p:txBody>
      </p:sp>
    </p:spTree>
    <p:extLst>
      <p:ext uri="{BB962C8B-B14F-4D97-AF65-F5344CB8AC3E}">
        <p14:creationId xmlns:p14="http://schemas.microsoft.com/office/powerpoint/2010/main" val="42190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a:xfrm>
            <a:off x="379664" y="179143"/>
            <a:ext cx="8459536" cy="461665"/>
          </a:xfrm>
        </p:spPr>
        <p:txBody>
          <a:bodyPr/>
          <a:lstStyle/>
          <a:p>
            <a:r>
              <a:rPr lang="en-US" dirty="0" smtClean="0"/>
              <a:t>URS + RRS from 2016 Ancillary Service Methodology</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99"/>
          <a:stretch/>
        </p:blipFill>
        <p:spPr>
          <a:xfrm>
            <a:off x="1409032" y="1157117"/>
            <a:ext cx="6400800" cy="5028542"/>
          </a:xfrm>
          <a:prstGeom prst="rect">
            <a:avLst/>
          </a:prstGeom>
        </p:spPr>
      </p:pic>
      <p:sp>
        <p:nvSpPr>
          <p:cNvPr id="3" name="TextBox 2"/>
          <p:cNvSpPr txBox="1"/>
          <p:nvPr/>
        </p:nvSpPr>
        <p:spPr>
          <a:xfrm>
            <a:off x="401445" y="732030"/>
            <a:ext cx="3275256" cy="369332"/>
          </a:xfrm>
          <a:prstGeom prst="rect">
            <a:avLst/>
          </a:prstGeom>
          <a:noFill/>
        </p:spPr>
        <p:txBody>
          <a:bodyPr wrap="none" rtlCol="0">
            <a:spAutoFit/>
          </a:bodyPr>
          <a:lstStyle/>
          <a:p>
            <a:r>
              <a:rPr lang="en-US" i="1" dirty="0" smtClean="0"/>
              <a:t>With</a:t>
            </a:r>
            <a:r>
              <a:rPr lang="en-US" dirty="0" smtClean="0"/>
              <a:t> RRS floored at 2750 MW</a:t>
            </a:r>
            <a:endParaRPr lang="en-US" dirty="0"/>
          </a:p>
        </p:txBody>
      </p:sp>
    </p:spTree>
    <p:extLst>
      <p:ext uri="{BB962C8B-B14F-4D97-AF65-F5344CB8AC3E}">
        <p14:creationId xmlns:p14="http://schemas.microsoft.com/office/powerpoint/2010/main" val="3635689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721879"/>
            <a:ext cx="8459536" cy="2294787"/>
          </a:xfrm>
        </p:spPr>
        <p:txBody>
          <a:bodyPr/>
          <a:lstStyle/>
          <a:p>
            <a:r>
              <a:rPr lang="en-US" sz="2000" b="0" dirty="0" smtClean="0"/>
              <a:t>For data and additional details, please see the following posted files on the 12/16/2015 SAWG Meeting Page:</a:t>
            </a:r>
            <a:br>
              <a:rPr lang="en-US" sz="2000" b="0" dirty="0" smtClean="0"/>
            </a:br>
            <a:r>
              <a:rPr lang="en-US" sz="2000" b="0" dirty="0" smtClean="0"/>
              <a:t/>
            </a:r>
            <a:br>
              <a:rPr lang="en-US" sz="2000" b="0" dirty="0" smtClean="0"/>
            </a:br>
            <a:r>
              <a:rPr lang="en-US" sz="2000" dirty="0" smtClean="0"/>
              <a:t>20151216 SAWG ORDC Options Analysis 2011 Data.xlsx</a:t>
            </a:r>
            <a:r>
              <a:rPr lang="en-US" sz="2000" b="0" dirty="0" smtClean="0"/>
              <a:t/>
            </a:r>
            <a:br>
              <a:rPr lang="en-US" sz="2000" b="0" dirty="0" smtClean="0"/>
            </a:br>
            <a:r>
              <a:rPr lang="en-US" sz="2000" b="0" dirty="0" smtClean="0"/>
              <a:t/>
            </a:r>
            <a:br>
              <a:rPr lang="en-US" sz="2000" b="0" dirty="0" smtClean="0"/>
            </a:br>
            <a:r>
              <a:rPr lang="en-US" sz="2000" dirty="0" smtClean="0"/>
              <a:t>20151216 SAWG ORDC Options Analysis 2014 – 2015 Data.xlsx</a:t>
            </a:r>
            <a:r>
              <a:rPr lang="en-US" sz="2000" b="0" dirty="0" smtClean="0"/>
              <a:t/>
            </a:r>
            <a:br>
              <a:rPr lang="en-US" sz="2000" b="0" dirty="0" smtClean="0"/>
            </a:br>
            <a:endParaRPr lang="en-US" b="0" dirty="0"/>
          </a:p>
        </p:txBody>
      </p:sp>
      <p:sp>
        <p:nvSpPr>
          <p:cNvPr id="5" name="Title 2"/>
          <p:cNvSpPr txBox="1">
            <a:spLocks/>
          </p:cNvSpPr>
          <p:nvPr/>
        </p:nvSpPr>
        <p:spPr bwMode="auto">
          <a:xfrm>
            <a:off x="379664" y="179143"/>
            <a:ext cx="8459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spcBef>
                <a:spcPct val="0"/>
              </a:spcBef>
              <a:spcAft>
                <a:spcPct val="0"/>
              </a:spcAft>
              <a:defRPr sz="2400" b="1"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r>
              <a:rPr lang="en-US" dirty="0" smtClean="0"/>
              <a:t>Further Information</a:t>
            </a:r>
          </a:p>
        </p:txBody>
      </p:sp>
    </p:spTree>
    <p:extLst>
      <p:ext uri="{BB962C8B-B14F-4D97-AF65-F5344CB8AC3E}">
        <p14:creationId xmlns:p14="http://schemas.microsoft.com/office/powerpoint/2010/main" val="1356686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End</a:t>
            </a:r>
            <a:endParaRPr lang="en-US" b="0" dirty="0"/>
          </a:p>
        </p:txBody>
      </p:sp>
    </p:spTree>
    <p:extLst>
      <p:ext uri="{BB962C8B-B14F-4D97-AF65-F5344CB8AC3E}">
        <p14:creationId xmlns:p14="http://schemas.microsoft.com/office/powerpoint/2010/main" val="173328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a:t>
            </a:r>
            <a:endParaRPr lang="en-US" sz="2800" dirty="0"/>
          </a:p>
        </p:txBody>
      </p:sp>
      <p:sp>
        <p:nvSpPr>
          <p:cNvPr id="4" name="Rectangle 2"/>
          <p:cNvSpPr>
            <a:spLocks noChangeArrowheads="1"/>
          </p:cNvSpPr>
          <p:nvPr/>
        </p:nvSpPr>
        <p:spPr bwMode="auto">
          <a:xfrm>
            <a:off x="379665" y="746070"/>
            <a:ext cx="835839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dirty="0" smtClean="0"/>
              <a:t>Options for changing ORDC parameters were proposed at 11/13/2015 and 12/2/2015 SAWG.</a:t>
            </a:r>
          </a:p>
          <a:p>
            <a:pPr marL="285750" indent="-285750">
              <a:buFont typeface="Arial" panose="020B0604020202020204" pitchFamily="34" charset="0"/>
              <a:buChar char="•"/>
            </a:pPr>
            <a:endParaRPr lang="en-US" dirty="0"/>
          </a:p>
          <a:p>
            <a:r>
              <a:rPr lang="en-US" dirty="0" smtClean="0"/>
              <a:t>ERCOT was asked to analyze the options and present the following results:</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Additional PNM contributed by ORDC</a:t>
            </a:r>
          </a:p>
          <a:p>
            <a:pPr marL="742950" lvl="1" indent="-285750">
              <a:buFont typeface="Arial" panose="020B0604020202020204" pitchFamily="34" charset="0"/>
              <a:buChar char="•"/>
            </a:pPr>
            <a:r>
              <a:rPr lang="en-US" dirty="0" smtClean="0"/>
              <a:t>RTORPA</a:t>
            </a:r>
          </a:p>
          <a:p>
            <a:pPr marL="742950" lvl="1" indent="-285750">
              <a:buFont typeface="Arial" panose="020B0604020202020204" pitchFamily="34" charset="0"/>
              <a:buChar char="•"/>
            </a:pPr>
            <a:r>
              <a:rPr lang="en-US" dirty="0" smtClean="0"/>
              <a:t># of hours histogram where RTORPA &gt; $100/</a:t>
            </a:r>
            <a:r>
              <a:rPr lang="en-US" dirty="0" err="1" smtClean="0"/>
              <a:t>MWh</a:t>
            </a:r>
            <a:r>
              <a:rPr lang="en-US" dirty="0" smtClean="0"/>
              <a:t>, $500/</a:t>
            </a:r>
            <a:r>
              <a:rPr lang="en-US" dirty="0" err="1" smtClean="0"/>
              <a:t>MWh</a:t>
            </a:r>
            <a:r>
              <a:rPr lang="en-US" dirty="0" smtClean="0"/>
              <a:t>, $1000/</a:t>
            </a:r>
            <a:r>
              <a:rPr lang="en-US" dirty="0" err="1" smtClean="0"/>
              <a:t>MWh</a:t>
            </a:r>
            <a:endParaRPr lang="en-US" dirty="0" smtClean="0"/>
          </a:p>
          <a:p>
            <a:pPr marL="742950" lvl="1" indent="-285750">
              <a:buFont typeface="Arial" panose="020B0604020202020204" pitchFamily="34" charset="0"/>
              <a:buChar char="•"/>
            </a:pPr>
            <a:endParaRPr lang="en-US" dirty="0" smtClean="0"/>
          </a:p>
          <a:p>
            <a:r>
              <a:rPr lang="en-US" dirty="0" smtClean="0"/>
              <a:t>ERCOT was asked to analyze the following dates with actual FIPs:</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June 1, 2014 – October 31, 2015 </a:t>
            </a:r>
          </a:p>
          <a:p>
            <a:pPr marL="742950" lvl="1" indent="-285750">
              <a:buFont typeface="Arial" panose="020B0604020202020204" pitchFamily="34" charset="0"/>
              <a:buChar char="•"/>
            </a:pPr>
            <a:r>
              <a:rPr lang="en-US" dirty="0" smtClean="0"/>
              <a:t>January 1, 2011 – December 31, 2011</a:t>
            </a:r>
          </a:p>
          <a:p>
            <a:pPr marL="742950" lvl="1" indent="-285750">
              <a:buFont typeface="Arial" panose="020B0604020202020204" pitchFamily="34" charset="0"/>
              <a:buChar char="•"/>
            </a:pPr>
            <a:endParaRPr lang="en-US" dirty="0"/>
          </a:p>
          <a:p>
            <a:r>
              <a:rPr lang="en-US" dirty="0" smtClean="0"/>
              <a:t>Market behavior changes after ORDC implementation, changes in SWOC, and changes in price floors will significantly affect the validity of 2011 backcast results. Since market behavior affects results in both periods, it is recommended to use the backcast only to compare options.</a:t>
            </a:r>
            <a:endParaRPr lang="en-US" dirty="0"/>
          </a:p>
        </p:txBody>
      </p:sp>
    </p:spTree>
    <p:extLst>
      <p:ext uri="{BB962C8B-B14F-4D97-AF65-F5344CB8AC3E}">
        <p14:creationId xmlns:p14="http://schemas.microsoft.com/office/powerpoint/2010/main" val="1386685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Options</a:t>
            </a:r>
            <a:endParaRPr lang="en-US" sz="2800" dirty="0"/>
          </a:p>
        </p:txBody>
      </p:sp>
      <p:sp>
        <p:nvSpPr>
          <p:cNvPr id="16" name="TextBox 15"/>
          <p:cNvSpPr txBox="1"/>
          <p:nvPr/>
        </p:nvSpPr>
        <p:spPr>
          <a:xfrm>
            <a:off x="379664" y="5138813"/>
            <a:ext cx="8180614" cy="861774"/>
          </a:xfrm>
          <a:prstGeom prst="rect">
            <a:avLst/>
          </a:prstGeom>
          <a:noFill/>
        </p:spPr>
        <p:txBody>
          <a:bodyPr wrap="square" rtlCol="0">
            <a:spAutoFit/>
          </a:bodyPr>
          <a:lstStyle/>
          <a:p>
            <a:r>
              <a:rPr lang="en-US" dirty="0" smtClean="0"/>
              <a:t>Current </a:t>
            </a:r>
            <a:r>
              <a:rPr lang="en-US" dirty="0"/>
              <a:t>ORDC implementation </a:t>
            </a:r>
            <a:r>
              <a:rPr lang="en-US" dirty="0" smtClean="0"/>
              <a:t>values are in </a:t>
            </a:r>
            <a:r>
              <a:rPr lang="en-US" dirty="0" smtClean="0">
                <a:solidFill>
                  <a:srgbClr val="FF0000"/>
                </a:solidFill>
              </a:rPr>
              <a:t>red</a:t>
            </a:r>
            <a:r>
              <a:rPr lang="en-US" dirty="0" smtClean="0"/>
              <a:t>.</a:t>
            </a:r>
            <a:endParaRPr lang="en-US" dirty="0" smtClean="0">
              <a:solidFill>
                <a:srgbClr val="FF0000"/>
              </a:solidFill>
            </a:endParaRPr>
          </a:p>
          <a:p>
            <a:pPr marL="285750" indent="-285750">
              <a:buFont typeface="Arial" panose="020B0604020202020204" pitchFamily="34" charset="0"/>
              <a:buChar char="•"/>
            </a:pPr>
            <a:endParaRPr lang="en-US" sz="1200" dirty="0"/>
          </a:p>
          <a:p>
            <a:r>
              <a:rPr lang="en-US" dirty="0" smtClean="0"/>
              <a:t>See ORDC Options Whitepaper Redline from 12-8-15 for more details.</a:t>
            </a:r>
          </a:p>
        </p:txBody>
      </p:sp>
      <p:pic>
        <p:nvPicPr>
          <p:cNvPr id="4" name="Picture 3"/>
          <p:cNvPicPr>
            <a:picLocks noChangeAspect="1"/>
          </p:cNvPicPr>
          <p:nvPr/>
        </p:nvPicPr>
        <p:blipFill>
          <a:blip r:embed="rId3"/>
          <a:stretch>
            <a:fillRect/>
          </a:stretch>
        </p:blipFill>
        <p:spPr>
          <a:xfrm>
            <a:off x="528390" y="697228"/>
            <a:ext cx="8162083" cy="4339981"/>
          </a:xfrm>
          <a:prstGeom prst="rect">
            <a:avLst/>
          </a:prstGeom>
        </p:spPr>
      </p:pic>
    </p:spTree>
    <p:extLst>
      <p:ext uri="{BB962C8B-B14F-4D97-AF65-F5344CB8AC3E}">
        <p14:creationId xmlns:p14="http://schemas.microsoft.com/office/powerpoint/2010/main" val="297921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4" y="3012151"/>
            <a:ext cx="8459536" cy="461665"/>
          </a:xfrm>
        </p:spPr>
        <p:txBody>
          <a:bodyPr/>
          <a:lstStyle/>
          <a:p>
            <a:pPr algn="ctr"/>
            <a:r>
              <a:rPr lang="en-US" dirty="0" smtClean="0"/>
              <a:t>Section 1</a:t>
            </a:r>
            <a:br>
              <a:rPr lang="en-US" dirty="0" smtClean="0"/>
            </a:br>
            <a:r>
              <a:rPr lang="en-US" b="0" dirty="0" smtClean="0"/>
              <a:t>June 1, 2014 – October 31, 2015 Backcast</a:t>
            </a:r>
            <a:endParaRPr lang="en-US" b="0" dirty="0"/>
          </a:p>
        </p:txBody>
      </p:sp>
    </p:spTree>
    <p:extLst>
      <p:ext uri="{BB962C8B-B14F-4D97-AF65-F5344CB8AC3E}">
        <p14:creationId xmlns:p14="http://schemas.microsoft.com/office/powerpoint/2010/main" val="206135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June 1, 2014 – October 31, 2015</a:t>
            </a:r>
            <a:endParaRPr lang="en-US" dirty="0"/>
          </a:p>
        </p:txBody>
      </p:sp>
      <p:pic>
        <p:nvPicPr>
          <p:cNvPr id="2" name="Picture 1"/>
          <p:cNvPicPr>
            <a:picLocks noChangeAspect="1"/>
          </p:cNvPicPr>
          <p:nvPr/>
        </p:nvPicPr>
        <p:blipFill>
          <a:blip r:embed="rId3"/>
          <a:stretch>
            <a:fillRect/>
          </a:stretch>
        </p:blipFill>
        <p:spPr>
          <a:xfrm>
            <a:off x="341009" y="703852"/>
            <a:ext cx="8461981" cy="5450296"/>
          </a:xfrm>
          <a:prstGeom prst="rect">
            <a:avLst/>
          </a:prstGeom>
        </p:spPr>
      </p:pic>
    </p:spTree>
    <p:extLst>
      <p:ext uri="{BB962C8B-B14F-4D97-AF65-F5344CB8AC3E}">
        <p14:creationId xmlns:p14="http://schemas.microsoft.com/office/powerpoint/2010/main" val="52766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June 1, 2014 – October 31, 2015</a:t>
            </a:r>
            <a:endParaRPr lang="en-US" dirty="0"/>
          </a:p>
        </p:txBody>
      </p:sp>
      <p:pic>
        <p:nvPicPr>
          <p:cNvPr id="2" name="Picture 1"/>
          <p:cNvPicPr>
            <a:picLocks noChangeAspect="1"/>
          </p:cNvPicPr>
          <p:nvPr/>
        </p:nvPicPr>
        <p:blipFill>
          <a:blip r:embed="rId3"/>
          <a:stretch>
            <a:fillRect/>
          </a:stretch>
        </p:blipFill>
        <p:spPr>
          <a:xfrm>
            <a:off x="249746" y="1048305"/>
            <a:ext cx="8644508" cy="4701505"/>
          </a:xfrm>
          <a:prstGeom prst="rect">
            <a:avLst/>
          </a:prstGeom>
        </p:spPr>
      </p:pic>
    </p:spTree>
    <p:extLst>
      <p:ext uri="{BB962C8B-B14F-4D97-AF65-F5344CB8AC3E}">
        <p14:creationId xmlns:p14="http://schemas.microsoft.com/office/powerpoint/2010/main" val="100212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June 1, 2014 – October 31, 2015</a:t>
            </a:r>
          </a:p>
        </p:txBody>
      </p:sp>
      <p:pic>
        <p:nvPicPr>
          <p:cNvPr id="2" name="Picture 1"/>
          <p:cNvPicPr>
            <a:picLocks noChangeAspect="1"/>
          </p:cNvPicPr>
          <p:nvPr/>
        </p:nvPicPr>
        <p:blipFill>
          <a:blip r:embed="rId3"/>
          <a:stretch>
            <a:fillRect/>
          </a:stretch>
        </p:blipFill>
        <p:spPr>
          <a:xfrm>
            <a:off x="341009" y="685562"/>
            <a:ext cx="8461981" cy="5486876"/>
          </a:xfrm>
          <a:prstGeom prst="rect">
            <a:avLst/>
          </a:prstGeom>
        </p:spPr>
      </p:pic>
    </p:spTree>
    <p:extLst>
      <p:ext uri="{BB962C8B-B14F-4D97-AF65-F5344CB8AC3E}">
        <p14:creationId xmlns:p14="http://schemas.microsoft.com/office/powerpoint/2010/main" val="75602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6256"/>
      </a:hlink>
      <a:folHlink>
        <a:srgbClr val="00625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6256"/>
      </a:hlink>
      <a:folHlink>
        <a:srgbClr val="00625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47614EF-563A-48B6-BF8B-37C930049395}">
  <ds:schemaRefs>
    <ds:schemaRef ds:uri="http://www.w3.org/XML/1998/namespace"/>
    <ds:schemaRef ds:uri="http://purl.org/dc/dcmitype/"/>
    <ds:schemaRef ds:uri="http://schemas.microsoft.com/office/2006/documentManagement/types"/>
    <ds:schemaRef ds:uri="http://schemas.microsoft.com/office/2006/metadata/properties"/>
    <ds:schemaRef ds:uri="c34af464-7aa1-4edd-9be4-83dffc1cb926"/>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9979</TotalTime>
  <Words>1026</Words>
  <Application>Microsoft Office PowerPoint</Application>
  <PresentationFormat>On-screen Show (4:3)</PresentationFormat>
  <Paragraphs>132</Paragraphs>
  <Slides>33</Slides>
  <Notes>33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33</vt:i4>
      </vt:variant>
    </vt:vector>
  </HeadingPairs>
  <TitlesOfParts>
    <vt:vector size="39" baseType="lpstr">
      <vt:lpstr>Arial</vt:lpstr>
      <vt:lpstr>Arial Black</vt:lpstr>
      <vt:lpstr>Calibri</vt:lpstr>
      <vt:lpstr>Office Theme</vt:lpstr>
      <vt:lpstr>Custom Design</vt:lpstr>
      <vt:lpstr>1_Custom Design</vt:lpstr>
      <vt:lpstr>PowerPoint Presentation</vt:lpstr>
      <vt:lpstr>Contents</vt:lpstr>
      <vt:lpstr>Introduction</vt:lpstr>
      <vt:lpstr>Introduction</vt:lpstr>
      <vt:lpstr>Options</vt:lpstr>
      <vt:lpstr>Section 1 June 1, 2014 – October 31, 2015 Backcast</vt:lpstr>
      <vt:lpstr>June 1, 2014 – October 31, 2015</vt:lpstr>
      <vt:lpstr>June 1, 2014 – October 31, 2015</vt:lpstr>
      <vt:lpstr>June 1, 2014 – October 31, 2015</vt:lpstr>
      <vt:lpstr>June 1, 2014 – October 31, 2015</vt:lpstr>
      <vt:lpstr>June 1, 2014 – October 31, 2015</vt:lpstr>
      <vt:lpstr>Probability of Falling Below Minimum Contingency Level on August 13, 2015</vt:lpstr>
      <vt:lpstr>Section 2 January 1, 2011 – December 31, 2011 Backcast</vt:lpstr>
      <vt:lpstr>January 1, 2011 – December 31, 2011</vt:lpstr>
      <vt:lpstr>January 1, 2011 – December 31, 2011</vt:lpstr>
      <vt:lpstr>January 1, 2011 – December 31, 2011</vt:lpstr>
      <vt:lpstr>January 1, 2011 – December 31, 2011</vt:lpstr>
      <vt:lpstr>January 1, 2011 – December 31, 2011</vt:lpstr>
      <vt:lpstr>Probability of Falling Below Minimum Contingency Level on August 3, 2011</vt:lpstr>
      <vt:lpstr>Section 3 Sensitivity Analysis</vt:lpstr>
      <vt:lpstr>Sensitivity Analysis</vt:lpstr>
      <vt:lpstr>June 1, 2014 – October 31, 2015 (Sensitivity)</vt:lpstr>
      <vt:lpstr>June 1, 2014 – October 31, 2015 (Sensitivity)</vt:lpstr>
      <vt:lpstr>January 1, 2011 – December 31, 2011 (Sensitivity)</vt:lpstr>
      <vt:lpstr>January 1, 2011 – December 31, 2011 (Sensitivity)</vt:lpstr>
      <vt:lpstr>Section 4 Option 2: Add ORDC to DAM Snapshot from August 13, 2015 as an example</vt:lpstr>
      <vt:lpstr>August 13, 2015 – HE 17</vt:lpstr>
      <vt:lpstr>August 13, 2015 – HE 17</vt:lpstr>
      <vt:lpstr>Section 5 Options 6 &amp; 7: X = URS + RRS  A look at the 2016 AS methodology values</vt:lpstr>
      <vt:lpstr>URS + RRS from 2016 Ancillary Service Methodology</vt:lpstr>
      <vt:lpstr>URS + RRS from 2016 Ancillary Service Methodology</vt:lpstr>
      <vt:lpstr>For data and additional details, please see the following posted files on the 12/16/2015 SAWG Meeting Page:  20151216 SAWG ORDC Options Analysis 2011 Data.xlsx  20151216 SAWG ORDC Options Analysis 2014 – 2015 Data.xlsx </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Chang, Sean</cp:lastModifiedBy>
  <cp:revision>470</cp:revision>
  <cp:lastPrinted>2013-01-30T23:16:36Z</cp:lastPrinted>
  <dcterms:created xsi:type="dcterms:W3CDTF">2010-04-12T23:12:02Z</dcterms:created>
  <dcterms:modified xsi:type="dcterms:W3CDTF">2015-12-16T22:15:09Z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