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19"/>
  </p:notesMasterIdLst>
  <p:sldIdLst>
    <p:sldId id="642" r:id="rId4"/>
    <p:sldId id="698" r:id="rId5"/>
    <p:sldId id="768" r:id="rId6"/>
    <p:sldId id="756" r:id="rId7"/>
    <p:sldId id="757" r:id="rId8"/>
    <p:sldId id="758" r:id="rId9"/>
    <p:sldId id="759" r:id="rId10"/>
    <p:sldId id="760" r:id="rId11"/>
    <p:sldId id="755" r:id="rId12"/>
    <p:sldId id="764" r:id="rId13"/>
    <p:sldId id="804" r:id="rId14"/>
    <p:sldId id="805" r:id="rId15"/>
    <p:sldId id="806" r:id="rId16"/>
    <p:sldId id="807" r:id="rId17"/>
    <p:sldId id="703" r:id="rId18"/>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674"/>
    <a:srgbClr val="FFFF66"/>
    <a:srgbClr val="3333CC"/>
    <a:srgbClr val="FFFFCC"/>
    <a:srgbClr val="36B871"/>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50" d="100"/>
          <a:sy n="50" d="100"/>
        </p:scale>
        <p:origin x="-1426" y="-365"/>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4</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12/13/2015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12/13/2015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12/13/2015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12/13/2015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12/13/2015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12/13/2015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12/13/2015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12/13/2015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12/13/2015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12/13/2015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12/13/2015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12/13/2015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ndrea.oflaherty@solutionscubegroup.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8.wmf"/><Relationship Id="rId18"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Microsoft_Word_97_-_2003_Document5.doc"/><Relationship Id="rId17" Type="http://schemas.openxmlformats.org/officeDocument/2006/relationships/image" Target="../media/image10.wmf"/><Relationship Id="rId2" Type="http://schemas.openxmlformats.org/officeDocument/2006/relationships/slideLayout" Target="../slideLayouts/slideLayout7.xml"/><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Microsoft_Word_97_-_2003_Document4.doc"/><Relationship Id="rId19" Type="http://schemas.openxmlformats.org/officeDocument/2006/relationships/image" Target="../media/image11.wmf"/><Relationship Id="rId4" Type="http://schemas.openxmlformats.org/officeDocument/2006/relationships/oleObject" Target="../embeddings/Microsoft_Word_97_-_2003_Document1.doc"/><Relationship Id="rId9" Type="http://schemas.openxmlformats.org/officeDocument/2006/relationships/image" Target="../media/image6.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Microsoft_Word_97_-_2003_Document16.doc"/><Relationship Id="rId18" Type="http://schemas.openxmlformats.org/officeDocument/2006/relationships/image" Target="../media/image21.wmf"/><Relationship Id="rId3" Type="http://schemas.openxmlformats.org/officeDocument/2006/relationships/oleObject" Target="../embeddings/Microsoft_Word_97_-_2003_Document11.doc"/><Relationship Id="rId7" Type="http://schemas.openxmlformats.org/officeDocument/2006/relationships/oleObject" Target="../embeddings/Microsoft_Word_97_-_2003_Document13.doc"/><Relationship Id="rId12" Type="http://schemas.openxmlformats.org/officeDocument/2006/relationships/image" Target="../media/image18.wmf"/><Relationship Id="rId17"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Microsoft_Word_97_-_2003_Document15.doc"/><Relationship Id="rId5" Type="http://schemas.openxmlformats.org/officeDocument/2006/relationships/oleObject" Target="../embeddings/Microsoft_Word_97_-_2003_Document12.doc"/><Relationship Id="rId15" Type="http://schemas.openxmlformats.org/officeDocument/2006/relationships/oleObject" Target="../embeddings/Microsoft_Word_97_-_2003_Document17.doc"/><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Microsoft_Word_97_-_2003_Document14.doc"/><Relationship Id="rId14" Type="http://schemas.openxmlformats.org/officeDocument/2006/relationships/image" Target="../media/image19.wmf"/></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Microsoft_Word_97_-_2003_Document24.doc"/><Relationship Id="rId18" Type="http://schemas.openxmlformats.org/officeDocument/2006/relationships/image" Target="../media/image29.wmf"/><Relationship Id="rId3" Type="http://schemas.openxmlformats.org/officeDocument/2006/relationships/oleObject" Target="../embeddings/Microsoft_Word_97_-_2003_Document19.doc"/><Relationship Id="rId21" Type="http://schemas.openxmlformats.org/officeDocument/2006/relationships/oleObject" Target="../embeddings/Microsoft_Word_97_-_2003_Document28.doc"/><Relationship Id="rId7" Type="http://schemas.openxmlformats.org/officeDocument/2006/relationships/oleObject" Target="../embeddings/Microsoft_Word_97_-_2003_Document21.doc"/><Relationship Id="rId12" Type="http://schemas.openxmlformats.org/officeDocument/2006/relationships/image" Target="../media/image26.wmf"/><Relationship Id="rId17" Type="http://schemas.openxmlformats.org/officeDocument/2006/relationships/oleObject" Target="../embeddings/Microsoft_Word_97_-_2003_Document26.doc"/><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Microsoft_Word_97_-_2003_Document23.doc"/><Relationship Id="rId24" Type="http://schemas.openxmlformats.org/officeDocument/2006/relationships/image" Target="../media/image32.wmf"/><Relationship Id="rId5" Type="http://schemas.openxmlformats.org/officeDocument/2006/relationships/oleObject" Target="../embeddings/Microsoft_Word_97_-_2003_Document20.doc"/><Relationship Id="rId15" Type="http://schemas.openxmlformats.org/officeDocument/2006/relationships/oleObject" Target="../embeddings/Microsoft_Word_97_-_2003_Document25.doc"/><Relationship Id="rId23" Type="http://schemas.openxmlformats.org/officeDocument/2006/relationships/oleObject" Target="../embeddings/Microsoft_Word_97_-_2003_Document29.doc"/><Relationship Id="rId10" Type="http://schemas.openxmlformats.org/officeDocument/2006/relationships/image" Target="../media/image25.wmf"/><Relationship Id="rId19" Type="http://schemas.openxmlformats.org/officeDocument/2006/relationships/oleObject" Target="../embeddings/Microsoft_Word_97_-_2003_Document27.doc"/><Relationship Id="rId4" Type="http://schemas.openxmlformats.org/officeDocument/2006/relationships/image" Target="../media/image22.wmf"/><Relationship Id="rId9" Type="http://schemas.openxmlformats.org/officeDocument/2006/relationships/oleObject" Target="../embeddings/Microsoft_Word_97_-_2003_Document22.doc"/><Relationship Id="rId14" Type="http://schemas.openxmlformats.org/officeDocument/2006/relationships/image" Target="../media/image27.wmf"/><Relationship Id="rId22" Type="http://schemas.openxmlformats.org/officeDocument/2006/relationships/image" Target="../media/image31.wmf"/></Relationships>
</file>

<file path=ppt/slides/_rels/slide7.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Microsoft_Word_97_-_2003_Document35.doc"/><Relationship Id="rId18" Type="http://schemas.openxmlformats.org/officeDocument/2006/relationships/image" Target="../media/image40.wmf"/><Relationship Id="rId3" Type="http://schemas.openxmlformats.org/officeDocument/2006/relationships/oleObject" Target="../embeddings/Microsoft_Word_97_-_2003_Document30.doc"/><Relationship Id="rId21" Type="http://schemas.openxmlformats.org/officeDocument/2006/relationships/oleObject" Target="../embeddings/Microsoft_Word_97_-_2003_Document39.doc"/><Relationship Id="rId7" Type="http://schemas.openxmlformats.org/officeDocument/2006/relationships/oleObject" Target="../embeddings/Microsoft_Word_97_-_2003_Document32.doc"/><Relationship Id="rId12" Type="http://schemas.openxmlformats.org/officeDocument/2006/relationships/image" Target="../media/image37.wmf"/><Relationship Id="rId17"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Microsoft_Word_97_-_2003_Document34.doc"/><Relationship Id="rId24" Type="http://schemas.openxmlformats.org/officeDocument/2006/relationships/image" Target="../media/image43.wmf"/><Relationship Id="rId5" Type="http://schemas.openxmlformats.org/officeDocument/2006/relationships/oleObject" Target="../embeddings/Microsoft_Word_97_-_2003_Document31.doc"/><Relationship Id="rId15" Type="http://schemas.openxmlformats.org/officeDocument/2006/relationships/oleObject" Target="../embeddings/Microsoft_Word_97_-_2003_Document36.doc"/><Relationship Id="rId23" Type="http://schemas.openxmlformats.org/officeDocument/2006/relationships/oleObject" Target="../embeddings/Microsoft_Word_97_-_2003_Document40.doc"/><Relationship Id="rId10" Type="http://schemas.openxmlformats.org/officeDocument/2006/relationships/image" Target="../media/image36.wmf"/><Relationship Id="rId19" Type="http://schemas.openxmlformats.org/officeDocument/2006/relationships/oleObject" Target="../embeddings/Microsoft_Word_97_-_2003_Document38.doc"/><Relationship Id="rId4" Type="http://schemas.openxmlformats.org/officeDocument/2006/relationships/image" Target="../media/image33.wmf"/><Relationship Id="rId9" Type="http://schemas.openxmlformats.org/officeDocument/2006/relationships/oleObject" Target="../embeddings/Microsoft_Word_97_-_2003_Document33.doc"/><Relationship Id="rId14" Type="http://schemas.openxmlformats.org/officeDocument/2006/relationships/image" Target="../media/image38.wmf"/><Relationship Id="rId22" Type="http://schemas.openxmlformats.org/officeDocument/2006/relationships/image" Target="../media/image4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Document41.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Microsoft_Word_97_-_2003_Document42.doc"/><Relationship Id="rId4" Type="http://schemas.openxmlformats.org/officeDocument/2006/relationships/image" Target="../media/image4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December 15</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December 2015 Minor Release to Correct Deficiencies and Usability Defects </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19,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11</a:t>
            </a:fld>
            <a:endParaRPr lang="en-US"/>
          </a:p>
        </p:txBody>
      </p:sp>
      <p:sp>
        <p:nvSpPr>
          <p:cNvPr id="6" name="Content Placeholder 12"/>
          <p:cNvSpPr>
            <a:spLocks noGrp="1"/>
          </p:cNvSpPr>
          <p:nvPr>
            <p:ph idx="1"/>
          </p:nvPr>
        </p:nvSpPr>
        <p:spPr>
          <a:xfrm>
            <a:off x="533400" y="1371600"/>
            <a:ext cx="10698480" cy="5257800"/>
          </a:xfrm>
        </p:spPr>
        <p:txBody>
          <a:bodyPr>
            <a:normAutofit fontScale="85000" lnSpcReduction="20000"/>
          </a:bodyPr>
          <a:lstStyle/>
          <a:p>
            <a:pPr marL="63500" indent="0">
              <a:buNone/>
            </a:pPr>
            <a:r>
              <a:rPr lang="en-US" sz="1800" dirty="0" smtClean="0">
                <a:cs typeface="Aharoni" pitchFamily="2" charset="-79"/>
              </a:rPr>
              <a:t>Planned Release for December 19 2015 SMT to include the following:</a:t>
            </a:r>
          </a:p>
          <a:p>
            <a:pPr marL="63500" indent="0">
              <a:buNone/>
            </a:pPr>
            <a:r>
              <a:rPr lang="en-US" sz="1800" dirty="0" smtClean="0">
                <a:cs typeface="Aharoni" pitchFamily="2" charset="-79"/>
              </a:rPr>
              <a:t> </a:t>
            </a:r>
            <a:endParaRPr lang="en-US" dirty="0"/>
          </a:p>
          <a:p>
            <a:r>
              <a:rPr lang="en-US" sz="1800" dirty="0"/>
              <a:t>Third Party scheduled report </a:t>
            </a:r>
            <a:r>
              <a:rPr lang="en-US" sz="1800" dirty="0" smtClean="0"/>
              <a:t>expiration </a:t>
            </a:r>
            <a:r>
              <a:rPr lang="en-US" sz="1800" dirty="0"/>
              <a:t>alignment with </a:t>
            </a:r>
            <a:r>
              <a:rPr lang="en-US" sz="1800" dirty="0" smtClean="0"/>
              <a:t>customer energy data agreement</a:t>
            </a:r>
          </a:p>
          <a:p>
            <a:pPr lvl="1"/>
            <a:r>
              <a:rPr lang="en-US" sz="1800" dirty="0" smtClean="0"/>
              <a:t>In October 2015 SMT corrected the defect that energy data agreements could not be extended / renewed further out than a total of one year.  Prior to this defect fix energy data agreements had to be requested again after one year.</a:t>
            </a:r>
          </a:p>
          <a:p>
            <a:pPr lvl="1"/>
            <a:r>
              <a:rPr lang="en-US" sz="1800" dirty="0" smtClean="0"/>
              <a:t>Currently Third Party Scheduled Reports for receipt of customer usage data contain an end date that will expire all scheduled reports within the previous one year limit</a:t>
            </a:r>
          </a:p>
          <a:p>
            <a:pPr lvl="1"/>
            <a:r>
              <a:rPr lang="en-US" sz="1800" dirty="0" smtClean="0"/>
              <a:t>Currently every single report would have to be individually re-scheduled one by one </a:t>
            </a:r>
          </a:p>
          <a:p>
            <a:pPr lvl="1"/>
            <a:r>
              <a:rPr lang="en-US" sz="1800" dirty="0" smtClean="0"/>
              <a:t>Scheduled Reports should automatically align themselves with the end date of the agreement </a:t>
            </a:r>
          </a:p>
          <a:p>
            <a:pPr marL="0" indent="0">
              <a:buNone/>
            </a:pPr>
            <a:endParaRPr lang="en-US" sz="1800" dirty="0"/>
          </a:p>
          <a:p>
            <a:r>
              <a:rPr lang="en-US" sz="1800" dirty="0" smtClean="0"/>
              <a:t>Invalid </a:t>
            </a:r>
            <a:r>
              <a:rPr lang="en-US" sz="1800" dirty="0"/>
              <a:t>Request </a:t>
            </a:r>
            <a:endParaRPr lang="en-US" sz="1800" dirty="0" smtClean="0"/>
          </a:p>
          <a:p>
            <a:pPr lvl="1"/>
            <a:r>
              <a:rPr lang="en-US" sz="1800" dirty="0" smtClean="0"/>
              <a:t>Currently an SMT user can receive an Invalid Request message for pressing keys while waiting for the landing page to load after entering log in credentials</a:t>
            </a:r>
          </a:p>
          <a:p>
            <a:pPr lvl="1"/>
            <a:r>
              <a:rPr lang="en-US" sz="1800" dirty="0" smtClean="0"/>
              <a:t>The message “It may take a few moments to authenticate your information and obtain your usage data” will be displayed after a user enters their log in credentials while they are waiting on the SMT </a:t>
            </a:r>
            <a:r>
              <a:rPr lang="en-US" sz="1800" dirty="0"/>
              <a:t>landing page </a:t>
            </a:r>
            <a:r>
              <a:rPr lang="en-US" sz="1800" dirty="0" smtClean="0"/>
              <a:t>to be displayed </a:t>
            </a:r>
            <a:endParaRPr lang="en-US" sz="1800" dirty="0"/>
          </a:p>
          <a:p>
            <a:pPr marL="0" indent="0">
              <a:buNone/>
            </a:pPr>
            <a:r>
              <a:rPr lang="en-US" sz="1800" dirty="0" smtClean="0"/>
              <a:t> </a:t>
            </a:r>
            <a:endParaRPr lang="en-US" sz="1800" dirty="0"/>
          </a:p>
          <a:p>
            <a:r>
              <a:rPr lang="en-US" sz="1800" dirty="0"/>
              <a:t>ROR validation simplification with friendly company name inputs from </a:t>
            </a:r>
            <a:r>
              <a:rPr lang="en-US" sz="1800" dirty="0" smtClean="0"/>
              <a:t>ERCOT – </a:t>
            </a:r>
          </a:p>
          <a:p>
            <a:pPr lvl="1"/>
            <a:r>
              <a:rPr lang="en-US" sz="1800" dirty="0" smtClean="0"/>
              <a:t>Currently SMT is receiving multiple help desk calls from customers trying to register but they cannot find their ROR  in the drop search box down list</a:t>
            </a:r>
          </a:p>
          <a:p>
            <a:pPr lvl="1"/>
            <a:r>
              <a:rPr lang="en-US" sz="1800" dirty="0" smtClean="0"/>
              <a:t>SMT utilizes the ERCOT certified REP listing table and sometimes the legal name in that list does not match the brand name recognized by the customer</a:t>
            </a:r>
            <a:endParaRPr lang="en-US" sz="1800" dirty="0"/>
          </a:p>
          <a:p>
            <a:pPr lvl="1"/>
            <a:r>
              <a:rPr lang="en-US" sz="1800" dirty="0" smtClean="0"/>
              <a:t>SMT will be adding the ERCOT REP “friendly” / switch name table to the SMT customer ROR search function</a:t>
            </a:r>
          </a:p>
          <a:p>
            <a:pPr lvl="1"/>
            <a:r>
              <a:rPr lang="en-US" sz="1800" dirty="0" smtClean="0"/>
              <a:t>The customer can either select the legal name or brand name and both will allow the registration process to continue</a:t>
            </a:r>
          </a:p>
          <a:p>
            <a:pPr marL="0" indent="0">
              <a:buNone/>
            </a:pPr>
            <a:r>
              <a:rPr lang="en-US" sz="1800" dirty="0" smtClean="0"/>
              <a:t> </a:t>
            </a:r>
            <a:endParaRPr lang="en-US" sz="1800" dirty="0"/>
          </a:p>
        </p:txBody>
      </p:sp>
    </p:spTree>
    <p:extLst>
      <p:ext uri="{BB962C8B-B14F-4D97-AF65-F5344CB8AC3E}">
        <p14:creationId xmlns:p14="http://schemas.microsoft.com/office/powerpoint/2010/main" val="2092721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19,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12</a:t>
            </a:fld>
            <a:endParaRPr lang="en-US"/>
          </a:p>
        </p:txBody>
      </p:sp>
      <p:sp>
        <p:nvSpPr>
          <p:cNvPr id="6" name="Content Placeholder 12"/>
          <p:cNvSpPr>
            <a:spLocks noGrp="1"/>
          </p:cNvSpPr>
          <p:nvPr>
            <p:ph idx="1"/>
          </p:nvPr>
        </p:nvSpPr>
        <p:spPr>
          <a:xfrm>
            <a:off x="533400" y="1371600"/>
            <a:ext cx="10698480" cy="4876800"/>
          </a:xfrm>
        </p:spPr>
        <p:txBody>
          <a:bodyPr>
            <a:normAutofit fontScale="92500"/>
          </a:bodyPr>
          <a:lstStyle/>
          <a:p>
            <a:pPr marL="63500" indent="0">
              <a:buNone/>
            </a:pPr>
            <a:r>
              <a:rPr lang="en-US" sz="1800" dirty="0" smtClean="0">
                <a:cs typeface="Aharoni" pitchFamily="2" charset="-79"/>
              </a:rPr>
              <a:t>Planned Release for December 19 2015 SMT to include the following:</a:t>
            </a:r>
          </a:p>
          <a:p>
            <a:pPr marL="63500" indent="0">
              <a:buNone/>
            </a:pPr>
            <a:r>
              <a:rPr lang="en-US" sz="1800" dirty="0" smtClean="0">
                <a:cs typeface="Aharoni" pitchFamily="2" charset="-79"/>
              </a:rPr>
              <a:t> </a:t>
            </a:r>
            <a:endParaRPr lang="en-US" sz="1800" dirty="0"/>
          </a:p>
          <a:p>
            <a:r>
              <a:rPr lang="en-US" sz="1800" dirty="0" smtClean="0"/>
              <a:t>Residential export </a:t>
            </a:r>
            <a:r>
              <a:rPr lang="en-US" sz="1800" dirty="0"/>
              <a:t>r</a:t>
            </a:r>
            <a:r>
              <a:rPr lang="en-US" sz="1800" dirty="0" smtClean="0"/>
              <a:t>eport button incorrectly named</a:t>
            </a:r>
          </a:p>
          <a:p>
            <a:pPr lvl="1"/>
            <a:r>
              <a:rPr lang="en-US" sz="1800" dirty="0" smtClean="0"/>
              <a:t>Currently the Residential export report button for receiving usage reports is named Export Report in Excel</a:t>
            </a:r>
          </a:p>
          <a:p>
            <a:pPr lvl="1"/>
            <a:r>
              <a:rPr lang="en-US" sz="1800" dirty="0" smtClean="0"/>
              <a:t>The reports are actually exported in CSV format</a:t>
            </a:r>
          </a:p>
          <a:p>
            <a:pPr lvl="1"/>
            <a:r>
              <a:rPr lang="en-US" sz="1800" dirty="0" smtClean="0"/>
              <a:t>All other export report buttons are named correctly Export Report in CSV</a:t>
            </a:r>
          </a:p>
          <a:p>
            <a:pPr lvl="1"/>
            <a:r>
              <a:rPr lang="en-US" sz="1800" dirty="0" smtClean="0"/>
              <a:t>The Residential export report button will be renamed correctly to Export Report in CSV</a:t>
            </a:r>
          </a:p>
          <a:p>
            <a:endParaRPr lang="en-US" sz="1800" dirty="0" smtClean="0"/>
          </a:p>
          <a:p>
            <a:r>
              <a:rPr lang="en-US" sz="1800" dirty="0" smtClean="0"/>
              <a:t>Toggle between daily usage view and the interval read view on the SMT website without having to change the date range – </a:t>
            </a:r>
            <a:r>
              <a:rPr lang="en-US" sz="1800" dirty="0" smtClean="0">
                <a:solidFill>
                  <a:srgbClr val="FF0000"/>
                </a:solidFill>
              </a:rPr>
              <a:t>Requires more time and moved to Next Release February 2016 </a:t>
            </a:r>
          </a:p>
          <a:p>
            <a:pPr lvl="1"/>
            <a:r>
              <a:rPr lang="en-US" sz="1800" dirty="0" smtClean="0"/>
              <a:t>This is AMWG CR 2013 014 that was supposed to be delivered with the Third Party release in 2014</a:t>
            </a:r>
          </a:p>
          <a:p>
            <a:pPr lvl="1"/>
            <a:r>
              <a:rPr lang="en-US" sz="1800" dirty="0" smtClean="0"/>
              <a:t>Currently for usage views the SMT website utilizes the default of most recent day data</a:t>
            </a:r>
          </a:p>
          <a:p>
            <a:pPr lvl="1"/>
            <a:r>
              <a:rPr lang="en-US" sz="1800" dirty="0" smtClean="0"/>
              <a:t>If a user enters a date range in a usage view and then moves to another view that date range is lost and the default of most recent day data is inserted </a:t>
            </a:r>
          </a:p>
          <a:p>
            <a:pPr lvl="1"/>
            <a:r>
              <a:rPr lang="en-US" sz="1800" dirty="0" smtClean="0"/>
              <a:t>SMT will now maintain user entered date ranges across usage views on the website</a:t>
            </a:r>
            <a:endParaRPr lang="en-US" sz="1800" dirty="0"/>
          </a:p>
        </p:txBody>
      </p:sp>
    </p:spTree>
    <p:extLst>
      <p:ext uri="{BB962C8B-B14F-4D97-AF65-F5344CB8AC3E}">
        <p14:creationId xmlns:p14="http://schemas.microsoft.com/office/powerpoint/2010/main" val="183028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Minor Release to Correct Deficiencies and Usability Defects</a:t>
            </a:r>
            <a:br>
              <a:rPr lang="en-US" sz="2600" dirty="0" smtClean="0">
                <a:solidFill>
                  <a:srgbClr val="C00000"/>
                </a:solidFill>
              </a:rPr>
            </a:br>
            <a:r>
              <a:rPr lang="en-US" sz="2600" dirty="0" smtClean="0">
                <a:solidFill>
                  <a:srgbClr val="C00000"/>
                </a:solidFill>
              </a:rPr>
              <a:t>December 19,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13</a:t>
            </a:fld>
            <a:endParaRPr lang="en-US"/>
          </a:p>
        </p:txBody>
      </p:sp>
      <p:sp>
        <p:nvSpPr>
          <p:cNvPr id="6" name="Content Placeholder 12"/>
          <p:cNvSpPr>
            <a:spLocks noGrp="1"/>
          </p:cNvSpPr>
          <p:nvPr>
            <p:ph idx="1"/>
          </p:nvPr>
        </p:nvSpPr>
        <p:spPr>
          <a:xfrm>
            <a:off x="533400" y="1371600"/>
            <a:ext cx="10698480" cy="4876800"/>
          </a:xfrm>
        </p:spPr>
        <p:txBody>
          <a:bodyPr>
            <a:normAutofit fontScale="92500" lnSpcReduction="10000"/>
          </a:bodyPr>
          <a:lstStyle/>
          <a:p>
            <a:pPr marL="63500" indent="0">
              <a:buNone/>
            </a:pPr>
            <a:r>
              <a:rPr lang="en-US" sz="1800" dirty="0" smtClean="0">
                <a:cs typeface="Aharoni" pitchFamily="2" charset="-79"/>
              </a:rPr>
              <a:t>Planned Release for December 19 2015 SMT to include the following:</a:t>
            </a:r>
          </a:p>
          <a:p>
            <a:pPr marL="63500" indent="0">
              <a:buNone/>
            </a:pPr>
            <a:r>
              <a:rPr lang="en-US" sz="1800" dirty="0" smtClean="0">
                <a:cs typeface="Aharoni" pitchFamily="2" charset="-79"/>
              </a:rPr>
              <a:t> </a:t>
            </a:r>
            <a:endParaRPr lang="en-US" sz="1800" dirty="0"/>
          </a:p>
          <a:p>
            <a:r>
              <a:rPr lang="en-US" sz="1800" dirty="0" smtClean="0"/>
              <a:t>Browser experience session management for SMT Login page - </a:t>
            </a:r>
            <a:r>
              <a:rPr lang="en-US" sz="1800" dirty="0" smtClean="0">
                <a:solidFill>
                  <a:srgbClr val="FF0000"/>
                </a:solidFill>
              </a:rPr>
              <a:t>Requires </a:t>
            </a:r>
            <a:r>
              <a:rPr lang="en-US" sz="1800" dirty="0">
                <a:solidFill>
                  <a:srgbClr val="FF0000"/>
                </a:solidFill>
              </a:rPr>
              <a:t>more time and moved to Next Release February 2016 </a:t>
            </a:r>
            <a:endParaRPr lang="en-US" sz="1800" dirty="0" smtClean="0"/>
          </a:p>
          <a:p>
            <a:pPr lvl="1"/>
            <a:r>
              <a:rPr lang="en-US" sz="1800" dirty="0" smtClean="0"/>
              <a:t>Currently when a user is logged into SMT and opens another tab in the same browser to utilize a second session of SMT they must re-enter their log in credentials again into the new tab</a:t>
            </a:r>
          </a:p>
          <a:p>
            <a:pPr lvl="1"/>
            <a:r>
              <a:rPr lang="en-US" sz="1800" dirty="0" smtClean="0"/>
              <a:t>Per better industry practice when a user is already logged into a website and they open another tab for that same website they should not have to log in again</a:t>
            </a:r>
          </a:p>
          <a:p>
            <a:pPr lvl="1"/>
            <a:r>
              <a:rPr lang="en-US" sz="1800" dirty="0" smtClean="0"/>
              <a:t>SMT will be corrected so that if a user is already logged into SMT and they open a tab in the same browser for a second SMT session they will not have to enter login credentials.  The user will be taken directly to the SMT landing page.</a:t>
            </a:r>
          </a:p>
          <a:p>
            <a:pPr marL="0" indent="0">
              <a:buNone/>
            </a:pPr>
            <a:endParaRPr lang="en-US" sz="1800" dirty="0" smtClean="0"/>
          </a:p>
          <a:p>
            <a:pPr marL="0" indent="0">
              <a:buNone/>
            </a:pPr>
            <a:r>
              <a:rPr lang="en-US" sz="1800" dirty="0" smtClean="0"/>
              <a:t>The Release will be implemented December 19 and require and outage of the portal website, HAN and ODR from </a:t>
            </a:r>
            <a:r>
              <a:rPr lang="en-US" sz="1800" dirty="0"/>
              <a:t>Saturday December 19, 2015 9:00 P.M. CST until Sunday December 20, 2015 9:00 A.M. </a:t>
            </a:r>
            <a:r>
              <a:rPr lang="en-US" sz="1800" dirty="0" smtClean="0"/>
              <a:t>CST</a:t>
            </a:r>
          </a:p>
          <a:p>
            <a:pPr marL="0" indent="0">
              <a:buNone/>
            </a:pPr>
            <a:endParaRPr lang="en-US" sz="1800" dirty="0"/>
          </a:p>
          <a:p>
            <a:pPr marL="0" indent="0">
              <a:buNone/>
            </a:pPr>
            <a:r>
              <a:rPr lang="en-US" sz="1800" dirty="0" smtClean="0"/>
              <a:t>LSE file delivery and the FTPS folders will no be affected.</a:t>
            </a:r>
          </a:p>
          <a:p>
            <a:pPr marL="0" indent="0">
              <a:buNone/>
            </a:pPr>
            <a:endParaRPr lang="en-US" sz="1800" dirty="0"/>
          </a:p>
          <a:p>
            <a:pPr marL="0" indent="0">
              <a:buNone/>
            </a:pPr>
            <a:r>
              <a:rPr lang="en-US" sz="1800" dirty="0" smtClean="0"/>
              <a:t>30 day and 10 day Market Notices have been sent.  3 day and 1 day notices are planned</a:t>
            </a:r>
          </a:p>
        </p:txBody>
      </p:sp>
    </p:spTree>
    <p:extLst>
      <p:ext uri="{BB962C8B-B14F-4D97-AF65-F5344CB8AC3E}">
        <p14:creationId xmlns:p14="http://schemas.microsoft.com/office/powerpoint/2010/main" val="130929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905000"/>
            <a:ext cx="9753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SMT customer count by ROR information available upon request</a:t>
            </a:r>
          </a:p>
          <a:p>
            <a:pPr marL="285750" indent="-285750">
              <a:buFont typeface="Arial" panose="020B0604020202020204" pitchFamily="34" charset="0"/>
              <a:buChar char="•"/>
            </a:pPr>
            <a:r>
              <a:rPr lang="en-US" sz="2800" dirty="0" smtClean="0"/>
              <a:t>REPs may contact Andrea Oflaherty to receive data on the number of customer they have that have accounts on SMT</a:t>
            </a:r>
          </a:p>
          <a:p>
            <a:pPr marL="285750" indent="-285750">
              <a:buFont typeface="Arial" panose="020B0604020202020204" pitchFamily="34" charset="0"/>
              <a:buChar char="•"/>
            </a:pPr>
            <a:r>
              <a:rPr lang="en-US" sz="2800" dirty="0" smtClean="0"/>
              <a:t>Andrea may be contacted at </a:t>
            </a:r>
            <a:r>
              <a:rPr lang="en-US" sz="2800" dirty="0" smtClean="0">
                <a:hlinkClick r:id="rId2"/>
              </a:rPr>
              <a:t>Andrea.oflaherty@solutionscubegroup.com</a:t>
            </a:r>
            <a:r>
              <a:rPr lang="en-US" sz="2800" dirty="0" smtClean="0"/>
              <a:t> or 214-663-2543</a:t>
            </a:r>
            <a:endParaRPr lang="en-US" sz="2800" dirty="0"/>
          </a:p>
        </p:txBody>
      </p:sp>
      <p:sp>
        <p:nvSpPr>
          <p:cNvPr id="6" name="Title 2"/>
          <p:cNvSpPr txBox="1">
            <a:spLocks/>
          </p:cNvSpPr>
          <p:nvPr/>
        </p:nvSpPr>
        <p:spPr bwMode="auto">
          <a:xfrm>
            <a:off x="685800" y="-304800"/>
            <a:ext cx="1069848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a:lstStyle>
          <a:p>
            <a:pPr algn="ctr"/>
            <a:r>
              <a:rPr lang="en-US" sz="2600" kern="0" dirty="0" smtClean="0">
                <a:solidFill>
                  <a:srgbClr val="C00000"/>
                </a:solidFill>
              </a:rPr>
              <a:t>SMT Customer Accounts by ROR</a:t>
            </a:r>
            <a:endParaRPr lang="en-US" sz="2600" kern="0" dirty="0"/>
          </a:p>
        </p:txBody>
      </p:sp>
    </p:spTree>
    <p:extLst>
      <p:ext uri="{BB962C8B-B14F-4D97-AF65-F5344CB8AC3E}">
        <p14:creationId xmlns:p14="http://schemas.microsoft.com/office/powerpoint/2010/main" val="1594000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August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609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2543495040"/>
              </p:ext>
            </p:extLst>
          </p:nvPr>
        </p:nvGraphicFramePr>
        <p:xfrm>
          <a:off x="228600" y="609600"/>
          <a:ext cx="11582400" cy="6862044"/>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Reporting Options Under Review</a:t>
                      </a:r>
                      <a:endParaRPr lang="en-US" sz="1200" dirty="0"/>
                    </a:p>
                  </a:txBody>
                  <a:tcPr/>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baseline="0" dirty="0" smtClean="0"/>
                        <a:t>AMWG Delayed</a:t>
                      </a:r>
                      <a:endParaRPr lang="en-US" sz="1200" dirty="0"/>
                    </a:p>
                  </a:txBody>
                  <a:tcPr/>
                </a:tc>
                <a:tc>
                  <a:txBody>
                    <a:bodyPr/>
                    <a:lstStyle/>
                    <a:p>
                      <a:r>
                        <a:rPr lang="en-US" sz="1100" baseline="0" dirty="0" smtClean="0"/>
                        <a:t>RMS Remanded back to AMWG</a:t>
                      </a:r>
                      <a:endParaRPr lang="en-US" sz="11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2015 033</a:t>
                      </a:r>
                    </a:p>
                    <a:p>
                      <a:endParaRPr lang="en-US" sz="1200" dirty="0"/>
                    </a:p>
                  </a:txBody>
                  <a:tcPr/>
                </a:tc>
                <a:tc>
                  <a:txBody>
                    <a:bodyPr/>
                    <a:lstStyle/>
                    <a:p>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2015 034</a:t>
                      </a:r>
                      <a:endParaRPr lang="en-US" sz="1200" dirty="0"/>
                    </a:p>
                  </a:txBody>
                  <a:tcPr/>
                </a:tc>
                <a:tc>
                  <a:txBody>
                    <a:bodyPr/>
                    <a:lstStyle/>
                    <a:p>
                      <a:endParaRPr lang="en-US" dirty="0"/>
                    </a:p>
                  </a:txBody>
                  <a:tcPr/>
                </a:tc>
                <a:tc>
                  <a:txBody>
                    <a:bodyPr/>
                    <a:lstStyle/>
                    <a:p>
                      <a:endParaRPr lang="en-US" sz="1200" dirty="0"/>
                    </a:p>
                  </a:txBody>
                  <a:tcPr/>
                </a:tc>
              </a:tr>
              <a:tr h="384529">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2015 041</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2015 024</a:t>
                      </a:r>
                    </a:p>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10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14</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1</a:t>
                      </a:r>
                      <a:endParaRPr lang="en-US" sz="1200" dirty="0"/>
                    </a:p>
                  </a:txBody>
                  <a:tcPr/>
                </a:tc>
                <a:tc>
                  <a:txBody>
                    <a:bodyPr/>
                    <a:lstStyle/>
                    <a:p>
                      <a:r>
                        <a:rPr lang="en-US" sz="1200" dirty="0" smtClean="0"/>
                        <a:t>Total 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8</a:t>
                      </a:r>
                      <a:endParaRPr lang="en-US" sz="1200" dirty="0"/>
                    </a:p>
                  </a:txBody>
                  <a:tcPr/>
                </a:tc>
                <a:tc>
                  <a:txBody>
                    <a:bodyPr/>
                    <a:lstStyle/>
                    <a:p>
                      <a:r>
                        <a:rPr lang="en-US" sz="1200" dirty="0" smtClean="0"/>
                        <a:t>Total 0</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918712"/>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867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8671" name="Document" showAsIcon="1" r:id="rId6" imgW="914400" imgH="792360" progId="Word.Document.8">
                  <p:embed/>
                </p:oleObj>
              </mc:Choice>
              <mc:Fallback>
                <p:oleObj name="Document" showAsIcon="1" r:id="rId6" imgW="914400" imgH="792360" progId="Word.Document.8">
                  <p:embed/>
                  <p:pic>
                    <p:nvPicPr>
                      <p:cNvPr id="0" name=""/>
                      <p:cNvPicPr/>
                      <p:nvPr/>
                    </p:nvPicPr>
                    <p:blipFill>
                      <a:blip r:embed="rId7"/>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8672"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8673"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8674" name="Document" showAsIcon="1" r:id="rId12" imgW="914400" imgH="792360" progId="Word.Document.8">
                  <p:embed/>
                </p:oleObj>
              </mc:Choice>
              <mc:Fallback>
                <p:oleObj name="Document" showAsIcon="1" r:id="rId12" imgW="914400" imgH="792360" progId="Word.Document.8">
                  <p:embed/>
                  <p:pic>
                    <p:nvPicPr>
                      <p:cNvPr id="0" name=""/>
                      <p:cNvPicPr/>
                      <p:nvPr/>
                    </p:nvPicPr>
                    <p:blipFill>
                      <a:blip r:embed="rId13"/>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8675"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8676"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8677" name="Document" showAsIcon="1" r:id="rId18" imgW="914400" imgH="792360" progId="Word.Document.8">
                  <p:embed/>
                </p:oleObj>
              </mc:Choice>
              <mc:Fallback>
                <p:oleObj name="Document" showAsIcon="1" r:id="rId18" imgW="914400" imgH="792360" progId="Word.Document.8">
                  <p:embed/>
                  <p:pic>
                    <p:nvPicPr>
                      <p:cNvPr id="0" name=""/>
                      <p:cNvPicPr/>
                      <p:nvPr/>
                    </p:nvPicPr>
                    <p:blipFill>
                      <a:blip r:embed="rId19"/>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8678"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8679"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3596545"/>
              </p:ext>
            </p:extLst>
          </p:nvPr>
        </p:nvGraphicFramePr>
        <p:xfrm>
          <a:off x="271754" y="381000"/>
          <a:ext cx="11318266" cy="6147816"/>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December 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 Older infrastructure prior to May 2015 unable to meet required CR 017 volume )</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Maintenance</a:t>
                      </a:r>
                      <a:r>
                        <a:rPr lang="en-US" sz="1200" baseline="0" dirty="0" smtClean="0"/>
                        <a:t> Contract</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r>
                        <a:rPr lang="en-US" sz="1200" baseline="0" dirty="0" smtClean="0">
                          <a:effectLst/>
                          <a:latin typeface="+mn-lt"/>
                          <a:ea typeface="Arial"/>
                          <a:cs typeface="Times New Roman"/>
                        </a:rPr>
                        <a:t>” Older infrastructure prior to May 2015 unable to meet required CR 017 volume )</a:t>
                      </a:r>
                      <a:endParaRPr lang="en-US" sz="1200" dirty="0" smtClean="0">
                        <a:effectLst/>
                        <a:latin typeface="+mn-lt"/>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FINAL - On May 2015 the new SMT infrastructure</a:t>
                      </a:r>
                      <a:r>
                        <a:rPr lang="en-US" sz="1200" baseline="0" dirty="0" smtClean="0">
                          <a:effectLst/>
                          <a:latin typeface="Arial"/>
                          <a:ea typeface="Arial"/>
                          <a:cs typeface="Arial"/>
                        </a:rPr>
                        <a:t> was implemented which enabled SMT to support the required CR 017 volumes)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accent1">
                              <a:lumMod val="50000"/>
                            </a:schemeClr>
                          </a:solidFill>
                        </a:rPr>
                        <a:t>New SMT infrastructure meets performance requirements in the CR</a:t>
                      </a:r>
                      <a:endParaRPr lang="en-US" sz="1100" b="0" dirty="0" smtClean="0">
                        <a:solidFill>
                          <a:schemeClr val="accent1">
                            <a:lumMod val="50000"/>
                          </a:schemeClr>
                        </a:solidFill>
                      </a:endParaRPr>
                    </a:p>
                  </a:txBody>
                  <a:tcPr marL="118872" marR="118872" anchor="ctr">
                    <a:solidFill>
                      <a:srgbClr val="92D050"/>
                    </a:solidFill>
                  </a:tcPr>
                </a:tc>
                <a:tc>
                  <a:txBody>
                    <a:bodyPr/>
                    <a:lstStyle/>
                    <a:p>
                      <a:r>
                        <a:rPr lang="en-US" sz="1200" baseline="0" dirty="0" smtClean="0"/>
                        <a:t>Q2 2015 Delivered</a:t>
                      </a:r>
                      <a:endParaRPr lang="en-US" sz="1200" dirty="0"/>
                    </a:p>
                  </a:txBody>
                  <a:tcPr marL="118872" marR="118872"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p>
                    <a:p>
                      <a:r>
                        <a:rPr lang="en-US" sz="1200" dirty="0" smtClean="0"/>
                        <a:t>RMS Tabled 8/4/15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1195766"/>
              </p:ext>
            </p:extLst>
          </p:nvPr>
        </p:nvGraphicFramePr>
        <p:xfrm>
          <a:off x="5715000" y="1143000"/>
          <a:ext cx="914400" cy="320675"/>
        </p:xfrm>
        <a:graphic>
          <a:graphicData uri="http://schemas.openxmlformats.org/presentationml/2006/ole">
            <mc:AlternateContent xmlns:mc="http://schemas.openxmlformats.org/markup-compatibility/2006">
              <mc:Choice xmlns:v="urn:schemas-microsoft-com:vml" Requires="v">
                <p:oleObj spid="_x0000_s19482"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15000" y="1143000"/>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9483"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948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9485"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9486"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9487"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1055942"/>
              </p:ext>
            </p:extLst>
          </p:nvPr>
        </p:nvGraphicFramePr>
        <p:xfrm>
          <a:off x="5638800" y="5334000"/>
          <a:ext cx="914400" cy="457200"/>
        </p:xfrm>
        <a:graphic>
          <a:graphicData uri="http://schemas.openxmlformats.org/presentationml/2006/ole">
            <mc:AlternateContent xmlns:mc="http://schemas.openxmlformats.org/markup-compatibility/2006">
              <mc:Choice xmlns:v="urn:schemas-microsoft-com:vml" Requires="v">
                <p:oleObj spid="_x0000_s19488" name="Document" showAsIcon="1" r:id="rId15" imgW="914400" imgH="771480" progId="Word.Document.8">
                  <p:embed/>
                </p:oleObj>
              </mc:Choice>
              <mc:Fallback>
                <p:oleObj name="Document" showAsIcon="1" r:id="rId15" imgW="914400" imgH="771480" progId="Word.Document.8">
                  <p:embed/>
                  <p:pic>
                    <p:nvPicPr>
                      <p:cNvPr id="0" name=""/>
                      <p:cNvPicPr/>
                      <p:nvPr/>
                    </p:nvPicPr>
                    <p:blipFill>
                      <a:blip r:embed="rId16"/>
                      <a:stretch>
                        <a:fillRect/>
                      </a:stretch>
                    </p:blipFill>
                    <p:spPr>
                      <a:xfrm>
                        <a:off x="5638800" y="53340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72294852"/>
              </p:ext>
            </p:extLst>
          </p:nvPr>
        </p:nvGraphicFramePr>
        <p:xfrm>
          <a:off x="5638800" y="6096000"/>
          <a:ext cx="838200" cy="507736"/>
        </p:xfrm>
        <a:graphic>
          <a:graphicData uri="http://schemas.openxmlformats.org/presentationml/2006/ole">
            <mc:AlternateContent xmlns:mc="http://schemas.openxmlformats.org/markup-compatibility/2006">
              <mc:Choice xmlns:v="urn:schemas-microsoft-com:vml" Requires="v">
                <p:oleObj spid="_x0000_s19489"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638800" y="60960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43167308"/>
              </p:ext>
            </p:extLst>
          </p:nvPr>
        </p:nvGraphicFramePr>
        <p:xfrm>
          <a:off x="297180" y="350520"/>
          <a:ext cx="11318266" cy="557784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Q4 2015 Delivered</a:t>
                      </a:r>
                    </a:p>
                  </a:txBody>
                  <a:tcPr marL="118872" marR="118872" anchor="ctr">
                    <a:solidFill>
                      <a:srgbClr val="92D050"/>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7794"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7795"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7796"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7797"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779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779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7800"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7801"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7802"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7803"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7804"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39312967"/>
              </p:ext>
            </p:extLst>
          </p:nvPr>
        </p:nvGraphicFramePr>
        <p:xfrm>
          <a:off x="297180" y="350520"/>
          <a:ext cx="11318266" cy="655929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4196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RMS Approved Awaiting AMWG</a:t>
                      </a:r>
                      <a:r>
                        <a:rPr lang="en-US" sz="1200" baseline="0" dirty="0" smtClean="0">
                          <a:solidFill>
                            <a:schemeClr val="tx1"/>
                          </a:solidFill>
                        </a:rPr>
                        <a:t> Categorization</a:t>
                      </a:r>
                      <a:endParaRPr lang="en-US" sz="1200" dirty="0">
                        <a:solidFill>
                          <a:schemeClr val="tx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6805"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680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680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45078863"/>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6808"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6809"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6810"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6811"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6812"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6813"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6814"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6815"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1807494"/>
              </p:ext>
            </p:extLst>
          </p:nvPr>
        </p:nvGraphicFramePr>
        <p:xfrm>
          <a:off x="297180" y="350520"/>
          <a:ext cx="11318266" cy="528320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8872" marR="118872" anchor="ctr"/>
                </a:tc>
                <a:tc>
                  <a:txBody>
                    <a:bodyPr/>
                    <a:lstStyle/>
                    <a:p>
                      <a:r>
                        <a:rPr lang="en-US" sz="1200" dirty="0" smtClean="0"/>
                        <a:t>AMWG</a:t>
                      </a:r>
                      <a:r>
                        <a:rPr lang="en-US" sz="1200" baseline="0" dirty="0" smtClean="0"/>
                        <a:t> Delayed</a:t>
                      </a:r>
                      <a:endParaRPr lang="en-US" sz="1200" dirty="0" smtClean="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17211387"/>
              </p:ext>
            </p:extLst>
          </p:nvPr>
        </p:nvGraphicFramePr>
        <p:xfrm>
          <a:off x="5791200" y="1828800"/>
          <a:ext cx="914400" cy="373063"/>
        </p:xfrm>
        <a:graphic>
          <a:graphicData uri="http://schemas.openxmlformats.org/presentationml/2006/ole">
            <mc:AlternateContent xmlns:mc="http://schemas.openxmlformats.org/markup-compatibility/2006">
              <mc:Choice xmlns:v="urn:schemas-microsoft-com:vml" Requires="v">
                <p:oleObj spid="_x0000_s15555"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828800"/>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55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32435</TotalTime>
  <Words>2499</Words>
  <Application>Microsoft Office PowerPoint</Application>
  <PresentationFormat>Custom</PresentationFormat>
  <Paragraphs>355</Paragraphs>
  <Slides>15</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S&amp;C-2010</vt:lpstr>
      <vt:lpstr>Custom Design</vt:lpstr>
      <vt:lpstr>7_S&amp;C-2010</vt:lpstr>
      <vt:lpstr>Document</vt:lpstr>
      <vt:lpstr>SMT Update To AMWG </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Update on SMT December 2015 Minor Release to Correct Deficiencies and Usability Defects </vt:lpstr>
      <vt:lpstr>SMT Minor Release to Correct Deficiencies and Usability Defects December 19, 2015</vt:lpstr>
      <vt:lpstr>SMT Minor Release to Correct Deficiencies and Usability Defects December 19, 2015</vt:lpstr>
      <vt:lpstr>SMT Minor Release to Correct Deficiencies and Usability Defects December 19, 2015</vt:lpstr>
      <vt:lpstr>PowerPoint Presentation</vt:lpstr>
      <vt:lpstr>Q&amp;A Monthly SMT Reports to AMWG Data Through August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Andrea</cp:lastModifiedBy>
  <cp:revision>865</cp:revision>
  <cp:lastPrinted>2015-07-20T13:29:16Z</cp:lastPrinted>
  <dcterms:modified xsi:type="dcterms:W3CDTF">2015-12-14T00:24:46Z</dcterms:modified>
</cp:coreProperties>
</file>