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71" r:id="rId6"/>
    <p:sldId id="419" r:id="rId7"/>
    <p:sldId id="444" r:id="rId8"/>
    <p:sldId id="445" r:id="rId9"/>
    <p:sldId id="446" r:id="rId10"/>
    <p:sldId id="447" r:id="rId11"/>
    <p:sldId id="448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orient="horz" pos="840">
          <p15:clr>
            <a:srgbClr val="A4A3A4"/>
          </p15:clr>
        </p15:guide>
        <p15:guide id="3" pos="2272">
          <p15:clr>
            <a:srgbClr val="A4A3A4"/>
          </p15:clr>
        </p15:guide>
        <p15:guide id="4" pos="360">
          <p15:clr>
            <a:srgbClr val="A4A3A4"/>
          </p15:clr>
        </p15:guide>
        <p15:guide id="5" pos="2875">
          <p15:clr>
            <a:srgbClr val="A4A3A4"/>
          </p15:clr>
        </p15:guide>
        <p15:guide id="6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1E2"/>
    <a:srgbClr val="EE7B7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139" autoAdjust="0"/>
  </p:normalViewPr>
  <p:slideViewPr>
    <p:cSldViewPr snapToGrid="0" snapToObjects="1">
      <p:cViewPr varScale="1">
        <p:scale>
          <a:sx n="99" d="100"/>
          <a:sy n="99" d="100"/>
        </p:scale>
        <p:origin x="-264" y="-90"/>
      </p:cViewPr>
      <p:guideLst>
        <p:guide orient="horz" pos="4032"/>
        <p:guide orient="horz" pos="840"/>
        <p:guide pos="2272"/>
        <p:guide pos="360"/>
        <p:guide pos="287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4" d="100"/>
        <a:sy n="104" d="100"/>
      </p:scale>
      <p:origin x="0" y="1578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7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277096"/>
            <a:chOff x="603250" y="546100"/>
            <a:chExt cx="7727950" cy="3277096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ICE Price Data Analysis</a:t>
              </a:r>
              <a:endParaRPr lang="en-US" sz="2800" dirty="0" smtClean="0"/>
            </a:p>
            <a:p>
              <a:r>
                <a:rPr lang="en-US" sz="2000" dirty="0" smtClean="0"/>
                <a:t>CWG/MCWG</a:t>
              </a:r>
            </a:p>
            <a:p>
              <a:r>
                <a:rPr lang="en-US" sz="2000" dirty="0" smtClean="0"/>
                <a:t>Suresh Pabbisetty, ERP, CQF, CSQA.</a:t>
              </a:r>
              <a:endParaRPr lang="en-US" dirty="0" smtClean="0"/>
            </a:p>
            <a:p>
              <a:r>
                <a:rPr lang="en-US" dirty="0" smtClean="0"/>
                <a:t>ERCOT Public</a:t>
              </a:r>
              <a:endParaRPr lang="en-US" dirty="0"/>
            </a:p>
            <a:p>
              <a:r>
                <a:rPr lang="en-US" dirty="0" smtClean="0"/>
                <a:t>December 16, 2015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Data – Preliminary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CWG/MCWG is considering using ICE Futures data as an input to determine ERCOT’s credit risk exposure.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ERCOT staff performed some preliminary analysis on ICE Futures data as detailed below: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Inputs: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ICE Futures prices pertaining to North HUB Settlement Point for Daily Peak (END) and Off-peak (NED) products are used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Data range from January 2011 through mid-November 2015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 ICE doesn’t have new pricing information available on weekends and holidays, most recent available price of the same product is substituted if a price is missing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ERCOT’s RTSPPs are used for comparison purposes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991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Data – Preliminary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Methodology: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Moving Average Prices are calculated using “M” forward delivery days for both Peak and Off-peak Products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Forward Daily Estimated Average Price Exposure is determined using weighted average of Peak and Off-Peak hours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(</a:t>
            </a:r>
            <a:r>
              <a:rPr lang="en-US" dirty="0" smtClean="0"/>
              <a:t>16 * ICE Peak Moving Average Price + 8 * ICE Off-peak Moving Average Price) / 24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Forward </a:t>
            </a:r>
            <a:r>
              <a:rPr lang="en-US" dirty="0"/>
              <a:t>Daily </a:t>
            </a:r>
            <a:r>
              <a:rPr lang="en-US" dirty="0" smtClean="0"/>
              <a:t>Actual Average </a:t>
            </a:r>
            <a:r>
              <a:rPr lang="en-US" dirty="0"/>
              <a:t>Price Exposure is determined </a:t>
            </a:r>
            <a:r>
              <a:rPr lang="en-US" dirty="0" smtClean="0"/>
              <a:t>as moving average of 24 hours of ERCOT RTSPPs over the same “M” delivery days.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Comparison, correlation and R-Squared for Estimated vs Actual are performed for various seasons.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Multiple scenarios are run with different “M” values as 21, 15 and 7.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793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Data – Preliminary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889491"/>
            <a:ext cx="7416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Moving Average Price comparison with “M” = 21: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75" y="1327463"/>
            <a:ext cx="754505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3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Data – Preliminary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889491"/>
            <a:ext cx="7416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Moving Average Price comparison with “M” = 15: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25" y="1336675"/>
            <a:ext cx="7573930" cy="468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0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Data – Preliminary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889491"/>
            <a:ext cx="7416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Moving Average Price comparison with “M” = 7: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75" y="1350138"/>
            <a:ext cx="7514178" cy="455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0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Data – Preliminary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889491"/>
            <a:ext cx="7416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ICE to Actual Moving Average Price correlation </a:t>
            </a:r>
            <a:r>
              <a:rPr lang="en-US" smtClean="0"/>
              <a:t>and R-Square: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499073"/>
              </p:ext>
            </p:extLst>
          </p:nvPr>
        </p:nvGraphicFramePr>
        <p:xfrm>
          <a:off x="901700" y="1647949"/>
          <a:ext cx="7213598" cy="342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514"/>
                <a:gridCol w="1030514"/>
                <a:gridCol w="1030514"/>
                <a:gridCol w="1030514"/>
                <a:gridCol w="1030514"/>
                <a:gridCol w="1030514"/>
                <a:gridCol w="1030514"/>
              </a:tblGrid>
              <a:tr h="981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Season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21-Day Correlation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21-Day R-Squared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15-Day </a:t>
                      </a:r>
                      <a:r>
                        <a:rPr lang="en-US" sz="1400" b="1" u="none" strike="noStrike" dirty="0">
                          <a:effectLst/>
                        </a:rPr>
                        <a:t>Correlation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15-Day R-Squared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7-Day </a:t>
                      </a:r>
                      <a:r>
                        <a:rPr lang="en-US" sz="1400" b="1" u="none" strike="noStrike" dirty="0">
                          <a:effectLst/>
                        </a:rPr>
                        <a:t>Correlation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7-Day R-Squared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Winter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8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8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Summer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8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Overall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0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08487" y="2437800"/>
            <a:ext cx="375867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4800" kern="0" dirty="0" smtClean="0"/>
              <a:t>Questions</a:t>
            </a:r>
            <a:endParaRPr lang="en-US" sz="4800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</a:t>
            </a:r>
            <a:r>
              <a:rPr lang="en-US" sz="1050" dirty="0" smtClean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1725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15F47F-7D5D-471B-8776-0C8510553D2F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c34af464-7aa1-4edd-9be4-83dffc1cb926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13720</TotalTime>
  <Words>406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ICE Price Data – Preliminary Analysis</vt:lpstr>
      <vt:lpstr>ICE Price Data – Preliminary Analysis</vt:lpstr>
      <vt:lpstr>ICE Price Data – Preliminary Analysis</vt:lpstr>
      <vt:lpstr>ICE Price Data – Preliminary Analysis</vt:lpstr>
      <vt:lpstr>ICE Price Data – Preliminary Analysis</vt:lpstr>
      <vt:lpstr>ICE Price Data – Preliminary Analysis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Suresh B Pabbisetty</cp:lastModifiedBy>
  <cp:revision>412</cp:revision>
  <cp:lastPrinted>2015-02-13T20:57:01Z</cp:lastPrinted>
  <dcterms:created xsi:type="dcterms:W3CDTF">2010-04-12T23:12:02Z</dcterms:created>
  <dcterms:modified xsi:type="dcterms:W3CDTF">2015-12-14T17:39:47Z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