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7" r:id="rId5"/>
  </p:sldMasterIdLst>
  <p:notesMasterIdLst>
    <p:notesMasterId r:id="rId10"/>
  </p:notesMasterIdLst>
  <p:sldIdLst>
    <p:sldId id="287" r:id="rId6"/>
    <p:sldId id="282" r:id="rId7"/>
    <p:sldId id="289" r:id="rId8"/>
    <p:sldId id="288" r:id="rId9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uresh B Pabbisetty" initials="SP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BAB7"/>
    <a:srgbClr val="005386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1" autoAdjust="0"/>
    <p:restoredTop sz="94595" autoAdjust="0"/>
  </p:normalViewPr>
  <p:slideViewPr>
    <p:cSldViewPr snapToGrid="0" snapToObjects="1" showGuides="1">
      <p:cViewPr>
        <p:scale>
          <a:sx n="70" d="100"/>
          <a:sy n="70" d="100"/>
        </p:scale>
        <p:origin x="-2778" y="-1344"/>
      </p:cViewPr>
      <p:guideLst>
        <p:guide orient="horz" pos="2544"/>
        <p:guide orient="horz" pos="90"/>
        <p:guide orient="horz" pos="493"/>
        <p:guide pos="5057"/>
        <p:guide pos="696"/>
        <p:guide pos="28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6" d="100"/>
        <a:sy n="11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F2D3FD-F87D-44AB-9E5E-7F599AFFE9CF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03AEE-FCA4-4244-8FB9-6828475B6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290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31610-3CDA-4053-9E78-2278BDE1581A}" type="datetimeFigureOut">
              <a:rPr lang="en-US"/>
              <a:pPr>
                <a:defRPr/>
              </a:pPr>
              <a:t>12/8/2015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2F89F-7DB9-4057-821C-D95B069AD3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138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B5F3F-484D-4769-84F8-89CD00954802}" type="datetimeFigureOut">
              <a:rPr lang="en-US"/>
              <a:pPr>
                <a:defRPr/>
              </a:pPr>
              <a:t>12/8/2015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9EDA0-AEA6-43D0-A938-7A35B0BD34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789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2258E-3CB9-4F1E-B86F-4F05C20AC96C}" type="datetimeFigureOut">
              <a:rPr lang="en-US"/>
              <a:pPr>
                <a:defRPr/>
              </a:pPr>
              <a:t>12/8/2015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A7068-11C8-4020-A340-73BA64380D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889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6A1DE-E77E-46D0-8215-F795D827A4AB}" type="datetimeFigureOut">
              <a:rPr lang="en-US"/>
              <a:pPr>
                <a:defRPr/>
              </a:pPr>
              <a:t>12/8/2015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E9FCB-C54D-4ADA-9F12-493D8F05A2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119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300F9-C65E-4571-8FC2-735C36BF7020}" type="datetimeFigureOut">
              <a:rPr lang="en-US"/>
              <a:pPr>
                <a:defRPr/>
              </a:pPr>
              <a:t>12/8/2015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C83E6-4885-48C2-B15B-1A032C667C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177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CBC90-9828-42A3-892A-F6299CC2D2E7}" type="datetimeFigureOut">
              <a:rPr lang="en-US"/>
              <a:pPr>
                <a:defRPr/>
              </a:pPr>
              <a:t>12/8/2015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7BDBD-FF9C-4424-B22A-86EABFA562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937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8057F-DE4E-4EC5-ADC1-719CFB8B9DB2}" type="datetimeFigureOut">
              <a:rPr lang="en-US"/>
              <a:pPr>
                <a:defRPr/>
              </a:pPr>
              <a:t>12/8/2015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026EF-74D5-44F7-9F70-502D70A3D3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852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8C203-7679-4BCC-8513-8AD89D1D01C9}" type="datetimeFigureOut">
              <a:rPr lang="en-US"/>
              <a:pPr>
                <a:defRPr/>
              </a:pPr>
              <a:t>12/8/2015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A62EC-33A0-40E7-81C1-B899FFF159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666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14730D-E181-40E4-82D5-934153C56745}" type="datetimeFigureOut">
              <a:rPr lang="en-US"/>
              <a:pPr>
                <a:defRPr/>
              </a:pPr>
              <a:t>12/8/2015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989B4-0893-47F8-9187-BC595DB323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602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D5868-FBF5-4F18-9360-14F6D265F20C}" type="datetimeFigureOut">
              <a:rPr lang="en-US"/>
              <a:pPr>
                <a:defRPr/>
              </a:pPr>
              <a:t>12/8/2015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97023-9D89-4BAF-8831-7CB829B91C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713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3EA59-4324-4DFC-8019-0A1129451610}" type="datetimeFigureOut">
              <a:rPr lang="en-US"/>
              <a:pPr>
                <a:defRPr/>
              </a:pPr>
              <a:t>12/8/2015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24106-EA22-4D92-B74F-C1380AB1D928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692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F38C9-829E-4C98-ADF6-05A82EA33039}" type="datetimeFigureOut">
              <a:rPr lang="en-US"/>
              <a:pPr>
                <a:defRPr/>
              </a:pPr>
              <a:t>12/8/2015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E6069-05F1-4D0D-969C-BEC90E3F0A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363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6BE0705-9C42-4E0C-A959-064328F6FC99}" type="datetimeFigureOut">
              <a:rPr lang="en-US"/>
              <a:pPr>
                <a:defRPr/>
              </a:pPr>
              <a:t>12/8/2015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34D5C50-EAB5-4562-9FF6-5FE30770E5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-168275"/>
            <a:ext cx="9144000" cy="72167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3"/>
          <a:srcRect t="9220"/>
          <a:stretch/>
        </p:blipFill>
        <p:spPr>
          <a:xfrm>
            <a:off x="214993" y="-168453"/>
            <a:ext cx="8714015" cy="6634475"/>
          </a:xfrm>
          <a:prstGeom prst="rect">
            <a:avLst/>
          </a:prstGeom>
          <a:effectLst>
            <a:reflection stA="58000" endPos="7000" dir="5400000" sy="-100000" algn="bl" rotWithShape="0"/>
          </a:effectLst>
        </p:spPr>
      </p:pic>
      <p:pic>
        <p:nvPicPr>
          <p:cNvPr id="1033" name="Picture 8" descr="ERCOT cmyk-01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6024563"/>
            <a:ext cx="817563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93645" r:id="rId1"/>
    <p:sldLayoutId id="2147493646" r:id="rId2"/>
    <p:sldLayoutId id="2147493647" r:id="rId3"/>
    <p:sldLayoutId id="2147493648" r:id="rId4"/>
    <p:sldLayoutId id="2147493649" r:id="rId5"/>
    <p:sldLayoutId id="2147493650" r:id="rId6"/>
    <p:sldLayoutId id="2147493651" r:id="rId7"/>
    <p:sldLayoutId id="2147493656" r:id="rId8"/>
    <p:sldLayoutId id="2147493652" r:id="rId9"/>
    <p:sldLayoutId id="2147493653" r:id="rId10"/>
    <p:sldLayoutId id="2147493654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BE45466-1DB6-4ABD-9526-7A382919762B}" type="datetimeFigureOut">
              <a:rPr lang="en-US"/>
              <a:pPr>
                <a:defRPr/>
              </a:pPr>
              <a:t>12/8/2015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7FA8472-F0AE-44DC-8DC4-3CB81519A4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-168275"/>
            <a:ext cx="9144000" cy="72167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/>
          <a:srcRect t="9220"/>
          <a:stretch/>
        </p:blipFill>
        <p:spPr>
          <a:xfrm>
            <a:off x="214993" y="-168453"/>
            <a:ext cx="8714015" cy="6634475"/>
          </a:xfrm>
          <a:prstGeom prst="rect">
            <a:avLst/>
          </a:prstGeom>
          <a:effectLst>
            <a:reflection stA="58000" endPos="7000" dir="5400000" sy="-100000" algn="bl" rotWithShape="0"/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3655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13"/>
          <p:cNvGrpSpPr>
            <a:grpSpLocks/>
          </p:cNvGrpSpPr>
          <p:nvPr/>
        </p:nvGrpSpPr>
        <p:grpSpPr bwMode="auto">
          <a:xfrm>
            <a:off x="603250" y="1498600"/>
            <a:ext cx="7727950" cy="3585007"/>
            <a:chOff x="603250" y="546100"/>
            <a:chExt cx="7727950" cy="3584703"/>
          </a:xfrm>
        </p:grpSpPr>
        <p:pic>
          <p:nvPicPr>
            <p:cNvPr id="4099" name="Picture 8" descr="ERCOT cmyk-0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250" y="546100"/>
              <a:ext cx="2457704" cy="1041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00" name="TextBox 9"/>
            <p:cNvSpPr txBox="1">
              <a:spLocks noChangeArrowheads="1"/>
            </p:cNvSpPr>
            <p:nvPr/>
          </p:nvSpPr>
          <p:spPr bwMode="auto">
            <a:xfrm>
              <a:off x="787400" y="2130425"/>
              <a:ext cx="7543800" cy="20003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1" dirty="0" smtClean="0"/>
                <a:t>NPRR 741</a:t>
              </a:r>
              <a:endParaRPr lang="en-US" altLang="en-US" sz="1800" b="1" dirty="0"/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dirty="0" smtClean="0"/>
                <a:t>Vanessa Spells</a:t>
              </a:r>
              <a:endParaRPr lang="en-US" altLang="en-US" sz="2000" dirty="0"/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/>
                <a:t>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 smtClean="0"/>
                <a:t>Credit Work Group</a:t>
              </a:r>
              <a:endParaRPr lang="en-US" altLang="en-US" sz="1800" dirty="0"/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/>
                <a:t>ERCOT Public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 smtClean="0"/>
                <a:t>December 16, 2015</a:t>
              </a:r>
              <a:endParaRPr lang="en-US" altLang="en-US" sz="1800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502"/>
              <a:ext cx="6286500" cy="12699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571500" y="12700"/>
            <a:ext cx="7627991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dirty="0" smtClean="0"/>
              <a:t>NPRR 741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5213" y="6024563"/>
            <a:ext cx="68675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sz="1050" b="1" dirty="0"/>
          </a:p>
          <a:p>
            <a:pPr>
              <a:defRPr/>
            </a:pPr>
            <a:r>
              <a:rPr lang="en-US" sz="1050" dirty="0"/>
              <a:t>ERCOT Public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sz="1700" dirty="0" smtClean="0"/>
              <a:t>Moves </a:t>
            </a:r>
            <a:r>
              <a:rPr lang="en-US" sz="1700" dirty="0"/>
              <a:t>Potential Uplift (PUL) </a:t>
            </a:r>
            <a:r>
              <a:rPr lang="en-US" sz="1700" dirty="0"/>
              <a:t>from Estimated Aggregate Liability (EAL) to </a:t>
            </a:r>
            <a:r>
              <a:rPr lang="en-US" sz="1700" dirty="0"/>
              <a:t>Total Potential Exposure Any (</a:t>
            </a:r>
            <a:r>
              <a:rPr lang="en-US" sz="1700" dirty="0" smtClean="0"/>
              <a:t>TPEA).</a:t>
            </a:r>
          </a:p>
          <a:p>
            <a:pPr lvl="1">
              <a:spcBef>
                <a:spcPts val="1200"/>
              </a:spcBef>
            </a:pPr>
            <a:r>
              <a:rPr lang="en-US" sz="1700" dirty="0"/>
              <a:t>PUL is only computed at the Counter-Party level</a:t>
            </a:r>
          </a:p>
          <a:p>
            <a:pPr>
              <a:spcBef>
                <a:spcPts val="1800"/>
              </a:spcBef>
            </a:pPr>
            <a:r>
              <a:rPr lang="en-US" sz="1700" dirty="0" smtClean="0"/>
              <a:t>Removes </a:t>
            </a:r>
            <a:r>
              <a:rPr lang="en-US" sz="1700" dirty="0"/>
              <a:t>contradictory language for when Initial Estimated Liability (IEL) is to be </a:t>
            </a:r>
            <a:r>
              <a:rPr lang="en-US" sz="1700" dirty="0" smtClean="0"/>
              <a:t>used</a:t>
            </a:r>
          </a:p>
          <a:p>
            <a:pPr lvl="1">
              <a:spcBef>
                <a:spcPts val="1200"/>
              </a:spcBef>
            </a:pPr>
            <a:r>
              <a:rPr lang="en-US" sz="1700" dirty="0" smtClean="0"/>
              <a:t>IEL applicable during 1</a:t>
            </a:r>
            <a:r>
              <a:rPr lang="en-US" sz="1700" baseline="30000" dirty="0" smtClean="0"/>
              <a:t>st</a:t>
            </a:r>
            <a:r>
              <a:rPr lang="en-US" sz="1700" dirty="0" smtClean="0"/>
              <a:t> 40 days from date activity commences</a:t>
            </a:r>
            <a:endParaRPr lang="en-US" sz="1700" dirty="0"/>
          </a:p>
          <a:p>
            <a:pPr>
              <a:spcBef>
                <a:spcPts val="1800"/>
              </a:spcBef>
            </a:pPr>
            <a:r>
              <a:rPr lang="en-US" sz="1700" dirty="0" smtClean="0"/>
              <a:t>Applies consistent variable subscripts across applicable Protocol sections</a:t>
            </a:r>
          </a:p>
          <a:p>
            <a:pPr>
              <a:spcBef>
                <a:spcPts val="1800"/>
              </a:spcBef>
            </a:pPr>
            <a:r>
              <a:rPr lang="en-US" sz="1700" dirty="0" smtClean="0"/>
              <a:t>Corrects </a:t>
            </a:r>
            <a:r>
              <a:rPr lang="en-US" sz="1700" dirty="0"/>
              <a:t>defined terms and </a:t>
            </a:r>
            <a:r>
              <a:rPr lang="en-US" sz="1700" dirty="0" smtClean="0"/>
              <a:t>subscripts</a:t>
            </a:r>
          </a:p>
          <a:p>
            <a:pPr>
              <a:spcBef>
                <a:spcPts val="1800"/>
              </a:spcBef>
            </a:pPr>
            <a:r>
              <a:rPr lang="en-US" sz="1700" dirty="0" smtClean="0"/>
              <a:t>Eliminates </a:t>
            </a:r>
            <a:r>
              <a:rPr lang="en-US" sz="1700" dirty="0"/>
              <a:t>the Congestion Revenue Rights Activity (CRRA) flag to simplify the Total Potential Exposure (TPE) equation.  </a:t>
            </a:r>
            <a:endParaRPr lang="en-US" sz="1700" dirty="0" smtClean="0"/>
          </a:p>
          <a:p>
            <a:pPr lvl="1">
              <a:spcBef>
                <a:spcPts val="1200"/>
              </a:spcBef>
            </a:pPr>
            <a:r>
              <a:rPr lang="en-US" sz="1700" dirty="0" smtClean="0"/>
              <a:t>Flag </a:t>
            </a:r>
            <a:r>
              <a:rPr lang="en-US" sz="1700" dirty="0"/>
              <a:t>was used to set inclusion of EAL for all the CRR Account Holders represented by the Counter-Party (</a:t>
            </a:r>
            <a:r>
              <a:rPr lang="en-US" sz="1700" dirty="0" err="1"/>
              <a:t>EALa</a:t>
            </a:r>
            <a:r>
              <a:rPr lang="en-US" sz="1700" dirty="0"/>
              <a:t>) in either TPEA or Total Potential Exposure Secured (TPES</a:t>
            </a:r>
            <a:r>
              <a:rPr lang="en-US" sz="1700" dirty="0"/>
              <a:t>);</a:t>
            </a:r>
          </a:p>
          <a:p>
            <a:endParaRPr lang="en-US" sz="1200" dirty="0" smtClean="0"/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64427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571500" y="12700"/>
            <a:ext cx="7627991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dirty="0" smtClean="0"/>
              <a:t>NPRR 741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5213" y="6024563"/>
            <a:ext cx="68675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sz="1050" b="1" dirty="0"/>
          </a:p>
          <a:p>
            <a:pPr>
              <a:defRPr/>
            </a:pPr>
            <a:r>
              <a:rPr lang="en-US" sz="1050" dirty="0"/>
              <a:t>ERCOT Public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527743" y="792162"/>
            <a:ext cx="8229600" cy="544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700" dirty="0" smtClean="0"/>
              <a:t>Groups additional parameters to utilize standard change control process</a:t>
            </a:r>
          </a:p>
          <a:p>
            <a:pPr>
              <a:spcBef>
                <a:spcPts val="1800"/>
              </a:spcBef>
            </a:pPr>
            <a:r>
              <a:rPr lang="en-US" sz="1700" dirty="0" smtClean="0"/>
              <a:t>Defines components of Real-Time Liability (RTL), Day Ahead Liability (DAL)  and Outstanding Unpaid Transactions (OUT)</a:t>
            </a:r>
          </a:p>
          <a:p>
            <a:pPr lvl="1">
              <a:spcBef>
                <a:spcPts val="1200"/>
              </a:spcBef>
            </a:pPr>
            <a:r>
              <a:rPr lang="en-US" sz="1700" dirty="0" smtClean="0"/>
              <a:t>RTL used in RTLCNS; DAL used in UDAA</a:t>
            </a:r>
          </a:p>
          <a:p>
            <a:pPr>
              <a:spcBef>
                <a:spcPts val="1200"/>
              </a:spcBef>
            </a:pPr>
            <a:r>
              <a:rPr lang="en-US" sz="1700" dirty="0" smtClean="0"/>
              <a:t>Corrects Minimum Current Exposure (MCE) formula to conform to as-implemented form </a:t>
            </a:r>
          </a:p>
          <a:p>
            <a:endParaRPr lang="en-US" sz="1200" dirty="0" smtClean="0"/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27336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661711" y="2708275"/>
            <a:ext cx="3820577" cy="719241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  <a:defRPr/>
            </a:pPr>
            <a:r>
              <a:rPr lang="en-US" altLang="en-US" sz="2000" dirty="0" smtClean="0"/>
              <a:t>Questions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65213" y="6024563"/>
            <a:ext cx="68675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sz="1050" b="1" dirty="0"/>
          </a:p>
          <a:p>
            <a:pPr>
              <a:defRPr/>
            </a:pPr>
            <a:r>
              <a:rPr lang="en-US" sz="1050" dirty="0"/>
              <a:t>ERCOT Public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42925"/>
          </a:xfrm>
        </p:spPr>
        <p:txBody>
          <a:bodyPr/>
          <a:lstStyle/>
          <a:p>
            <a:pPr algn="l"/>
            <a:r>
              <a:rPr lang="en-US" sz="2000" dirty="0"/>
              <a:t>Credit Updates</a:t>
            </a:r>
          </a:p>
        </p:txBody>
      </p:sp>
    </p:spTree>
    <p:extLst>
      <p:ext uri="{BB962C8B-B14F-4D97-AF65-F5344CB8AC3E}">
        <p14:creationId xmlns:p14="http://schemas.microsoft.com/office/powerpoint/2010/main" val="527940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DB35CFF-028E-42FA-B883-6D3B52DC7A0C}">
  <ds:schemaRefs>
    <ds:schemaRef ds:uri="http://purl.org/dc/elements/1.1/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dcmitype/"/>
    <ds:schemaRef ds:uri="c34af464-7aa1-4edd-9be4-83dffc1cb926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5199</TotalTime>
  <Words>199</Words>
  <Application>Microsoft Office PowerPoint</Application>
  <PresentationFormat>On-screen Show 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Custom Design</vt:lpstr>
      <vt:lpstr>PowerPoint Presentation</vt:lpstr>
      <vt:lpstr>PowerPoint Presentation</vt:lpstr>
      <vt:lpstr>PowerPoint Presentation</vt:lpstr>
      <vt:lpstr>Credit Updates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Zapanta, Zaldy</cp:lastModifiedBy>
  <cp:revision>333</cp:revision>
  <cp:lastPrinted>2013-04-05T20:39:02Z</cp:lastPrinted>
  <dcterms:created xsi:type="dcterms:W3CDTF">2010-04-12T23:12:02Z</dcterms:created>
  <dcterms:modified xsi:type="dcterms:W3CDTF">2015-12-08T20:41:08Z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