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89" r:id="rId4"/>
    <p:sldMasterId id="2147493497" r:id="rId5"/>
  </p:sldMasterIdLst>
  <p:notesMasterIdLst>
    <p:notesMasterId r:id="rId26"/>
  </p:notesMasterIdLst>
  <p:handoutMasterIdLst>
    <p:handoutMasterId r:id="rId27"/>
  </p:handoutMasterIdLst>
  <p:sldIdLst>
    <p:sldId id="393" r:id="rId6"/>
    <p:sldId id="538" r:id="rId7"/>
    <p:sldId id="551" r:id="rId8"/>
    <p:sldId id="549" r:id="rId9"/>
    <p:sldId id="550" r:id="rId10"/>
    <p:sldId id="536" r:id="rId11"/>
    <p:sldId id="497" r:id="rId12"/>
    <p:sldId id="539" r:id="rId13"/>
    <p:sldId id="552" r:id="rId14"/>
    <p:sldId id="529" r:id="rId15"/>
    <p:sldId id="528" r:id="rId16"/>
    <p:sldId id="540" r:id="rId17"/>
    <p:sldId id="541" r:id="rId18"/>
    <p:sldId id="542" r:id="rId19"/>
    <p:sldId id="543" r:id="rId20"/>
    <p:sldId id="544" r:id="rId21"/>
    <p:sldId id="545" r:id="rId22"/>
    <p:sldId id="546" r:id="rId23"/>
    <p:sldId id="547" r:id="rId24"/>
    <p:sldId id="548" r:id="rId25"/>
  </p:sldIdLst>
  <p:sldSz cx="9144000" cy="6858000" type="screen4x3"/>
  <p:notesSz cx="9296400" cy="7010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p15:clr>
            <a:srgbClr val="A4A3A4"/>
          </p15:clr>
        </p15:guide>
        <p15:guide id="2" pos="2880">
          <p15:clr>
            <a:srgbClr val="A4A3A4"/>
          </p15:clr>
        </p15:guide>
      </p15:sldGuideLst>
    </p:ext>
    <p:ext uri="{2D200454-40CA-4A62-9FC3-DE9A4176ACB9}">
      <p15:notesGuideLst xmlns:p15="http://schemas.microsoft.com/office/powerpoint/2012/main">
        <p15:guide id="1" orient="horz" pos="2208">
          <p15:clr>
            <a:srgbClr val="A4A3A4"/>
          </p15:clr>
        </p15:guide>
        <p15:guide id="2" pos="292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85E"/>
    <a:srgbClr val="008373"/>
    <a:srgbClr val="005386"/>
    <a:srgbClr val="55BAB7"/>
    <a:srgbClr val="C4E3E1"/>
    <a:srgbClr val="C0D1E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71" autoAdjust="0"/>
    <p:restoredTop sz="94595" autoAdjust="0"/>
  </p:normalViewPr>
  <p:slideViewPr>
    <p:cSldViewPr snapToGrid="0" snapToObjects="1">
      <p:cViewPr varScale="1">
        <p:scale>
          <a:sx n="125" d="100"/>
          <a:sy n="125" d="100"/>
        </p:scale>
        <p:origin x="1230" y="90"/>
      </p:cViewPr>
      <p:guideLst>
        <p:guide orient="horz" pos="403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snapToObjects="1" showGuides="1">
      <p:cViewPr varScale="1">
        <p:scale>
          <a:sx n="103" d="100"/>
          <a:sy n="103" d="100"/>
        </p:scale>
        <p:origin x="-690" y="-102"/>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029282" cy="35076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5265014" y="0"/>
            <a:ext cx="4029282" cy="350760"/>
          </a:xfrm>
          <a:prstGeom prst="rect">
            <a:avLst/>
          </a:prstGeom>
        </p:spPr>
        <p:txBody>
          <a:bodyPr vert="horz" lIns="91440" tIns="45720" rIns="91440" bIns="45720" rtlCol="0"/>
          <a:lstStyle>
            <a:lvl1pPr algn="r">
              <a:defRPr sz="1200"/>
            </a:lvl1pPr>
          </a:lstStyle>
          <a:p>
            <a:fld id="{F69DE495-51AC-4723-A7B4-B1B58AAC8C5A}" type="datetimeFigureOut">
              <a:rPr lang="en-US" smtClean="0"/>
              <a:t>12/9/2015</a:t>
            </a:fld>
            <a:endParaRPr lang="en-US" dirty="0"/>
          </a:p>
        </p:txBody>
      </p:sp>
      <p:sp>
        <p:nvSpPr>
          <p:cNvPr id="4" name="Footer Placeholder 3"/>
          <p:cNvSpPr>
            <a:spLocks noGrp="1"/>
          </p:cNvSpPr>
          <p:nvPr>
            <p:ph type="ftr" sz="quarter" idx="2"/>
          </p:nvPr>
        </p:nvSpPr>
        <p:spPr>
          <a:xfrm>
            <a:off x="2" y="6658443"/>
            <a:ext cx="4029282" cy="35076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5265014" y="6658443"/>
            <a:ext cx="4029282" cy="350760"/>
          </a:xfrm>
          <a:prstGeom prst="rect">
            <a:avLst/>
          </a:prstGeom>
        </p:spPr>
        <p:txBody>
          <a:bodyPr vert="horz" lIns="91440" tIns="45720" rIns="91440" bIns="45720" rtlCol="0" anchor="b"/>
          <a:lstStyle>
            <a:lvl1pPr algn="r">
              <a:defRPr sz="1200"/>
            </a:lvl1pPr>
          </a:lstStyle>
          <a:p>
            <a:fld id="{F80D1E90-E9C6-42A2-8EB7-24DAC221AC2D}" type="slidenum">
              <a:rPr lang="en-US" smtClean="0"/>
              <a:t>‹#›</a:t>
            </a:fld>
            <a:endParaRPr lang="en-US" dirty="0"/>
          </a:p>
        </p:txBody>
      </p:sp>
    </p:spTree>
    <p:extLst>
      <p:ext uri="{BB962C8B-B14F-4D97-AF65-F5344CB8AC3E}">
        <p14:creationId xmlns:p14="http://schemas.microsoft.com/office/powerpoint/2010/main" val="708787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029282" cy="35076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265014" y="0"/>
            <a:ext cx="4029282" cy="350760"/>
          </a:xfrm>
          <a:prstGeom prst="rect">
            <a:avLst/>
          </a:prstGeom>
        </p:spPr>
        <p:txBody>
          <a:bodyPr vert="horz" lIns="91440" tIns="45720" rIns="91440" bIns="45720" rtlCol="0"/>
          <a:lstStyle>
            <a:lvl1pPr algn="r">
              <a:defRPr sz="1200"/>
            </a:lvl1pPr>
          </a:lstStyle>
          <a:p>
            <a:fld id="{D1DF52B9-7E6C-4146-83FC-76B5AB271E46}" type="datetimeFigureOut">
              <a:rPr lang="en-US" smtClean="0"/>
              <a:t>12/9/2015</a:t>
            </a:fld>
            <a:endParaRPr lang="en-US" dirty="0"/>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30482" y="3330420"/>
            <a:ext cx="7435436" cy="315444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6658443"/>
            <a:ext cx="4029282" cy="35076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65014" y="6658443"/>
            <a:ext cx="4029282" cy="350760"/>
          </a:xfrm>
          <a:prstGeom prst="rect">
            <a:avLst/>
          </a:prstGeom>
        </p:spPr>
        <p:txBody>
          <a:bodyPr vert="horz" lIns="91440" tIns="45720" rIns="91440" bIns="45720" rtlCol="0" anchor="b"/>
          <a:lstStyle>
            <a:lvl1pPr algn="r">
              <a:defRPr sz="1200"/>
            </a:lvl1pPr>
          </a:lstStyle>
          <a:p>
            <a:fld id="{E41B3D22-F502-4A52-A06E-717BD3D70E2C}" type="slidenum">
              <a:rPr lang="en-US" smtClean="0"/>
              <a:t>‹#›</a:t>
            </a:fld>
            <a:endParaRPr lang="en-US" dirty="0"/>
          </a:p>
        </p:txBody>
      </p:sp>
    </p:spTree>
    <p:extLst>
      <p:ext uri="{BB962C8B-B14F-4D97-AF65-F5344CB8AC3E}">
        <p14:creationId xmlns:p14="http://schemas.microsoft.com/office/powerpoint/2010/main" val="92213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1B3D22-F502-4A52-A06E-717BD3D70E2C}" type="slidenum">
              <a:rPr lang="en-US" smtClean="0"/>
              <a:t>1</a:t>
            </a:fld>
            <a:endParaRPr lang="en-US" dirty="0"/>
          </a:p>
        </p:txBody>
      </p:sp>
    </p:spTree>
    <p:extLst>
      <p:ext uri="{BB962C8B-B14F-4D97-AF65-F5344CB8AC3E}">
        <p14:creationId xmlns:p14="http://schemas.microsoft.com/office/powerpoint/2010/main" val="8706587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1B3D22-F502-4A52-A06E-717BD3D70E2C}" type="slidenum">
              <a:rPr lang="en-US" smtClean="0"/>
              <a:pPr/>
              <a:t>10</a:t>
            </a:fld>
            <a:endParaRPr lang="en-US" dirty="0"/>
          </a:p>
        </p:txBody>
      </p:sp>
    </p:spTree>
    <p:extLst>
      <p:ext uri="{BB962C8B-B14F-4D97-AF65-F5344CB8AC3E}">
        <p14:creationId xmlns:p14="http://schemas.microsoft.com/office/powerpoint/2010/main" val="18974174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1B3D22-F502-4A52-A06E-717BD3D70E2C}" type="slidenum">
              <a:rPr lang="en-US" smtClean="0"/>
              <a:pPr/>
              <a:t>11</a:t>
            </a:fld>
            <a:endParaRPr lang="en-US" dirty="0"/>
          </a:p>
        </p:txBody>
      </p:sp>
    </p:spTree>
    <p:extLst>
      <p:ext uri="{BB962C8B-B14F-4D97-AF65-F5344CB8AC3E}">
        <p14:creationId xmlns:p14="http://schemas.microsoft.com/office/powerpoint/2010/main" val="18974174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1B3D22-F502-4A52-A06E-717BD3D70E2C}" type="slidenum">
              <a:rPr lang="en-US" smtClean="0"/>
              <a:pPr/>
              <a:t>2</a:t>
            </a:fld>
            <a:endParaRPr lang="en-US" dirty="0"/>
          </a:p>
        </p:txBody>
      </p:sp>
    </p:spTree>
    <p:extLst>
      <p:ext uri="{BB962C8B-B14F-4D97-AF65-F5344CB8AC3E}">
        <p14:creationId xmlns:p14="http://schemas.microsoft.com/office/powerpoint/2010/main" val="18974174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1B3D22-F502-4A52-A06E-717BD3D70E2C}" type="slidenum">
              <a:rPr lang="en-US" smtClean="0"/>
              <a:pPr/>
              <a:t>3</a:t>
            </a:fld>
            <a:endParaRPr lang="en-US" dirty="0"/>
          </a:p>
        </p:txBody>
      </p:sp>
    </p:spTree>
    <p:extLst>
      <p:ext uri="{BB962C8B-B14F-4D97-AF65-F5344CB8AC3E}">
        <p14:creationId xmlns:p14="http://schemas.microsoft.com/office/powerpoint/2010/main" val="18974174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1B3D22-F502-4A52-A06E-717BD3D70E2C}" type="slidenum">
              <a:rPr lang="en-US" smtClean="0"/>
              <a:pPr/>
              <a:t>4</a:t>
            </a:fld>
            <a:endParaRPr lang="en-US" dirty="0"/>
          </a:p>
        </p:txBody>
      </p:sp>
    </p:spTree>
    <p:extLst>
      <p:ext uri="{BB962C8B-B14F-4D97-AF65-F5344CB8AC3E}">
        <p14:creationId xmlns:p14="http://schemas.microsoft.com/office/powerpoint/2010/main" val="3777914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1B3D22-F502-4A52-A06E-717BD3D70E2C}" type="slidenum">
              <a:rPr lang="en-US" smtClean="0"/>
              <a:pPr/>
              <a:t>5</a:t>
            </a:fld>
            <a:endParaRPr lang="en-US" dirty="0"/>
          </a:p>
        </p:txBody>
      </p:sp>
    </p:spTree>
    <p:extLst>
      <p:ext uri="{BB962C8B-B14F-4D97-AF65-F5344CB8AC3E}">
        <p14:creationId xmlns:p14="http://schemas.microsoft.com/office/powerpoint/2010/main" val="22518799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1B3D22-F502-4A52-A06E-717BD3D70E2C}" type="slidenum">
              <a:rPr lang="en-US" smtClean="0"/>
              <a:pPr/>
              <a:t>6</a:t>
            </a:fld>
            <a:endParaRPr lang="en-US" dirty="0"/>
          </a:p>
        </p:txBody>
      </p:sp>
    </p:spTree>
    <p:extLst>
      <p:ext uri="{BB962C8B-B14F-4D97-AF65-F5344CB8AC3E}">
        <p14:creationId xmlns:p14="http://schemas.microsoft.com/office/powerpoint/2010/main" val="18974174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F660936D-1B0E-4378-81E3-1E7560E21D2B}" type="slidenum">
              <a:rPr lang="en-US" smtClean="0"/>
              <a:pPr/>
              <a:t>7</a:t>
            </a:fld>
            <a:endParaRPr lang="en-US" dirty="0"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31640336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F660936D-1B0E-4378-81E3-1E7560E21D2B}" type="slidenum">
              <a:rPr lang="en-US" smtClean="0"/>
              <a:pPr/>
              <a:t>8</a:t>
            </a:fld>
            <a:endParaRPr lang="en-US" dirty="0"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21000467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1B3D22-F502-4A52-A06E-717BD3D70E2C}" type="slidenum">
              <a:rPr lang="en-US" smtClean="0"/>
              <a:pPr/>
              <a:t>9</a:t>
            </a:fld>
            <a:endParaRPr lang="en-US" dirty="0"/>
          </a:p>
        </p:txBody>
      </p:sp>
    </p:spTree>
    <p:extLst>
      <p:ext uri="{BB962C8B-B14F-4D97-AF65-F5344CB8AC3E}">
        <p14:creationId xmlns:p14="http://schemas.microsoft.com/office/powerpoint/2010/main" val="1897417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664" y="828675"/>
            <a:ext cx="8229600" cy="51165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6"/>
          <p:cNvSpPr txBox="1">
            <a:spLocks/>
          </p:cNvSpPr>
          <p:nvPr/>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Tree>
    <p:extLst>
      <p:ext uri="{BB962C8B-B14F-4D97-AF65-F5344CB8AC3E}">
        <p14:creationId xmlns:p14="http://schemas.microsoft.com/office/powerpoint/2010/main" val="428210100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cxnSp>
        <p:nvCxnSpPr>
          <p:cNvPr id="7" name="Straight Connector 6"/>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Tree>
    <p:extLst>
      <p:ext uri="{BB962C8B-B14F-4D97-AF65-F5344CB8AC3E}">
        <p14:creationId xmlns:p14="http://schemas.microsoft.com/office/powerpoint/2010/main" val="375278743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Slide Number Placeholder 6"/>
          <p:cNvSpPr txBox="1">
            <a:spLocks/>
          </p:cNvSpPr>
          <p:nvPr/>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Tree>
    <p:extLst>
      <p:ext uri="{BB962C8B-B14F-4D97-AF65-F5344CB8AC3E}">
        <p14:creationId xmlns:p14="http://schemas.microsoft.com/office/powerpoint/2010/main" val="429254022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1_Cover Page">
    <p:spTree>
      <p:nvGrpSpPr>
        <p:cNvPr id="1" name=""/>
        <p:cNvGrpSpPr/>
        <p:nvPr/>
      </p:nvGrpSpPr>
      <p:grpSpPr>
        <a:xfrm>
          <a:off x="0" y="0"/>
          <a:ext cx="0" cy="0"/>
          <a:chOff x="0" y="0"/>
          <a:chExt cx="0" cy="0"/>
        </a:xfrm>
      </p:grpSpPr>
      <p:sp>
        <p:nvSpPr>
          <p:cNvPr id="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Tree>
    <p:extLst>
      <p:ext uri="{BB962C8B-B14F-4D97-AF65-F5344CB8AC3E}">
        <p14:creationId xmlns:p14="http://schemas.microsoft.com/office/powerpoint/2010/main" val="420504103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664" y="828675"/>
            <a:ext cx="8229600" cy="51165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6"/>
          <p:cNvSpPr txBox="1">
            <a:spLocks/>
          </p:cNvSpPr>
          <p:nvPr/>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2"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Tree>
    <p:extLst>
      <p:ext uri="{BB962C8B-B14F-4D97-AF65-F5344CB8AC3E}">
        <p14:creationId xmlns:p14="http://schemas.microsoft.com/office/powerpoint/2010/main" val="44783820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cxnSp>
        <p:nvCxnSpPr>
          <p:cNvPr id="7" name="Straight Connector 6"/>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Tree>
    <p:extLst>
      <p:ext uri="{BB962C8B-B14F-4D97-AF65-F5344CB8AC3E}">
        <p14:creationId xmlns:p14="http://schemas.microsoft.com/office/powerpoint/2010/main" val="267691037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Slide Number Placeholder 6"/>
          <p:cNvSpPr txBox="1">
            <a:spLocks/>
          </p:cNvSpPr>
          <p:nvPr/>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58581812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47625" y="0"/>
            <a:ext cx="923925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3" name="Picture 12"/>
          <p:cNvPicPr>
            <a:picLocks/>
          </p:cNvPicPr>
          <p:nvPr userDrawn="1"/>
        </p:nvPicPr>
        <p:blipFill rotWithShape="1">
          <a:blip r:embed="rId6">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pic>
        <p:nvPicPr>
          <p:cNvPr id="9" name="Picture 8" descr="ERCOT cmyk-01.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47650" y="6024691"/>
            <a:ext cx="817615" cy="346452"/>
          </a:xfrm>
          <a:prstGeom prst="rect">
            <a:avLst/>
          </a:prstGeom>
        </p:spPr>
      </p:pic>
    </p:spTree>
    <p:extLst>
      <p:ext uri="{BB962C8B-B14F-4D97-AF65-F5344CB8AC3E}">
        <p14:creationId xmlns:p14="http://schemas.microsoft.com/office/powerpoint/2010/main" val="4158016387"/>
      </p:ext>
    </p:extLst>
  </p:cSld>
  <p:clrMap bg1="lt1" tx1="dk1" bg2="lt2" tx2="dk2" accent1="accent1" accent2="accent2" accent3="accent3" accent4="accent4" accent5="accent5" accent6="accent6" hlink="hlink" folHlink="folHlink"/>
  <p:sldLayoutIdLst>
    <p:sldLayoutId id="2147493490" r:id="rId1"/>
    <p:sldLayoutId id="2147493494" r:id="rId2"/>
    <p:sldLayoutId id="2147493495" r:id="rId3"/>
    <p:sldLayoutId id="2147493496" r:id="rId4"/>
  </p:sldLayoutIdLst>
  <p:timing>
    <p:tnLst>
      <p:par>
        <p:cTn id="1" dur="indefinite" restart="never" nodeType="tmRoot"/>
      </p:par>
    </p:tnLst>
  </p:timing>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47625" y="0"/>
            <a:ext cx="923925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3" name="Picture 12"/>
          <p:cNvPicPr>
            <a:picLocks/>
          </p:cNvPicPr>
          <p:nvPr userDrawn="1"/>
        </p:nvPicPr>
        <p:blipFill rotWithShape="1">
          <a:blip r:embed="rId5">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pic>
        <p:nvPicPr>
          <p:cNvPr id="9" name="Picture 8" descr="ERCOT cmyk-01.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47650" y="6024691"/>
            <a:ext cx="817615" cy="346452"/>
          </a:xfrm>
          <a:prstGeom prst="rect">
            <a:avLst/>
          </a:prstGeom>
        </p:spPr>
      </p:pic>
      <p:sp>
        <p:nvSpPr>
          <p:cNvPr id="8" name="TextBox 7"/>
          <p:cNvSpPr txBox="1"/>
          <p:nvPr/>
        </p:nvSpPr>
        <p:spPr>
          <a:xfrm>
            <a:off x="1085849" y="6010274"/>
            <a:ext cx="6867526" cy="415498"/>
          </a:xfrm>
          <a:prstGeom prst="rect">
            <a:avLst/>
          </a:prstGeom>
          <a:noFill/>
        </p:spPr>
        <p:txBody>
          <a:bodyPr wrap="square" rtlCol="0">
            <a:spAutoFit/>
          </a:bodyPr>
          <a:lstStyle/>
          <a:p>
            <a:r>
              <a:rPr lang="en-US" sz="1050" b="1" dirty="0" smtClean="0">
                <a:solidFill>
                  <a:prstClr val="black"/>
                </a:solidFill>
              </a:rPr>
              <a:t>ERCOT PUBLIC</a:t>
            </a:r>
            <a:endParaRPr lang="en-US" sz="1050" b="1" dirty="0">
              <a:solidFill>
                <a:prstClr val="black"/>
              </a:solidFill>
            </a:endParaRPr>
          </a:p>
          <a:p>
            <a:r>
              <a:rPr lang="en-US" sz="1050" dirty="0" smtClean="0">
                <a:solidFill>
                  <a:prstClr val="black"/>
                </a:solidFill>
              </a:rPr>
              <a:t>12/15/2015</a:t>
            </a:r>
            <a:endParaRPr lang="en-US" sz="1050" dirty="0">
              <a:solidFill>
                <a:prstClr val="black"/>
              </a:solidFill>
            </a:endParaRPr>
          </a:p>
        </p:txBody>
      </p:sp>
    </p:spTree>
    <p:extLst>
      <p:ext uri="{BB962C8B-B14F-4D97-AF65-F5344CB8AC3E}">
        <p14:creationId xmlns:p14="http://schemas.microsoft.com/office/powerpoint/2010/main" val="64665663"/>
      </p:ext>
    </p:extLst>
  </p:cSld>
  <p:clrMap bg1="lt1" tx1="dk1" bg2="lt2" tx2="dk2" accent1="accent1" accent2="accent2" accent3="accent3" accent4="accent4" accent5="accent5" accent6="accent6" hlink="hlink" folHlink="folHlink"/>
  <p:sldLayoutIdLst>
    <p:sldLayoutId id="2147493498" r:id="rId1"/>
    <p:sldLayoutId id="2147493499" r:id="rId2"/>
    <p:sldLayoutId id="2147493500" r:id="rId3"/>
  </p:sldLayoutIdLst>
  <p:timing>
    <p:tnLst>
      <p:par>
        <p:cTn id="1" dur="indefinite" restart="never" nodeType="tmRoot"/>
      </p:par>
    </p:tnLst>
  </p:timing>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hyperlink" Target="mailto:sandeep.borkar@ercot.com" TargetMode="External"/><Relationship Id="rId5" Type="http://schemas.openxmlformats.org/officeDocument/2006/relationships/hyperlink" Target="mailto:jjin@ercot.com" TargetMode="External"/><Relationship Id="rId4" Type="http://schemas.openxmlformats.org/officeDocument/2006/relationships/hyperlink" Target="mailto:douglas.murray@ercot.com"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603250" y="1498064"/>
            <a:ext cx="7727950" cy="4108093"/>
            <a:chOff x="603250" y="546100"/>
            <a:chExt cx="7727950" cy="4108093"/>
          </a:xfrm>
        </p:grpSpPr>
        <p:pic>
          <p:nvPicPr>
            <p:cNvPr id="9" name="Picture 8" descr="ERCOT cmyk-0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3250" y="546100"/>
              <a:ext cx="2457704" cy="1041400"/>
            </a:xfrm>
            <a:prstGeom prst="rect">
              <a:avLst/>
            </a:prstGeom>
          </p:spPr>
        </p:pic>
        <p:sp>
          <p:nvSpPr>
            <p:cNvPr id="10" name="TextBox 9"/>
            <p:cNvSpPr txBox="1"/>
            <p:nvPr/>
          </p:nvSpPr>
          <p:spPr>
            <a:xfrm>
              <a:off x="787400" y="2130425"/>
              <a:ext cx="7543800" cy="2523768"/>
            </a:xfrm>
            <a:prstGeom prst="rect">
              <a:avLst/>
            </a:prstGeom>
            <a:noFill/>
          </p:spPr>
          <p:txBody>
            <a:bodyPr wrap="square" rtlCol="0">
              <a:spAutoFit/>
            </a:bodyPr>
            <a:lstStyle/>
            <a:p>
              <a:r>
                <a:rPr lang="en-US" sz="3200" b="1" dirty="0" smtClean="0"/>
                <a:t>2016 LTSA Scenario Update</a:t>
              </a:r>
            </a:p>
            <a:p>
              <a:endParaRPr lang="en-US" b="1" dirty="0" smtClean="0"/>
            </a:p>
            <a:p>
              <a:r>
                <a:rPr lang="en-US" sz="1600" i="1" dirty="0" smtClean="0"/>
                <a:t>Doug Murray</a:t>
              </a:r>
            </a:p>
            <a:p>
              <a:r>
                <a:rPr lang="en-US" sz="1600" i="1" dirty="0" smtClean="0"/>
                <a:t>ERCOT</a:t>
              </a:r>
            </a:p>
            <a:p>
              <a:r>
                <a:rPr lang="en-US" sz="1600" dirty="0" smtClean="0"/>
                <a:t>Sr. Planning Analyst</a:t>
              </a:r>
            </a:p>
            <a:p>
              <a:endParaRPr lang="en-US" dirty="0"/>
            </a:p>
            <a:p>
              <a:endParaRPr lang="en-US" sz="1400" dirty="0" smtClean="0"/>
            </a:p>
            <a:p>
              <a:endParaRPr lang="en-US" sz="1400" dirty="0"/>
            </a:p>
            <a:p>
              <a:r>
                <a:rPr lang="en-US" sz="1400" dirty="0" smtClean="0"/>
                <a:t>December 15, 2015</a:t>
              </a:r>
            </a:p>
          </p:txBody>
        </p:sp>
        <p:cxnSp>
          <p:nvCxnSpPr>
            <p:cNvPr id="13" name="Straight Connector 12"/>
            <p:cNvCxnSpPr/>
            <p:nvPr/>
          </p:nvCxnSpPr>
          <p:spPr>
            <a:xfrm flipV="1">
              <a:off x="787400" y="1852613"/>
              <a:ext cx="6286500" cy="12700"/>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4823373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Base Capital Cost Assumptions ($/kW)</a:t>
            </a:r>
            <a:endParaRPr lang="en-US" dirty="0"/>
          </a:p>
        </p:txBody>
      </p:sp>
      <p:sp>
        <p:nvSpPr>
          <p:cNvPr id="10" name="Content Placeholder 2"/>
          <p:cNvSpPr txBox="1">
            <a:spLocks/>
          </p:cNvSpPr>
          <p:nvPr/>
        </p:nvSpPr>
        <p:spPr>
          <a:xfrm>
            <a:off x="457200" y="819554"/>
            <a:ext cx="8229600" cy="111402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tabLst>
                <a:tab pos="5888038" algn="dec"/>
              </a:tabLst>
            </a:pPr>
            <a:r>
              <a:rPr lang="en-US" sz="1800" b="1" dirty="0" smtClean="0"/>
              <a:t>Thermal plant costs increase at 2.4% annually (2015 EIA AEO)</a:t>
            </a:r>
            <a:endParaRPr lang="en-US" sz="1800" b="1" dirty="0"/>
          </a:p>
          <a:p>
            <a:pPr>
              <a:tabLst>
                <a:tab pos="5888038" algn="dec"/>
              </a:tabLst>
            </a:pPr>
            <a:endParaRPr lang="en-US" sz="2200" b="1" dirty="0" smtClean="0"/>
          </a:p>
          <a:p>
            <a:pPr>
              <a:tabLst>
                <a:tab pos="5888038" algn="dec"/>
              </a:tabLst>
            </a:pPr>
            <a:endParaRPr lang="en-US" sz="2400" b="1" dirty="0" smtClean="0"/>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924" y="1271654"/>
            <a:ext cx="8143875" cy="4605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715031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Natural Gas Price Assumptions</a:t>
            </a:r>
            <a:endParaRPr lang="en-US" dirty="0"/>
          </a:p>
        </p:txBody>
      </p:sp>
      <p:sp>
        <p:nvSpPr>
          <p:cNvPr id="10" name="Content Placeholder 2"/>
          <p:cNvSpPr txBox="1">
            <a:spLocks/>
          </p:cNvSpPr>
          <p:nvPr/>
        </p:nvSpPr>
        <p:spPr>
          <a:xfrm>
            <a:off x="457200" y="752879"/>
            <a:ext cx="8229600" cy="65682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tabLst>
                <a:tab pos="5888038" algn="dec"/>
              </a:tabLst>
            </a:pPr>
            <a:r>
              <a:rPr lang="en-US" sz="1400" dirty="0" smtClean="0"/>
              <a:t>Average of EIA Reference and EIA High Oil &amp; Gas production case will be used for Current Trends Scenario</a:t>
            </a:r>
          </a:p>
          <a:p>
            <a:pPr>
              <a:tabLst>
                <a:tab pos="5888038" algn="dec"/>
              </a:tabLst>
            </a:pPr>
            <a:r>
              <a:rPr lang="en-US" sz="1400" dirty="0" smtClean="0"/>
              <a:t>For Low Natural Gas Price Scenario assumed price remained below $4/mmBtu</a:t>
            </a:r>
          </a:p>
          <a:p>
            <a:pPr>
              <a:tabLst>
                <a:tab pos="5888038" algn="dec"/>
              </a:tabLst>
            </a:pPr>
            <a:endParaRPr lang="en-US" sz="1400" dirty="0" smtClean="0"/>
          </a:p>
          <a:p>
            <a:pPr>
              <a:tabLst>
                <a:tab pos="5888038" algn="dec"/>
              </a:tabLst>
            </a:pPr>
            <a:endParaRPr lang="en-US" sz="1400" dirty="0" smtClean="0"/>
          </a:p>
          <a:p>
            <a:pPr lvl="1">
              <a:tabLst>
                <a:tab pos="5888038" algn="dec"/>
              </a:tabLst>
            </a:pPr>
            <a:endParaRPr lang="en-US" sz="1400" dirty="0" smtClean="0"/>
          </a:p>
          <a:p>
            <a:pPr lvl="1">
              <a:tabLst>
                <a:tab pos="5888038" algn="dec"/>
              </a:tabLst>
            </a:pPr>
            <a:endParaRPr lang="en-US" sz="1400" dirty="0" smtClean="0"/>
          </a:p>
          <a:p>
            <a:pPr lvl="1">
              <a:tabLst>
                <a:tab pos="5888038" algn="dec"/>
              </a:tabLst>
            </a:pPr>
            <a:endParaRPr lang="en-US" sz="1400" dirty="0" smtClean="0"/>
          </a:p>
        </p:txBody>
      </p:sp>
      <p:pic>
        <p:nvPicPr>
          <p:cNvPr id="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8813" y="1447800"/>
            <a:ext cx="7826375" cy="451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809402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152400"/>
            <a:ext cx="8458200" cy="461665"/>
          </a:xfrm>
        </p:spPr>
        <p:txBody>
          <a:bodyPr/>
          <a:lstStyle/>
          <a:p>
            <a:r>
              <a:rPr lang="en-US" sz="2800" dirty="0" smtClean="0"/>
              <a:t>The 2016 LTSA Scenarios</a:t>
            </a:r>
            <a:endParaRPr lang="en-US" sz="2800" dirty="0"/>
          </a:p>
        </p:txBody>
      </p:sp>
      <p:sp>
        <p:nvSpPr>
          <p:cNvPr id="7" name="Content Placeholder 7"/>
          <p:cNvSpPr txBox="1">
            <a:spLocks/>
          </p:cNvSpPr>
          <p:nvPr/>
        </p:nvSpPr>
        <p:spPr>
          <a:xfrm>
            <a:off x="457200" y="838200"/>
            <a:ext cx="8382000" cy="5078313"/>
          </a:xfrm>
          <a:prstGeom prst="rect">
            <a:avLst/>
          </a:prstGeom>
          <a:noFill/>
        </p:spPr>
        <p:txBody>
          <a:bodyPr wrap="square" numCol="1" rtlCol="0">
            <a:spAutoFit/>
          </a:bodyPr>
          <a:lstStyle>
            <a:defPPr>
              <a:defRPr lang="en-US"/>
            </a:defPPr>
            <a:lvl1pPr marL="285750" indent="-285750">
              <a:lnSpc>
                <a:spcPct val="150000"/>
              </a:lnSpc>
              <a:buFont typeface="Wingdings" panose="05000000000000000000" pitchFamily="2" charset="2"/>
              <a:buChar char="v"/>
              <a:defRPr sz="2000"/>
            </a:lvl1pPr>
          </a:lstStyle>
          <a:p>
            <a:pPr marL="457200" indent="-457200">
              <a:buFont typeface="+mj-lt"/>
              <a:buAutoNum type="arabicPeriod"/>
            </a:pPr>
            <a:r>
              <a:rPr lang="en-US" sz="2400" dirty="0" smtClean="0"/>
              <a:t>Current trends</a:t>
            </a:r>
          </a:p>
          <a:p>
            <a:pPr marL="457200" indent="-457200">
              <a:buFont typeface="+mj-lt"/>
              <a:buAutoNum type="arabicPeriod"/>
            </a:pPr>
            <a:r>
              <a:rPr lang="en-US" sz="2400" dirty="0" smtClean="0"/>
              <a:t>High economic </a:t>
            </a:r>
            <a:r>
              <a:rPr lang="en-US" sz="2400" dirty="0"/>
              <a:t>g</a:t>
            </a:r>
            <a:r>
              <a:rPr lang="en-US" sz="2400" dirty="0" smtClean="0"/>
              <a:t>rowth</a:t>
            </a:r>
          </a:p>
          <a:p>
            <a:pPr marL="457200" indent="-457200">
              <a:buFont typeface="+mj-lt"/>
              <a:buAutoNum type="arabicPeriod"/>
            </a:pPr>
            <a:r>
              <a:rPr lang="en-US" sz="2400" dirty="0" smtClean="0"/>
              <a:t>Environmental mandate</a:t>
            </a:r>
          </a:p>
          <a:p>
            <a:pPr marL="457200" indent="-457200">
              <a:buFont typeface="+mj-lt"/>
              <a:buAutoNum type="arabicPeriod"/>
            </a:pPr>
            <a:r>
              <a:rPr lang="en-US" sz="2400" dirty="0" smtClean="0"/>
              <a:t>Texas recession</a:t>
            </a:r>
          </a:p>
          <a:p>
            <a:pPr marL="457200" indent="-457200">
              <a:buFont typeface="+mj-lt"/>
              <a:buAutoNum type="arabicPeriod"/>
            </a:pPr>
            <a:r>
              <a:rPr lang="en-US" sz="2400" dirty="0" smtClean="0"/>
              <a:t>Extended extreme weather</a:t>
            </a:r>
          </a:p>
          <a:p>
            <a:pPr marL="457200" indent="-457200">
              <a:buFont typeface="+mj-lt"/>
              <a:buAutoNum type="arabicPeriod"/>
            </a:pPr>
            <a:r>
              <a:rPr lang="en-US" sz="2400" dirty="0" smtClean="0"/>
              <a:t>High energy efficiency/distributed </a:t>
            </a:r>
            <a:r>
              <a:rPr lang="en-US" sz="2400" dirty="0"/>
              <a:t>g</a:t>
            </a:r>
            <a:r>
              <a:rPr lang="en-US" sz="2400" dirty="0" smtClean="0"/>
              <a:t>eneration</a:t>
            </a:r>
          </a:p>
          <a:p>
            <a:pPr marL="457200" indent="-457200">
              <a:buFont typeface="+mj-lt"/>
              <a:buAutoNum type="arabicPeriod"/>
            </a:pPr>
            <a:r>
              <a:rPr lang="en-US" sz="2400" dirty="0" smtClean="0"/>
              <a:t>Sustained low natural gas scenarios</a:t>
            </a:r>
          </a:p>
          <a:p>
            <a:pPr marL="457200" indent="-457200">
              <a:buFont typeface="+mj-lt"/>
              <a:buAutoNum type="arabicPeriod"/>
            </a:pPr>
            <a:r>
              <a:rPr lang="en-US" sz="2400" dirty="0" smtClean="0"/>
              <a:t>Storage/electric vehicle adoption scenario</a:t>
            </a:r>
          </a:p>
          <a:p>
            <a:endParaRPr lang="en-US" sz="2400" dirty="0"/>
          </a:p>
        </p:txBody>
      </p:sp>
    </p:spTree>
    <p:extLst>
      <p:ext uri="{BB962C8B-B14F-4D97-AF65-F5344CB8AC3E}">
        <p14:creationId xmlns:p14="http://schemas.microsoft.com/office/powerpoint/2010/main" val="25030046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08857" y="685801"/>
            <a:ext cx="2877232" cy="1995534"/>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latin typeface="Calibri" panose="020F0502020204030204" pitchFamily="34" charset="0"/>
              </a:rPr>
              <a:t>Economic Growth</a:t>
            </a:r>
          </a:p>
          <a:p>
            <a:pPr marL="117445" indent="-117445">
              <a:buFont typeface="Arial" pitchFamily="34" charset="0"/>
              <a:buChar char="•"/>
              <a:defRPr/>
            </a:pPr>
            <a:r>
              <a:rPr lang="en-US" sz="900" dirty="0">
                <a:solidFill>
                  <a:schemeClr val="tx1"/>
                </a:solidFill>
                <a:latin typeface="Calibri" panose="020F0502020204030204" pitchFamily="34" charset="0"/>
                <a:cs typeface="Arial" panose="020B0604020202020204" pitchFamily="34" charset="0"/>
              </a:rPr>
              <a:t>Migration to TX along I-35 corridor</a:t>
            </a:r>
          </a:p>
          <a:p>
            <a:pPr marL="117445" indent="-117445">
              <a:buFont typeface="Arial" pitchFamily="34" charset="0"/>
              <a:buChar char="•"/>
              <a:defRPr/>
            </a:pPr>
            <a:r>
              <a:rPr lang="en-US" sz="900" dirty="0" smtClean="0">
                <a:solidFill>
                  <a:schemeClr val="tx1"/>
                </a:solidFill>
                <a:latin typeface="Calibri" panose="020F0502020204030204" pitchFamily="34" charset="0"/>
                <a:cs typeface="Arial" panose="020B0604020202020204" pitchFamily="34" charset="0"/>
              </a:rPr>
              <a:t>Lower Growth </a:t>
            </a:r>
            <a:r>
              <a:rPr lang="en-US" sz="900" dirty="0">
                <a:solidFill>
                  <a:schemeClr val="tx1"/>
                </a:solidFill>
                <a:latin typeface="Calibri" panose="020F0502020204030204" pitchFamily="34" charset="0"/>
                <a:cs typeface="Arial" panose="020B0604020202020204" pitchFamily="34" charset="0"/>
              </a:rPr>
              <a:t>in south </a:t>
            </a:r>
            <a:r>
              <a:rPr lang="en-US" sz="900" dirty="0" smtClean="0">
                <a:solidFill>
                  <a:schemeClr val="tx1"/>
                </a:solidFill>
                <a:latin typeface="Calibri" panose="020F0502020204030204" pitchFamily="34" charset="0"/>
                <a:cs typeface="Arial" panose="020B0604020202020204" pitchFamily="34" charset="0"/>
              </a:rPr>
              <a:t>and west Texas</a:t>
            </a:r>
            <a:endParaRPr lang="en-US" sz="900" dirty="0">
              <a:solidFill>
                <a:schemeClr val="tx1"/>
              </a:solidFill>
              <a:latin typeface="Calibri" panose="020F0502020204030204" pitchFamily="34" charset="0"/>
              <a:cs typeface="Arial" panose="020B0604020202020204" pitchFamily="34" charset="0"/>
            </a:endParaRPr>
          </a:p>
          <a:p>
            <a:pPr marL="117445" indent="-117445">
              <a:buFont typeface="Arial" pitchFamily="34" charset="0"/>
              <a:buChar char="•"/>
              <a:defRPr/>
            </a:pPr>
            <a:r>
              <a:rPr lang="en-US" sz="900" dirty="0">
                <a:solidFill>
                  <a:schemeClr val="tx1"/>
                </a:solidFill>
                <a:latin typeface="Calibri" panose="020F0502020204030204" pitchFamily="34" charset="0"/>
                <a:cs typeface="Arial" panose="020B0604020202020204" pitchFamily="34" charset="0"/>
              </a:rPr>
              <a:t>Industrial growth in Houston, </a:t>
            </a:r>
            <a:r>
              <a:rPr lang="en-US" sz="900" dirty="0" smtClean="0">
                <a:solidFill>
                  <a:schemeClr val="tx1"/>
                </a:solidFill>
                <a:latin typeface="Calibri" panose="020F0502020204030204" pitchFamily="34" charset="0"/>
                <a:cs typeface="Arial" panose="020B0604020202020204" pitchFamily="34" charset="0"/>
              </a:rPr>
              <a:t>I-35</a:t>
            </a:r>
          </a:p>
          <a:p>
            <a:pPr marL="117445" indent="-117445">
              <a:buFont typeface="Arial" pitchFamily="34" charset="0"/>
              <a:buChar char="•"/>
              <a:defRPr/>
            </a:pPr>
            <a:r>
              <a:rPr lang="en-US" sz="900" dirty="0" smtClean="0">
                <a:solidFill>
                  <a:schemeClr val="tx1"/>
                </a:solidFill>
                <a:latin typeface="Calibri" panose="020F0502020204030204" pitchFamily="34" charset="0"/>
                <a:cs typeface="Arial" panose="020B0604020202020204" pitchFamily="34" charset="0"/>
              </a:rPr>
              <a:t>Average GDP growth in line with long-term average US GDP growth rate~1.5% load growth – high growth in near term then tapering off in long-term </a:t>
            </a:r>
          </a:p>
          <a:p>
            <a:pPr marL="117445" indent="-117445">
              <a:buFont typeface="Arial" pitchFamily="34" charset="0"/>
              <a:buChar char="•"/>
              <a:defRPr/>
            </a:pPr>
            <a:r>
              <a:rPr lang="en-US" sz="900" dirty="0" smtClean="0">
                <a:solidFill>
                  <a:schemeClr val="tx1"/>
                </a:solidFill>
                <a:latin typeface="Calibri" panose="020F0502020204030204" pitchFamily="34" charset="0"/>
                <a:cs typeface="Arial" panose="020B0604020202020204" pitchFamily="34" charset="0"/>
              </a:rPr>
              <a:t>LNG </a:t>
            </a:r>
            <a:r>
              <a:rPr lang="en-US" sz="900" dirty="0">
                <a:solidFill>
                  <a:schemeClr val="tx1"/>
                </a:solidFill>
                <a:latin typeface="Calibri" panose="020F0502020204030204" pitchFamily="34" charset="0"/>
                <a:cs typeface="Arial" panose="020B0604020202020204" pitchFamily="34" charset="0"/>
              </a:rPr>
              <a:t>growth based on permits existing – </a:t>
            </a:r>
            <a:r>
              <a:rPr lang="en-US" sz="900" dirty="0" smtClean="0">
                <a:solidFill>
                  <a:schemeClr val="tx1"/>
                </a:solidFill>
                <a:latin typeface="Calibri" panose="020F0502020204030204" pitchFamily="34" charset="0"/>
                <a:cs typeface="Arial" panose="020B0604020202020204" pitchFamily="34" charset="0"/>
              </a:rPr>
              <a:t>may be 2 new LNG plants </a:t>
            </a:r>
            <a:endParaRPr lang="en-US" sz="900" dirty="0">
              <a:solidFill>
                <a:schemeClr val="tx1"/>
              </a:solidFill>
              <a:latin typeface="Calibri" panose="020F0502020204030204" pitchFamily="34" charset="0"/>
              <a:cs typeface="Arial" panose="020B0604020202020204" pitchFamily="34" charset="0"/>
            </a:endParaRPr>
          </a:p>
          <a:p>
            <a:pPr marL="117445" indent="-117445">
              <a:buFont typeface="Arial" pitchFamily="34" charset="0"/>
              <a:buChar char="•"/>
              <a:defRPr/>
            </a:pPr>
            <a:r>
              <a:rPr lang="en-US" sz="900" dirty="0">
                <a:solidFill>
                  <a:schemeClr val="tx1"/>
                </a:solidFill>
                <a:latin typeface="Calibri" panose="020F0502020204030204" pitchFamily="34" charset="0"/>
                <a:cs typeface="Arial" panose="020B0604020202020204" pitchFamily="34" charset="0"/>
              </a:rPr>
              <a:t>Oil production rates </a:t>
            </a:r>
            <a:r>
              <a:rPr lang="en-US" sz="900" dirty="0" smtClean="0">
                <a:solidFill>
                  <a:schemeClr val="tx1"/>
                </a:solidFill>
                <a:latin typeface="Calibri" panose="020F0502020204030204" pitchFamily="34" charset="0"/>
                <a:cs typeface="Arial" panose="020B0604020202020204" pitchFamily="34" charset="0"/>
              </a:rPr>
              <a:t>drop to those seen in recent projections</a:t>
            </a:r>
            <a:endParaRPr lang="en-US" sz="900" strike="sngStrike" dirty="0">
              <a:solidFill>
                <a:schemeClr val="tx1"/>
              </a:solidFill>
              <a:latin typeface="Calibri" panose="020F0502020204030204" pitchFamily="34" charset="0"/>
              <a:cs typeface="Arial" panose="020B0604020202020204" pitchFamily="34" charset="0"/>
            </a:endParaRPr>
          </a:p>
        </p:txBody>
      </p:sp>
      <p:sp>
        <p:nvSpPr>
          <p:cNvPr id="3" name="Rounded Rectangle 2"/>
          <p:cNvSpPr/>
          <p:nvPr/>
        </p:nvSpPr>
        <p:spPr>
          <a:xfrm>
            <a:off x="6248400" y="5208984"/>
            <a:ext cx="2777671" cy="1371600"/>
          </a:xfrm>
          <a:prstGeom prst="roundRect">
            <a:avLst/>
          </a:prstGeom>
          <a:solidFill>
            <a:srgbClr val="ECEDB1"/>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latin typeface="Calibri" panose="020F0502020204030204" pitchFamily="34" charset="0"/>
              </a:rPr>
              <a:t>Weather / Water</a:t>
            </a:r>
          </a:p>
          <a:p>
            <a:pPr marL="119033" indent="-119033">
              <a:buFont typeface="Arial" pitchFamily="34" charset="0"/>
              <a:buChar char="•"/>
              <a:defRPr/>
            </a:pPr>
            <a:r>
              <a:rPr lang="en-US" sz="1050" dirty="0">
                <a:solidFill>
                  <a:schemeClr val="tx1"/>
                </a:solidFill>
                <a:latin typeface="Calibri" panose="020F0502020204030204" pitchFamily="34" charset="0"/>
              </a:rPr>
              <a:t>No drought situation, but water supply continues to be a concern to existing and new generators.  </a:t>
            </a:r>
          </a:p>
          <a:p>
            <a:pPr marL="119033" indent="-119033">
              <a:buFont typeface="Arial" pitchFamily="34" charset="0"/>
              <a:buChar char="•"/>
              <a:defRPr/>
            </a:pPr>
            <a:r>
              <a:rPr lang="en-US" sz="1050" dirty="0">
                <a:solidFill>
                  <a:schemeClr val="tx1"/>
                </a:solidFill>
                <a:latin typeface="Calibri" panose="020F0502020204030204" pitchFamily="34" charset="0"/>
              </a:rPr>
              <a:t>No specific increase in electricity consumption due to drought conditions.</a:t>
            </a:r>
            <a:endParaRPr lang="en-US" sz="1400" b="1" dirty="0">
              <a:solidFill>
                <a:schemeClr val="tx1"/>
              </a:solidFill>
              <a:latin typeface="Calibri" panose="020F0502020204030204" pitchFamily="34" charset="0"/>
            </a:endParaRPr>
          </a:p>
        </p:txBody>
      </p:sp>
      <p:sp>
        <p:nvSpPr>
          <p:cNvPr id="6" name="Rounded Rectangle 5"/>
          <p:cNvSpPr/>
          <p:nvPr/>
        </p:nvSpPr>
        <p:spPr>
          <a:xfrm>
            <a:off x="6248399" y="685802"/>
            <a:ext cx="2777671" cy="137160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smtClean="0">
                <a:solidFill>
                  <a:schemeClr val="tx1"/>
                </a:solidFill>
                <a:latin typeface="Calibri" panose="020F0502020204030204" pitchFamily="34" charset="0"/>
              </a:rPr>
              <a:t>Technology</a:t>
            </a:r>
            <a:endParaRPr lang="en-US" sz="1300" b="1" dirty="0">
              <a:solidFill>
                <a:schemeClr val="tx1"/>
              </a:solidFill>
              <a:latin typeface="Calibri" panose="020F0502020204030204" pitchFamily="34" charset="0"/>
            </a:endParaRPr>
          </a:p>
          <a:p>
            <a:pPr marL="117445" indent="-117445">
              <a:buFont typeface="Arial" pitchFamily="34" charset="0"/>
              <a:buChar char="•"/>
              <a:defRPr/>
            </a:pPr>
            <a:r>
              <a:rPr lang="en-US" sz="1200" dirty="0" smtClean="0">
                <a:solidFill>
                  <a:schemeClr val="tx1"/>
                </a:solidFill>
                <a:latin typeface="Calibri" panose="020F0502020204030204" pitchFamily="34" charset="0"/>
              </a:rPr>
              <a:t>No breakthroughs – steady modest cost improvements</a:t>
            </a:r>
          </a:p>
          <a:p>
            <a:pPr marL="117445" indent="-117445">
              <a:buFont typeface="Arial" pitchFamily="34" charset="0"/>
              <a:buChar char="•"/>
              <a:defRPr/>
            </a:pPr>
            <a:r>
              <a:rPr lang="en-US" sz="1200" dirty="0" smtClean="0">
                <a:solidFill>
                  <a:schemeClr val="tx1"/>
                </a:solidFill>
                <a:latin typeface="Calibri" panose="020F0502020204030204" pitchFamily="34" charset="0"/>
              </a:rPr>
              <a:t>New DC ties</a:t>
            </a:r>
            <a:endParaRPr lang="en-US" sz="1200" dirty="0">
              <a:solidFill>
                <a:schemeClr val="tx1"/>
              </a:solidFill>
              <a:latin typeface="Calibri" panose="020F0502020204030204" pitchFamily="34" charset="0"/>
            </a:endParaRPr>
          </a:p>
        </p:txBody>
      </p:sp>
      <p:sp>
        <p:nvSpPr>
          <p:cNvPr id="7" name="Rounded Rectangle 6"/>
          <p:cNvSpPr/>
          <p:nvPr/>
        </p:nvSpPr>
        <p:spPr>
          <a:xfrm>
            <a:off x="6248400" y="3748181"/>
            <a:ext cx="2777671" cy="1371600"/>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400" b="1" dirty="0">
                <a:solidFill>
                  <a:schemeClr val="tx1"/>
                </a:solidFill>
                <a:latin typeface="Calibri" panose="020F0502020204030204" pitchFamily="34" charset="0"/>
              </a:rPr>
              <a:t>End-Use</a:t>
            </a:r>
            <a:endParaRPr lang="en-US" sz="1300" b="1" dirty="0">
              <a:solidFill>
                <a:schemeClr val="tx1"/>
              </a:solidFill>
              <a:latin typeface="Calibri" panose="020F0502020204030204" pitchFamily="34" charset="0"/>
            </a:endParaRPr>
          </a:p>
          <a:p>
            <a:pPr marL="119033" indent="-119033">
              <a:buFont typeface="Arial" pitchFamily="34" charset="0"/>
              <a:buChar char="•"/>
              <a:defRPr/>
            </a:pPr>
            <a:r>
              <a:rPr lang="en-US" sz="1100" dirty="0">
                <a:solidFill>
                  <a:schemeClr val="tx1"/>
                </a:solidFill>
                <a:latin typeface="Calibri" panose="020F0502020204030204" pitchFamily="34" charset="0"/>
              </a:rPr>
              <a:t>Increased need for ancillary services</a:t>
            </a:r>
          </a:p>
          <a:p>
            <a:pPr marL="119033" indent="-119033">
              <a:buFont typeface="Arial" pitchFamily="34" charset="0"/>
              <a:buChar char="•"/>
              <a:defRPr/>
            </a:pPr>
            <a:r>
              <a:rPr lang="en-US" sz="1100" dirty="0">
                <a:solidFill>
                  <a:schemeClr val="tx1"/>
                </a:solidFill>
                <a:latin typeface="Calibri" panose="020F0502020204030204" pitchFamily="34" charset="0"/>
              </a:rPr>
              <a:t>Increase penetration of demand response</a:t>
            </a:r>
          </a:p>
          <a:p>
            <a:pPr marL="119033" indent="-119033">
              <a:buFont typeface="Arial" pitchFamily="34" charset="0"/>
              <a:buChar char="•"/>
              <a:defRPr/>
            </a:pPr>
            <a:r>
              <a:rPr lang="en-US" sz="1100" dirty="0">
                <a:solidFill>
                  <a:schemeClr val="tx1"/>
                </a:solidFill>
                <a:latin typeface="Calibri" panose="020F0502020204030204" pitchFamily="34" charset="0"/>
              </a:rPr>
              <a:t>Increasing distributed generation</a:t>
            </a:r>
          </a:p>
        </p:txBody>
      </p:sp>
      <p:sp>
        <p:nvSpPr>
          <p:cNvPr id="9" name="Rounded Rectangle 8"/>
          <p:cNvSpPr/>
          <p:nvPr/>
        </p:nvSpPr>
        <p:spPr>
          <a:xfrm>
            <a:off x="6248400" y="2133600"/>
            <a:ext cx="2777671" cy="15275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smtClean="0">
                <a:solidFill>
                  <a:schemeClr val="tx1"/>
                </a:solidFill>
                <a:latin typeface="Calibri" panose="020F0502020204030204" pitchFamily="34" charset="0"/>
              </a:rPr>
              <a:t>Government policy/mandate</a:t>
            </a:r>
          </a:p>
          <a:p>
            <a:pPr marL="117445" indent="-117445">
              <a:buFont typeface="Arial" pitchFamily="34" charset="0"/>
              <a:buChar char="•"/>
              <a:defRPr/>
            </a:pPr>
            <a:r>
              <a:rPr lang="en-US" sz="1000" dirty="0" smtClean="0">
                <a:solidFill>
                  <a:schemeClr val="tx1"/>
                </a:solidFill>
                <a:latin typeface="Calibri" panose="020F0502020204030204" pitchFamily="34" charset="0"/>
              </a:rPr>
              <a:t>No reserve margin set for ERCOT</a:t>
            </a:r>
          </a:p>
          <a:p>
            <a:pPr marL="117445" indent="-117445">
              <a:buFont typeface="Arial" pitchFamily="34" charset="0"/>
              <a:buChar char="•"/>
              <a:defRPr/>
            </a:pPr>
            <a:r>
              <a:rPr lang="en-US" sz="1000" dirty="0" smtClean="0">
                <a:solidFill>
                  <a:schemeClr val="tx1"/>
                </a:solidFill>
                <a:latin typeface="Calibri" panose="020F0502020204030204" pitchFamily="34" charset="0"/>
              </a:rPr>
              <a:t>Maintain </a:t>
            </a:r>
            <a:r>
              <a:rPr lang="en-US" sz="1000" dirty="0">
                <a:solidFill>
                  <a:schemeClr val="tx1"/>
                </a:solidFill>
                <a:latin typeface="Calibri" panose="020F0502020204030204" pitchFamily="34" charset="0"/>
              </a:rPr>
              <a:t>energy-only market</a:t>
            </a:r>
          </a:p>
          <a:p>
            <a:pPr marL="117445" indent="-117445">
              <a:buFont typeface="Arial" pitchFamily="34" charset="0"/>
              <a:buChar char="•"/>
              <a:defRPr/>
            </a:pPr>
            <a:r>
              <a:rPr lang="en-US" sz="1000" dirty="0">
                <a:solidFill>
                  <a:schemeClr val="tx1"/>
                </a:solidFill>
                <a:latin typeface="Calibri" panose="020F0502020204030204" pitchFamily="34" charset="0"/>
              </a:rPr>
              <a:t>Economic retirements continues based on </a:t>
            </a:r>
            <a:r>
              <a:rPr lang="en-US" sz="1000" dirty="0" smtClean="0">
                <a:solidFill>
                  <a:schemeClr val="tx1"/>
                </a:solidFill>
                <a:latin typeface="Calibri" panose="020F0502020204030204" pitchFamily="34" charset="0"/>
              </a:rPr>
              <a:t>economics</a:t>
            </a:r>
          </a:p>
          <a:p>
            <a:pPr marL="117445" indent="-117445">
              <a:buFont typeface="Arial" pitchFamily="34" charset="0"/>
              <a:buChar char="•"/>
              <a:defRPr/>
            </a:pPr>
            <a:r>
              <a:rPr lang="en-US" sz="1000" dirty="0" smtClean="0">
                <a:solidFill>
                  <a:schemeClr val="tx1"/>
                </a:solidFill>
                <a:latin typeface="Calibri" panose="020F0502020204030204" pitchFamily="34" charset="0"/>
              </a:rPr>
              <a:t>Increased </a:t>
            </a:r>
            <a:r>
              <a:rPr lang="en-US" sz="1000" dirty="0">
                <a:solidFill>
                  <a:schemeClr val="tx1"/>
                </a:solidFill>
                <a:latin typeface="Calibri" panose="020F0502020204030204" pitchFamily="34" charset="0"/>
              </a:rPr>
              <a:t>DC-tie capacity with neighboring </a:t>
            </a:r>
            <a:r>
              <a:rPr lang="en-US" sz="1000" dirty="0" smtClean="0">
                <a:solidFill>
                  <a:schemeClr val="tx1"/>
                </a:solidFill>
                <a:latin typeface="Calibri" panose="020F0502020204030204" pitchFamily="34" charset="0"/>
              </a:rPr>
              <a:t>region</a:t>
            </a:r>
            <a:endParaRPr lang="en-US" sz="1200" dirty="0">
              <a:solidFill>
                <a:schemeClr val="tx1"/>
              </a:solidFill>
              <a:latin typeface="Calibri" panose="020F0502020204030204" pitchFamily="34" charset="0"/>
            </a:endParaRPr>
          </a:p>
          <a:p>
            <a:pPr marL="117445" indent="-117445">
              <a:buFont typeface="Arial" pitchFamily="34" charset="0"/>
              <a:buChar char="•"/>
              <a:defRPr/>
            </a:pPr>
            <a:endParaRPr lang="en-US" sz="1200" dirty="0">
              <a:solidFill>
                <a:schemeClr val="tx1"/>
              </a:solidFill>
              <a:latin typeface="Calibri" panose="020F0502020204030204" pitchFamily="34" charset="0"/>
            </a:endParaRPr>
          </a:p>
        </p:txBody>
      </p:sp>
      <p:sp>
        <p:nvSpPr>
          <p:cNvPr id="4" name="Rounded Rectangle 3"/>
          <p:cNvSpPr/>
          <p:nvPr/>
        </p:nvSpPr>
        <p:spPr>
          <a:xfrm>
            <a:off x="108857" y="2667000"/>
            <a:ext cx="2877232" cy="1204864"/>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latin typeface="Calibri" panose="020F0502020204030204" pitchFamily="34" charset="0"/>
              </a:rPr>
              <a:t>Environmental Regulation</a:t>
            </a:r>
          </a:p>
          <a:p>
            <a:pPr marL="117445" indent="-117445">
              <a:buFont typeface="Arial" pitchFamily="34" charset="0"/>
              <a:buChar char="•"/>
              <a:defRPr/>
            </a:pPr>
            <a:r>
              <a:rPr lang="en-US" sz="900" dirty="0" smtClean="0">
                <a:solidFill>
                  <a:schemeClr val="tx1"/>
                </a:solidFill>
                <a:latin typeface="Calibri" panose="020F0502020204030204" pitchFamily="34" charset="0"/>
              </a:rPr>
              <a:t>Impact of Regional HAZE and CSAPR are seen in the near future</a:t>
            </a:r>
            <a:endParaRPr lang="en-US" sz="900" dirty="0">
              <a:solidFill>
                <a:schemeClr val="tx1"/>
              </a:solidFill>
              <a:latin typeface="Calibri" panose="020F0502020204030204" pitchFamily="34" charset="0"/>
            </a:endParaRPr>
          </a:p>
          <a:p>
            <a:pPr marL="117445" indent="-117445">
              <a:buFont typeface="Arial" pitchFamily="34" charset="0"/>
              <a:buChar char="•"/>
              <a:defRPr/>
            </a:pPr>
            <a:r>
              <a:rPr lang="en-US" sz="900" dirty="0">
                <a:solidFill>
                  <a:schemeClr val="tx1"/>
                </a:solidFill>
                <a:latin typeface="Calibri" panose="020F0502020204030204" pitchFamily="34" charset="0"/>
              </a:rPr>
              <a:t>CSAPR Hybrid </a:t>
            </a:r>
          </a:p>
          <a:p>
            <a:pPr marL="117445" indent="-117445">
              <a:buFont typeface="Arial" pitchFamily="34" charset="0"/>
              <a:buChar char="•"/>
              <a:defRPr/>
            </a:pPr>
            <a:r>
              <a:rPr lang="en-US" sz="900" dirty="0">
                <a:solidFill>
                  <a:schemeClr val="tx1"/>
                </a:solidFill>
                <a:latin typeface="Calibri" panose="020F0502020204030204" pitchFamily="34" charset="0"/>
              </a:rPr>
              <a:t>Greenhouse gas regulation set with flexibility</a:t>
            </a:r>
          </a:p>
          <a:p>
            <a:pPr marL="117445" indent="-117445">
              <a:buFont typeface="Arial" pitchFamily="34" charset="0"/>
              <a:buChar char="•"/>
              <a:defRPr/>
            </a:pPr>
            <a:r>
              <a:rPr lang="en-US" sz="900" dirty="0">
                <a:solidFill>
                  <a:schemeClr val="tx1"/>
                </a:solidFill>
                <a:latin typeface="Calibri" panose="020F0502020204030204" pitchFamily="34" charset="0"/>
              </a:rPr>
              <a:t>No other major changes in environmental </a:t>
            </a:r>
            <a:r>
              <a:rPr lang="en-US" sz="900" dirty="0" smtClean="0">
                <a:solidFill>
                  <a:schemeClr val="tx1"/>
                </a:solidFill>
                <a:latin typeface="Calibri" panose="020F0502020204030204" pitchFamily="34" charset="0"/>
              </a:rPr>
              <a:t>regulations – no CPP impacts</a:t>
            </a:r>
            <a:endParaRPr lang="en-US" sz="1000" dirty="0">
              <a:solidFill>
                <a:schemeClr val="tx1"/>
              </a:solidFill>
              <a:latin typeface="Calibri" panose="020F0502020204030204" pitchFamily="34" charset="0"/>
            </a:endParaRPr>
          </a:p>
        </p:txBody>
      </p:sp>
      <p:sp>
        <p:nvSpPr>
          <p:cNvPr id="23" name="Rounded Rectangle 22"/>
          <p:cNvSpPr/>
          <p:nvPr/>
        </p:nvSpPr>
        <p:spPr>
          <a:xfrm>
            <a:off x="2986089" y="685802"/>
            <a:ext cx="3178175" cy="3505198"/>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28568" rIns="0" bIns="28568" anchor="t" anchorCtr="0"/>
          <a:lstStyle/>
          <a:p>
            <a:pPr algn="ctr">
              <a:defRPr/>
            </a:pPr>
            <a:r>
              <a:rPr lang="en-US" sz="1400" b="1" dirty="0">
                <a:solidFill>
                  <a:schemeClr val="tx1"/>
                </a:solidFill>
                <a:latin typeface="Calibri" panose="020F0502020204030204" pitchFamily="34" charset="0"/>
              </a:rPr>
              <a:t>Story:</a:t>
            </a:r>
          </a:p>
          <a:p>
            <a:pPr>
              <a:defRPr/>
            </a:pPr>
            <a:r>
              <a:rPr lang="en-US" sz="1000" dirty="0">
                <a:solidFill>
                  <a:schemeClr val="tx1"/>
                </a:solidFill>
                <a:latin typeface="Calibri" panose="020F0502020204030204" pitchFamily="34" charset="0"/>
              </a:rPr>
              <a:t>Same old, same old. The recent population and economic growth in Texas continues in the near future</a:t>
            </a:r>
            <a:r>
              <a:rPr lang="en-US" sz="1000" dirty="0" smtClean="0">
                <a:solidFill>
                  <a:schemeClr val="tx1"/>
                </a:solidFill>
                <a:latin typeface="Calibri" panose="020F0502020204030204" pitchFamily="34" charset="0"/>
              </a:rPr>
              <a:t>, however the recent decline </a:t>
            </a:r>
            <a:r>
              <a:rPr lang="en-US" sz="1000" dirty="0">
                <a:solidFill>
                  <a:schemeClr val="tx1"/>
                </a:solidFill>
                <a:latin typeface="Calibri" panose="020F0502020204030204" pitchFamily="34" charset="0"/>
              </a:rPr>
              <a:t>of the oil and gas sector </a:t>
            </a:r>
            <a:r>
              <a:rPr lang="en-US" sz="1000" dirty="0" smtClean="0">
                <a:solidFill>
                  <a:schemeClr val="tx1"/>
                </a:solidFill>
                <a:latin typeface="Calibri" panose="020F0502020204030204" pitchFamily="34" charset="0"/>
              </a:rPr>
              <a:t>has impacted growth in the west and south Texas especially in areas near the oil and gas plays. World </a:t>
            </a:r>
            <a:r>
              <a:rPr lang="en-US" sz="1000" dirty="0">
                <a:solidFill>
                  <a:schemeClr val="tx1"/>
                </a:solidFill>
                <a:latin typeface="Calibri" panose="020F0502020204030204" pitchFamily="34" charset="0"/>
              </a:rPr>
              <a:t>oil prices </a:t>
            </a:r>
            <a:r>
              <a:rPr lang="en-US" sz="1000" dirty="0" smtClean="0">
                <a:solidFill>
                  <a:schemeClr val="tx1"/>
                </a:solidFill>
                <a:latin typeface="Calibri" panose="020F0502020204030204" pitchFamily="34" charset="0"/>
              </a:rPr>
              <a:t>are low enough </a:t>
            </a:r>
            <a:r>
              <a:rPr lang="en-US" sz="1000" dirty="0">
                <a:solidFill>
                  <a:schemeClr val="tx1"/>
                </a:solidFill>
                <a:latin typeface="Calibri" panose="020F0502020204030204" pitchFamily="34" charset="0"/>
              </a:rPr>
              <a:t>to keep </a:t>
            </a:r>
            <a:r>
              <a:rPr lang="en-US" sz="1000" dirty="0" smtClean="0">
                <a:solidFill>
                  <a:schemeClr val="tx1"/>
                </a:solidFill>
                <a:latin typeface="Calibri" panose="020F0502020204030204" pitchFamily="34" charset="0"/>
              </a:rPr>
              <a:t>oil production low </a:t>
            </a:r>
            <a:r>
              <a:rPr lang="en-US" sz="1000" dirty="0">
                <a:solidFill>
                  <a:schemeClr val="tx1"/>
                </a:solidFill>
                <a:latin typeface="Calibri" panose="020F0502020204030204" pitchFamily="34" charset="0"/>
              </a:rPr>
              <a:t>in the short-term</a:t>
            </a:r>
            <a:r>
              <a:rPr lang="en-US" sz="1000" dirty="0" smtClean="0">
                <a:solidFill>
                  <a:schemeClr val="tx1"/>
                </a:solidFill>
                <a:latin typeface="Calibri" panose="020F0502020204030204" pitchFamily="34" charset="0"/>
              </a:rPr>
              <a:t>, while also </a:t>
            </a:r>
            <a:r>
              <a:rPr lang="en-US" sz="1000" dirty="0">
                <a:solidFill>
                  <a:schemeClr val="tx1"/>
                </a:solidFill>
                <a:latin typeface="Calibri" panose="020F0502020204030204" pitchFamily="34" charset="0"/>
              </a:rPr>
              <a:t>keeping domestic natural gas prices relatively low. With low gas prices, </a:t>
            </a:r>
            <a:r>
              <a:rPr lang="en-US" sz="1000" dirty="0" smtClean="0">
                <a:solidFill>
                  <a:schemeClr val="tx1"/>
                </a:solidFill>
                <a:latin typeface="Calibri" panose="020F0502020204030204" pitchFamily="34" charset="0"/>
              </a:rPr>
              <a:t>currently commissioned LNG </a:t>
            </a:r>
            <a:r>
              <a:rPr lang="en-US" sz="1000" dirty="0">
                <a:solidFill>
                  <a:schemeClr val="tx1"/>
                </a:solidFill>
                <a:latin typeface="Calibri" panose="020F0502020204030204" pitchFamily="34" charset="0"/>
              </a:rPr>
              <a:t>export terminals </a:t>
            </a:r>
            <a:r>
              <a:rPr lang="en-US" sz="1000" dirty="0" smtClean="0">
                <a:solidFill>
                  <a:schemeClr val="tx1"/>
                </a:solidFill>
                <a:latin typeface="Calibri" panose="020F0502020204030204" pitchFamily="34" charset="0"/>
              </a:rPr>
              <a:t>get completed by 2019-2020 timeframe however no new LNG Terminals get added. </a:t>
            </a:r>
            <a:r>
              <a:rPr lang="en-US" sz="1000" dirty="0">
                <a:solidFill>
                  <a:schemeClr val="tx1"/>
                </a:solidFill>
                <a:latin typeface="Calibri" panose="020F0502020204030204" pitchFamily="34" charset="0"/>
              </a:rPr>
              <a:t>Modest </a:t>
            </a:r>
            <a:r>
              <a:rPr lang="en-US" sz="1000" dirty="0" smtClean="0">
                <a:solidFill>
                  <a:schemeClr val="tx1"/>
                </a:solidFill>
                <a:latin typeface="Calibri" panose="020F0502020204030204" pitchFamily="34" charset="0"/>
              </a:rPr>
              <a:t>wind and solar </a:t>
            </a:r>
            <a:r>
              <a:rPr lang="en-US" sz="1000" dirty="0">
                <a:solidFill>
                  <a:schemeClr val="tx1"/>
                </a:solidFill>
                <a:latin typeface="Calibri" panose="020F0502020204030204" pitchFamily="34" charset="0"/>
              </a:rPr>
              <a:t>growth continues based on economics without production tax credits.  Capital costs for solar continues to decline at </a:t>
            </a:r>
            <a:r>
              <a:rPr lang="en-US" sz="1000" dirty="0" smtClean="0">
                <a:solidFill>
                  <a:schemeClr val="tx1"/>
                </a:solidFill>
                <a:latin typeface="Calibri" panose="020F0502020204030204" pitchFamily="34" charset="0"/>
              </a:rPr>
              <a:t>the current rate for 3-4 more years. </a:t>
            </a:r>
            <a:r>
              <a:rPr lang="en-US" sz="1000" dirty="0">
                <a:solidFill>
                  <a:schemeClr val="tx1"/>
                </a:solidFill>
                <a:latin typeface="Calibri" panose="020F0502020204030204" pitchFamily="34" charset="0"/>
              </a:rPr>
              <a:t>No required reserve margin is set for ERCOT and the environmental regulations continues to be moderate, </a:t>
            </a:r>
            <a:r>
              <a:rPr lang="en-US" sz="1000" dirty="0" smtClean="0">
                <a:solidFill>
                  <a:schemeClr val="tx1"/>
                </a:solidFill>
                <a:latin typeface="Calibri" panose="020F0502020204030204" pitchFamily="34" charset="0"/>
              </a:rPr>
              <a:t>with no explicit federal carbon tax. However SOx/NOx limits imposed by CSPAR, and Regional Haze ruling become active by 2018. </a:t>
            </a:r>
            <a:endParaRPr lang="en-US" sz="1000" dirty="0">
              <a:solidFill>
                <a:schemeClr val="tx1"/>
              </a:solidFill>
              <a:latin typeface="Calibri" panose="020F0502020204030204" pitchFamily="34" charset="0"/>
            </a:endParaRPr>
          </a:p>
          <a:p>
            <a:pPr>
              <a:defRPr/>
            </a:pPr>
            <a:endParaRPr lang="en-US" sz="1000" dirty="0">
              <a:solidFill>
                <a:schemeClr val="tx1"/>
              </a:solidFill>
              <a:latin typeface="Calibri" panose="020F0502020204030204" pitchFamily="34" charset="0"/>
            </a:endParaRPr>
          </a:p>
        </p:txBody>
      </p:sp>
      <p:sp>
        <p:nvSpPr>
          <p:cNvPr id="25" name="Rounded Rectangle 24"/>
          <p:cNvSpPr/>
          <p:nvPr/>
        </p:nvSpPr>
        <p:spPr>
          <a:xfrm>
            <a:off x="2986089" y="4267200"/>
            <a:ext cx="3178175" cy="2285999"/>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28568" rIns="0" bIns="28568" anchor="t" anchorCtr="0"/>
          <a:lstStyle/>
          <a:p>
            <a:pPr algn="ctr">
              <a:defRPr/>
            </a:pPr>
            <a:r>
              <a:rPr lang="en-US" sz="1400" b="1" dirty="0">
                <a:solidFill>
                  <a:schemeClr val="tx1"/>
                </a:solidFill>
                <a:latin typeface="Calibri" panose="020F0502020204030204" pitchFamily="34" charset="0"/>
              </a:rPr>
              <a:t>Implications for ERCOT:</a:t>
            </a:r>
          </a:p>
          <a:p>
            <a:pPr marL="166649" indent="-166649">
              <a:buFont typeface="Arial" panose="020B0604020202020204" pitchFamily="34" charset="0"/>
              <a:buChar char="•"/>
              <a:defRPr/>
            </a:pPr>
            <a:r>
              <a:rPr lang="en-US" sz="1000" dirty="0">
                <a:solidFill>
                  <a:schemeClr val="tx1"/>
                </a:solidFill>
                <a:latin typeface="Calibri" panose="020F0502020204030204" pitchFamily="34" charset="0"/>
              </a:rPr>
              <a:t>Continued modest economic and therefore load growth in Texas.</a:t>
            </a:r>
          </a:p>
          <a:p>
            <a:pPr marL="166649" indent="-166649">
              <a:buFont typeface="Arial" panose="020B0604020202020204" pitchFamily="34" charset="0"/>
              <a:buChar char="•"/>
              <a:defRPr/>
            </a:pPr>
            <a:r>
              <a:rPr lang="en-US" sz="1000" dirty="0" smtClean="0">
                <a:solidFill>
                  <a:schemeClr val="tx1"/>
                </a:solidFill>
                <a:latin typeface="Calibri" panose="020F0502020204030204" pitchFamily="34" charset="0"/>
              </a:rPr>
              <a:t>Reduction in </a:t>
            </a:r>
            <a:r>
              <a:rPr lang="en-US" sz="1000" dirty="0">
                <a:solidFill>
                  <a:schemeClr val="tx1"/>
                </a:solidFill>
                <a:latin typeface="Calibri" panose="020F0502020204030204" pitchFamily="34" charset="0"/>
              </a:rPr>
              <a:t>oil production and population across the state </a:t>
            </a:r>
            <a:r>
              <a:rPr lang="en-US" sz="1000" dirty="0" smtClean="0">
                <a:solidFill>
                  <a:schemeClr val="tx1"/>
                </a:solidFill>
                <a:latin typeface="Calibri" panose="020F0502020204030204" pitchFamily="34" charset="0"/>
              </a:rPr>
              <a:t>results in slower load growth in oil and gas producing regions</a:t>
            </a:r>
            <a:endParaRPr lang="en-US" sz="1000" dirty="0">
              <a:solidFill>
                <a:schemeClr val="tx1"/>
              </a:solidFill>
              <a:latin typeface="Calibri" panose="020F0502020204030204" pitchFamily="34" charset="0"/>
            </a:endParaRPr>
          </a:p>
          <a:p>
            <a:pPr marL="166649" indent="-166649">
              <a:buFont typeface="Arial" panose="020B0604020202020204" pitchFamily="34" charset="0"/>
              <a:buChar char="•"/>
              <a:defRPr/>
            </a:pPr>
            <a:r>
              <a:rPr lang="en-US" sz="1000" dirty="0">
                <a:solidFill>
                  <a:schemeClr val="tx1"/>
                </a:solidFill>
                <a:latin typeface="Calibri" panose="020F0502020204030204" pitchFamily="34" charset="0"/>
              </a:rPr>
              <a:t>Continued increased </a:t>
            </a:r>
            <a:r>
              <a:rPr lang="en-US" sz="1000" dirty="0" smtClean="0">
                <a:solidFill>
                  <a:schemeClr val="tx1"/>
                </a:solidFill>
                <a:latin typeface="Calibri" panose="020F0502020204030204" pitchFamily="34" charset="0"/>
              </a:rPr>
              <a:t>renewables especially solar may lead </a:t>
            </a:r>
            <a:r>
              <a:rPr lang="en-US" sz="1000" dirty="0">
                <a:solidFill>
                  <a:schemeClr val="tx1"/>
                </a:solidFill>
                <a:latin typeface="Calibri" panose="020F0502020204030204" pitchFamily="34" charset="0"/>
              </a:rPr>
              <a:t>to reliability (inertia) </a:t>
            </a:r>
            <a:r>
              <a:rPr lang="en-US" sz="1000" dirty="0" smtClean="0">
                <a:solidFill>
                  <a:schemeClr val="tx1"/>
                </a:solidFill>
                <a:latin typeface="Calibri" panose="020F0502020204030204" pitchFamily="34" charset="0"/>
              </a:rPr>
              <a:t>issues</a:t>
            </a:r>
          </a:p>
          <a:p>
            <a:pPr marL="166649" indent="-166649">
              <a:buFont typeface="Arial" panose="020B0604020202020204" pitchFamily="34" charset="0"/>
              <a:buChar char="•"/>
              <a:defRPr/>
            </a:pPr>
            <a:r>
              <a:rPr lang="en-US" sz="1000" dirty="0" smtClean="0">
                <a:solidFill>
                  <a:schemeClr val="tx1"/>
                </a:solidFill>
                <a:latin typeface="Calibri" panose="020F0502020204030204" pitchFamily="34" charset="0"/>
              </a:rPr>
              <a:t>While EPA’s clean power plan has not been implemented in this scenario, other emissions standards may have some effect on future generation mix</a:t>
            </a:r>
            <a:endParaRPr lang="en-US" sz="1000" dirty="0">
              <a:solidFill>
                <a:schemeClr val="tx1"/>
              </a:solidFill>
              <a:latin typeface="Calibri" panose="020F0502020204030204" pitchFamily="34" charset="0"/>
            </a:endParaRPr>
          </a:p>
          <a:p>
            <a:pPr>
              <a:defRPr/>
            </a:pPr>
            <a:r>
              <a:rPr lang="en-US" sz="1000" dirty="0" smtClean="0">
                <a:solidFill>
                  <a:schemeClr val="tx1"/>
                </a:solidFill>
                <a:latin typeface="Calibri" panose="020F0502020204030204" pitchFamily="34" charset="0"/>
              </a:rPr>
              <a:t> </a:t>
            </a:r>
            <a:endParaRPr lang="en-US" sz="1000" dirty="0">
              <a:solidFill>
                <a:schemeClr val="tx1"/>
              </a:solidFill>
              <a:latin typeface="Calibri" panose="020F0502020204030204" pitchFamily="34" charset="0"/>
            </a:endParaRPr>
          </a:p>
          <a:p>
            <a:pPr marL="166649" indent="-166649">
              <a:buFont typeface="Arial" panose="020B0604020202020204" pitchFamily="34" charset="0"/>
              <a:buChar char="•"/>
              <a:defRPr/>
            </a:pPr>
            <a:endParaRPr lang="en-US" sz="1200" dirty="0">
              <a:solidFill>
                <a:schemeClr val="tx1"/>
              </a:solidFill>
              <a:latin typeface="Calibri" panose="020F0502020204030204" pitchFamily="34" charset="0"/>
            </a:endParaRPr>
          </a:p>
        </p:txBody>
      </p:sp>
      <p:sp>
        <p:nvSpPr>
          <p:cNvPr id="27" name="TextBox 26"/>
          <p:cNvSpPr txBox="1"/>
          <p:nvPr/>
        </p:nvSpPr>
        <p:spPr>
          <a:xfrm>
            <a:off x="304799" y="152401"/>
            <a:ext cx="8721271" cy="442415"/>
          </a:xfrm>
          <a:prstGeom prst="rect">
            <a:avLst/>
          </a:prstGeom>
          <a:noFill/>
          <a:ln>
            <a:solidFill>
              <a:schemeClr val="accent1">
                <a:shade val="50000"/>
              </a:schemeClr>
            </a:solidFill>
          </a:ln>
        </p:spPr>
        <p:txBody>
          <a:bodyPr wrap="square" lIns="57136" tIns="28568" rIns="57136" bIns="28568">
            <a:spAutoFit/>
          </a:bodyPr>
          <a:lstStyle/>
          <a:p>
            <a:pPr>
              <a:defRPr/>
            </a:pPr>
            <a:r>
              <a:rPr lang="en-US" sz="2500" dirty="0">
                <a:latin typeface="Calibri" panose="020F0502020204030204" pitchFamily="34" charset="0"/>
              </a:rPr>
              <a:t>1. Scenario: Current </a:t>
            </a:r>
            <a:r>
              <a:rPr lang="en-US" sz="2500" dirty="0" smtClean="0">
                <a:latin typeface="Calibri" panose="020F0502020204030204" pitchFamily="34" charset="0"/>
              </a:rPr>
              <a:t>trends</a:t>
            </a:r>
            <a:endParaRPr lang="en-US" sz="2500" dirty="0">
              <a:latin typeface="Calibri" panose="020F0502020204030204" pitchFamily="34" charset="0"/>
            </a:endParaRPr>
          </a:p>
        </p:txBody>
      </p:sp>
      <p:sp>
        <p:nvSpPr>
          <p:cNvPr id="8" name="Rounded Rectangle 7"/>
          <p:cNvSpPr/>
          <p:nvPr/>
        </p:nvSpPr>
        <p:spPr>
          <a:xfrm>
            <a:off x="119970" y="3871864"/>
            <a:ext cx="2866119" cy="2022920"/>
          </a:xfrm>
          <a:prstGeom prst="roundRect">
            <a:avLst>
              <a:gd name="adj" fmla="val 17318"/>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400" b="1" dirty="0">
                <a:solidFill>
                  <a:schemeClr val="tx1"/>
                </a:solidFill>
                <a:latin typeface="Calibri" panose="020F0502020204030204" pitchFamily="34" charset="0"/>
              </a:rPr>
              <a:t>Alternative Generation</a:t>
            </a:r>
          </a:p>
          <a:p>
            <a:pPr marL="117445" indent="-117445">
              <a:buFont typeface="Arial" pitchFamily="34" charset="0"/>
              <a:buChar char="•"/>
              <a:defRPr/>
            </a:pPr>
            <a:r>
              <a:rPr lang="en-US" sz="900" dirty="0" smtClean="0">
                <a:solidFill>
                  <a:schemeClr val="tx1"/>
                </a:solidFill>
                <a:latin typeface="Calibri" panose="020F0502020204030204" pitchFamily="34" charset="0"/>
              </a:rPr>
              <a:t>Total wind capacity of 20K to 25K generation added by 2017</a:t>
            </a:r>
          </a:p>
          <a:p>
            <a:pPr marL="117445" indent="-117445">
              <a:buFont typeface="Arial" pitchFamily="34" charset="0"/>
              <a:buChar char="•"/>
              <a:defRPr/>
            </a:pPr>
            <a:r>
              <a:rPr lang="en-US" sz="900" dirty="0" smtClean="0">
                <a:solidFill>
                  <a:schemeClr val="tx1"/>
                </a:solidFill>
                <a:latin typeface="Calibri" panose="020F0502020204030204" pitchFamily="34" charset="0"/>
              </a:rPr>
              <a:t>Solar capability addition limit:1000 MW/ </a:t>
            </a:r>
            <a:r>
              <a:rPr lang="en-US" sz="900" dirty="0">
                <a:solidFill>
                  <a:schemeClr val="tx1"/>
                </a:solidFill>
                <a:latin typeface="Calibri" panose="020F0502020204030204" pitchFamily="34" charset="0"/>
              </a:rPr>
              <a:t>year </a:t>
            </a:r>
          </a:p>
          <a:p>
            <a:pPr marL="117445" indent="-117445">
              <a:buFont typeface="Arial" pitchFamily="34" charset="0"/>
              <a:buChar char="•"/>
              <a:defRPr/>
            </a:pPr>
            <a:r>
              <a:rPr lang="en-US" sz="900" dirty="0">
                <a:solidFill>
                  <a:schemeClr val="tx1"/>
                </a:solidFill>
                <a:latin typeface="Calibri" panose="020F0502020204030204" pitchFamily="34" charset="0"/>
              </a:rPr>
              <a:t>Wind capacity addition limit: 3,000 MW/yr</a:t>
            </a:r>
          </a:p>
          <a:p>
            <a:pPr marL="117445" indent="-117445">
              <a:buFont typeface="Arial" pitchFamily="34" charset="0"/>
              <a:buChar char="•"/>
              <a:defRPr/>
            </a:pPr>
            <a:r>
              <a:rPr lang="en-US" sz="900" dirty="0">
                <a:solidFill>
                  <a:schemeClr val="tx1"/>
                </a:solidFill>
                <a:latin typeface="Calibri" panose="020F0502020204030204" pitchFamily="34" charset="0"/>
              </a:rPr>
              <a:t>Capacity factor wind – rely on historical data from ERCOT</a:t>
            </a:r>
          </a:p>
          <a:p>
            <a:pPr marL="117445" indent="-117445">
              <a:buFont typeface="Arial" pitchFamily="34" charset="0"/>
              <a:buChar char="•"/>
              <a:defRPr/>
            </a:pPr>
            <a:r>
              <a:rPr lang="en-US" sz="900" dirty="0">
                <a:solidFill>
                  <a:schemeClr val="tx1"/>
                </a:solidFill>
                <a:latin typeface="Calibri" panose="020F0502020204030204" pitchFamily="34" charset="0"/>
              </a:rPr>
              <a:t>Capital cost wind </a:t>
            </a:r>
            <a:r>
              <a:rPr lang="en-US" sz="900" dirty="0" smtClean="0">
                <a:solidFill>
                  <a:schemeClr val="tx1"/>
                </a:solidFill>
                <a:latin typeface="Calibri" panose="020F0502020204030204" pitchFamily="34" charset="0"/>
              </a:rPr>
              <a:t>~$1755/kW</a:t>
            </a:r>
            <a:endParaRPr lang="en-US" sz="900" dirty="0">
              <a:solidFill>
                <a:schemeClr val="tx1"/>
              </a:solidFill>
              <a:latin typeface="Calibri" panose="020F0502020204030204" pitchFamily="34" charset="0"/>
            </a:endParaRPr>
          </a:p>
          <a:p>
            <a:pPr marL="117445" indent="-117445">
              <a:buFont typeface="Arial" pitchFamily="34" charset="0"/>
              <a:buChar char="•"/>
              <a:defRPr/>
            </a:pPr>
            <a:r>
              <a:rPr lang="en-US" sz="900" dirty="0">
                <a:solidFill>
                  <a:schemeClr val="tx1"/>
                </a:solidFill>
                <a:latin typeface="Calibri" panose="020F0502020204030204" pitchFamily="34" charset="0"/>
              </a:rPr>
              <a:t>Capital cost solar ~4.4% </a:t>
            </a:r>
            <a:r>
              <a:rPr lang="en-US" sz="900" dirty="0" smtClean="0">
                <a:solidFill>
                  <a:schemeClr val="tx1"/>
                </a:solidFill>
                <a:latin typeface="Calibri" panose="020F0502020204030204" pitchFamily="34" charset="0"/>
              </a:rPr>
              <a:t>reduction/year continues for 3 to 4 years</a:t>
            </a:r>
            <a:endParaRPr lang="en-US" sz="900" dirty="0">
              <a:solidFill>
                <a:schemeClr val="tx1"/>
              </a:solidFill>
              <a:latin typeface="Calibri" panose="020F0502020204030204" pitchFamily="34" charset="0"/>
            </a:endParaRPr>
          </a:p>
          <a:p>
            <a:pPr marL="117445" indent="-117445">
              <a:buFont typeface="Arial" pitchFamily="34" charset="0"/>
              <a:buChar char="•"/>
              <a:defRPr/>
            </a:pPr>
            <a:r>
              <a:rPr lang="en-US" sz="900" dirty="0">
                <a:solidFill>
                  <a:schemeClr val="tx1"/>
                </a:solidFill>
                <a:latin typeface="Calibri" panose="020F0502020204030204" pitchFamily="34" charset="0"/>
              </a:rPr>
              <a:t>Overall renewable growth driven by economic entry</a:t>
            </a:r>
          </a:p>
          <a:p>
            <a:pPr marL="117445" indent="-117445">
              <a:buFont typeface="Arial" pitchFamily="34" charset="0"/>
              <a:buChar char="•"/>
              <a:defRPr/>
            </a:pPr>
            <a:r>
              <a:rPr lang="en-US" sz="900" dirty="0">
                <a:solidFill>
                  <a:schemeClr val="tx1"/>
                </a:solidFill>
                <a:latin typeface="Calibri" panose="020F0502020204030204" pitchFamily="34" charset="0"/>
              </a:rPr>
              <a:t>No production tax credit beyond 2013</a:t>
            </a:r>
          </a:p>
          <a:p>
            <a:pPr marL="117445" indent="-117445">
              <a:buFont typeface="Arial" pitchFamily="34" charset="0"/>
              <a:buChar char="•"/>
              <a:defRPr/>
            </a:pPr>
            <a:r>
              <a:rPr lang="en-US" sz="900" dirty="0">
                <a:solidFill>
                  <a:schemeClr val="tx1"/>
                </a:solidFill>
                <a:latin typeface="Calibri" panose="020F0502020204030204" pitchFamily="34" charset="0"/>
              </a:rPr>
              <a:t>No change to existing investment tax credit policy</a:t>
            </a:r>
            <a:endParaRPr lang="en-US" sz="1200" dirty="0">
              <a:solidFill>
                <a:schemeClr val="tx1"/>
              </a:solidFill>
              <a:latin typeface="Calibri" panose="020F0502020204030204" pitchFamily="34" charset="0"/>
            </a:endParaRPr>
          </a:p>
        </p:txBody>
      </p:sp>
      <p:sp>
        <p:nvSpPr>
          <p:cNvPr id="13" name="Rounded Rectangle 12"/>
          <p:cNvSpPr/>
          <p:nvPr/>
        </p:nvSpPr>
        <p:spPr>
          <a:xfrm>
            <a:off x="119970" y="5949584"/>
            <a:ext cx="2786744" cy="603615"/>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lIns="55994" tIns="28568" rIns="29330" bIns="28568"/>
          <a:lstStyle/>
          <a:p>
            <a:pPr>
              <a:defRPr/>
            </a:pPr>
            <a:r>
              <a:rPr lang="en-US" sz="1300" b="1" dirty="0">
                <a:solidFill>
                  <a:schemeClr val="tx1"/>
                </a:solidFill>
                <a:latin typeface="Calibri" panose="020F0502020204030204" pitchFamily="34" charset="0"/>
              </a:rPr>
              <a:t>Gas/Oil Prices</a:t>
            </a:r>
          </a:p>
          <a:p>
            <a:pPr marL="117445" indent="-117445">
              <a:buFont typeface="Arial" pitchFamily="34" charset="0"/>
              <a:buChar char="•"/>
              <a:defRPr/>
            </a:pPr>
            <a:r>
              <a:rPr lang="en-US" sz="900" dirty="0" smtClean="0">
                <a:solidFill>
                  <a:schemeClr val="tx1"/>
                </a:solidFill>
                <a:latin typeface="Calibri" panose="020F0502020204030204" pitchFamily="34" charset="0"/>
              </a:rPr>
              <a:t>Sustained low oil prices</a:t>
            </a:r>
          </a:p>
          <a:p>
            <a:pPr marL="117445" indent="-117445">
              <a:buFont typeface="Arial" pitchFamily="34" charset="0"/>
              <a:buChar char="•"/>
              <a:defRPr/>
            </a:pPr>
            <a:r>
              <a:rPr lang="en-US" sz="900" dirty="0" smtClean="0">
                <a:solidFill>
                  <a:schemeClr val="tx1"/>
                </a:solidFill>
                <a:latin typeface="Calibri" panose="020F0502020204030204" pitchFamily="34" charset="0"/>
              </a:rPr>
              <a:t>Moderate growth in natural gas prices</a:t>
            </a:r>
            <a:endParaRPr lang="en-US" sz="9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42051130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6248401" y="685330"/>
            <a:ext cx="2777671" cy="137160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08" tIns="28554" rIns="57108" bIns="28554"/>
          <a:lstStyle/>
          <a:p>
            <a:pPr>
              <a:defRPr/>
            </a:pPr>
            <a:r>
              <a:rPr lang="en-US" sz="1400" b="1" dirty="0" smtClean="0">
                <a:solidFill>
                  <a:schemeClr val="tx1"/>
                </a:solidFill>
                <a:latin typeface="Calibri" panose="020F0502020204030204" pitchFamily="34" charset="0"/>
              </a:rPr>
              <a:t>Technology</a:t>
            </a:r>
            <a:endParaRPr lang="en-US" sz="1400" b="1" dirty="0">
              <a:solidFill>
                <a:schemeClr val="tx1"/>
              </a:solidFill>
              <a:latin typeface="Calibri" panose="020F0502020204030204" pitchFamily="34" charset="0"/>
            </a:endParaRPr>
          </a:p>
          <a:p>
            <a:pPr marL="117387" indent="-117387">
              <a:buFont typeface="Arial" pitchFamily="34" charset="0"/>
              <a:buChar char="•"/>
              <a:defRPr/>
            </a:pPr>
            <a:r>
              <a:rPr lang="en-US" sz="1050" dirty="0" smtClean="0">
                <a:solidFill>
                  <a:schemeClr val="tx1"/>
                </a:solidFill>
                <a:latin typeface="Calibri" panose="020F0502020204030204" pitchFamily="34" charset="0"/>
              </a:rPr>
              <a:t>Smarter appliances with an increase in efficiency and price responsive</a:t>
            </a:r>
          </a:p>
          <a:p>
            <a:pPr marL="117387" indent="-117387">
              <a:buFont typeface="Arial" pitchFamily="34" charset="0"/>
              <a:buChar char="•"/>
              <a:defRPr/>
            </a:pPr>
            <a:r>
              <a:rPr lang="en-US" sz="1050" dirty="0" smtClean="0">
                <a:solidFill>
                  <a:schemeClr val="tx1"/>
                </a:solidFill>
                <a:latin typeface="Calibri" panose="020F0502020204030204" pitchFamily="34" charset="0"/>
              </a:rPr>
              <a:t>Automated price responsive demand response is greater than Current Trends</a:t>
            </a:r>
            <a:endParaRPr lang="en-US" sz="1050" dirty="0">
              <a:solidFill>
                <a:schemeClr val="tx1"/>
              </a:solidFill>
              <a:latin typeface="Calibri" panose="020F0502020204030204" pitchFamily="34" charset="0"/>
            </a:endParaRPr>
          </a:p>
        </p:txBody>
      </p:sp>
      <p:sp>
        <p:nvSpPr>
          <p:cNvPr id="2" name="Rounded Rectangle 1"/>
          <p:cNvSpPr/>
          <p:nvPr/>
        </p:nvSpPr>
        <p:spPr>
          <a:xfrm>
            <a:off x="108859" y="685329"/>
            <a:ext cx="2786743" cy="1696548"/>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08" tIns="28554" rIns="57108" bIns="28554"/>
          <a:lstStyle/>
          <a:p>
            <a:pPr>
              <a:defRPr/>
            </a:pPr>
            <a:r>
              <a:rPr lang="en-US" sz="1300" b="1" dirty="0">
                <a:solidFill>
                  <a:schemeClr val="tx1"/>
                </a:solidFill>
                <a:latin typeface="Calibri" panose="020F0502020204030204" pitchFamily="34" charset="0"/>
              </a:rPr>
              <a:t>Economic Conditions</a:t>
            </a:r>
          </a:p>
          <a:p>
            <a:pPr marL="117387" indent="-117387">
              <a:buFont typeface="Arial" pitchFamily="34" charset="0"/>
              <a:buChar char="•"/>
              <a:defRPr/>
            </a:pPr>
            <a:r>
              <a:rPr lang="en-US" sz="900" dirty="0">
                <a:solidFill>
                  <a:schemeClr val="tx1"/>
                </a:solidFill>
                <a:latin typeface="Calibri" panose="020F0502020204030204" pitchFamily="34" charset="0"/>
              </a:rPr>
              <a:t>High Texas </a:t>
            </a:r>
            <a:r>
              <a:rPr lang="en-US" sz="900" dirty="0" smtClean="0">
                <a:solidFill>
                  <a:schemeClr val="tx1"/>
                </a:solidFill>
                <a:latin typeface="Calibri" panose="020F0502020204030204" pitchFamily="34" charset="0"/>
              </a:rPr>
              <a:t>GSP growth ~5%/year</a:t>
            </a:r>
            <a:endParaRPr lang="en-US" sz="900" dirty="0">
              <a:solidFill>
                <a:schemeClr val="tx1"/>
              </a:solidFill>
              <a:latin typeface="Calibri" panose="020F0502020204030204" pitchFamily="34" charset="0"/>
            </a:endParaRPr>
          </a:p>
          <a:p>
            <a:pPr marL="117387" indent="-117387">
              <a:buFont typeface="Arial" pitchFamily="34" charset="0"/>
              <a:buChar char="•"/>
              <a:defRPr/>
            </a:pPr>
            <a:r>
              <a:rPr lang="en-US" sz="900" dirty="0">
                <a:solidFill>
                  <a:schemeClr val="tx1"/>
                </a:solidFill>
                <a:latin typeface="Calibri" panose="020F0502020204030204" pitchFamily="34" charset="0"/>
              </a:rPr>
              <a:t>High population growth (2.5%/yr)</a:t>
            </a:r>
          </a:p>
          <a:p>
            <a:pPr marL="117387" indent="-117387">
              <a:buFont typeface="Arial" pitchFamily="34" charset="0"/>
              <a:buChar char="•"/>
              <a:defRPr/>
            </a:pPr>
            <a:r>
              <a:rPr lang="en-US" sz="900" dirty="0">
                <a:solidFill>
                  <a:schemeClr val="tx1"/>
                </a:solidFill>
                <a:latin typeface="Calibri" panose="020F0502020204030204" pitchFamily="34" charset="0"/>
              </a:rPr>
              <a:t>Pro-business environment</a:t>
            </a:r>
          </a:p>
          <a:p>
            <a:pPr marL="117387" indent="-117387">
              <a:buFont typeface="Arial" pitchFamily="34" charset="0"/>
              <a:buChar char="•"/>
              <a:defRPr/>
            </a:pPr>
            <a:r>
              <a:rPr lang="en-US" sz="900" dirty="0">
                <a:solidFill>
                  <a:schemeClr val="tx1"/>
                </a:solidFill>
                <a:latin typeface="Calibri" panose="020F0502020204030204" pitchFamily="34" charset="0"/>
              </a:rPr>
              <a:t>Industrial growth concentrated in Houston, I-35 corridor, Midlands/Odessa, Lower Rio Grand Valley</a:t>
            </a:r>
          </a:p>
          <a:p>
            <a:pPr marL="117387" indent="-117387">
              <a:buFont typeface="Arial" pitchFamily="34" charset="0"/>
              <a:buChar char="•"/>
              <a:defRPr/>
            </a:pPr>
            <a:r>
              <a:rPr lang="en-US" sz="900" dirty="0">
                <a:solidFill>
                  <a:schemeClr val="tx1"/>
                </a:solidFill>
                <a:latin typeface="Calibri" panose="020F0502020204030204" pitchFamily="34" charset="0"/>
              </a:rPr>
              <a:t>Higher LNG exports than under Current Trends </a:t>
            </a:r>
          </a:p>
          <a:p>
            <a:pPr marL="117387" indent="-117387">
              <a:buFont typeface="Arial" pitchFamily="34" charset="0"/>
              <a:buChar char="•"/>
              <a:defRPr/>
            </a:pPr>
            <a:r>
              <a:rPr lang="en-US" sz="900" dirty="0">
                <a:solidFill>
                  <a:schemeClr val="tx1"/>
                </a:solidFill>
                <a:latin typeface="Calibri" panose="020F0502020204030204" pitchFamily="34" charset="0"/>
              </a:rPr>
              <a:t>Capital is available to support new generation and transmission</a:t>
            </a:r>
          </a:p>
          <a:p>
            <a:pPr>
              <a:defRPr/>
            </a:pPr>
            <a:endParaRPr lang="en-US" sz="1400" dirty="0">
              <a:solidFill>
                <a:schemeClr val="tx1"/>
              </a:solidFill>
              <a:latin typeface="Calibri" panose="020F0502020204030204" pitchFamily="34" charset="0"/>
            </a:endParaRPr>
          </a:p>
          <a:p>
            <a:pPr marL="117387" indent="-117387">
              <a:buFont typeface="Arial" pitchFamily="34" charset="0"/>
              <a:buChar char="•"/>
              <a:defRPr/>
            </a:pPr>
            <a:endParaRPr lang="en-US" dirty="0">
              <a:solidFill>
                <a:schemeClr val="tx1"/>
              </a:solidFill>
              <a:latin typeface="Calibri" panose="020F0502020204030204" pitchFamily="34" charset="0"/>
            </a:endParaRPr>
          </a:p>
          <a:p>
            <a:pPr marL="117387" indent="-117387">
              <a:buFont typeface="Arial" pitchFamily="34" charset="0"/>
              <a:buChar char="•"/>
              <a:defRPr/>
            </a:pPr>
            <a:endParaRPr lang="en-US" dirty="0">
              <a:solidFill>
                <a:schemeClr val="tx1"/>
              </a:solidFill>
              <a:latin typeface="Calibri" panose="020F0502020204030204" pitchFamily="34" charset="0"/>
            </a:endParaRPr>
          </a:p>
        </p:txBody>
      </p:sp>
      <p:sp>
        <p:nvSpPr>
          <p:cNvPr id="3" name="Rounded Rectangle 2"/>
          <p:cNvSpPr/>
          <p:nvPr/>
        </p:nvSpPr>
        <p:spPr>
          <a:xfrm>
            <a:off x="6248401" y="4911955"/>
            <a:ext cx="2777671" cy="1371600"/>
          </a:xfrm>
          <a:prstGeom prst="roundRect">
            <a:avLst/>
          </a:prstGeom>
          <a:solidFill>
            <a:srgbClr val="ECEDB1"/>
          </a:solidFill>
        </p:spPr>
        <p:style>
          <a:lnRef idx="2">
            <a:schemeClr val="accent1">
              <a:shade val="50000"/>
            </a:schemeClr>
          </a:lnRef>
          <a:fillRef idx="1">
            <a:schemeClr val="accent1"/>
          </a:fillRef>
          <a:effectRef idx="0">
            <a:schemeClr val="accent1"/>
          </a:effectRef>
          <a:fontRef idx="minor">
            <a:schemeClr val="lt1"/>
          </a:fontRef>
        </p:style>
        <p:txBody>
          <a:bodyPr lIns="57108" tIns="28554" rIns="57108" bIns="28554"/>
          <a:lstStyle/>
          <a:p>
            <a:pPr>
              <a:defRPr/>
            </a:pPr>
            <a:r>
              <a:rPr lang="en-US" sz="1300" b="1" dirty="0">
                <a:solidFill>
                  <a:schemeClr val="tx1"/>
                </a:solidFill>
                <a:latin typeface="Calibri" panose="020F0502020204030204" pitchFamily="34" charset="0"/>
              </a:rPr>
              <a:t>Weather / Water</a:t>
            </a:r>
          </a:p>
          <a:p>
            <a:pPr marL="118973" indent="-118973">
              <a:buFont typeface="Arial" pitchFamily="34" charset="0"/>
              <a:buChar char="•"/>
              <a:defRPr/>
            </a:pPr>
            <a:r>
              <a:rPr lang="en-US" sz="900" dirty="0" smtClean="0">
                <a:solidFill>
                  <a:schemeClr val="tx1"/>
                </a:solidFill>
                <a:latin typeface="Calibri" panose="020F0502020204030204" pitchFamily="34" charset="0"/>
              </a:rPr>
              <a:t>Same as Current Trends</a:t>
            </a:r>
            <a:endParaRPr lang="en-US" sz="900" dirty="0">
              <a:solidFill>
                <a:schemeClr val="tx1"/>
              </a:solidFill>
              <a:latin typeface="Calibri" panose="020F0502020204030204" pitchFamily="34" charset="0"/>
            </a:endParaRPr>
          </a:p>
        </p:txBody>
      </p:sp>
      <p:sp>
        <p:nvSpPr>
          <p:cNvPr id="5" name="Rounded Rectangle 4"/>
          <p:cNvSpPr/>
          <p:nvPr/>
        </p:nvSpPr>
        <p:spPr>
          <a:xfrm>
            <a:off x="108859" y="5105400"/>
            <a:ext cx="2786743" cy="1371600"/>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lIns="57108" tIns="28554" rIns="57108" bIns="28554"/>
          <a:lstStyle/>
          <a:p>
            <a:pPr>
              <a:defRPr/>
            </a:pPr>
            <a:r>
              <a:rPr lang="en-US" sz="1300" b="1" dirty="0">
                <a:solidFill>
                  <a:schemeClr val="tx1"/>
                </a:solidFill>
                <a:latin typeface="Calibri" panose="020F0502020204030204" pitchFamily="34" charset="0"/>
              </a:rPr>
              <a:t>Oil/Gas Prices</a:t>
            </a:r>
          </a:p>
          <a:p>
            <a:pPr marL="117387" indent="-117387">
              <a:buFont typeface="Arial" pitchFamily="34" charset="0"/>
              <a:buChar char="•"/>
              <a:defRPr/>
            </a:pPr>
            <a:r>
              <a:rPr lang="en-US" sz="1000" dirty="0">
                <a:solidFill>
                  <a:schemeClr val="tx1"/>
                </a:solidFill>
                <a:latin typeface="Calibri" panose="020F0502020204030204" pitchFamily="34" charset="0"/>
              </a:rPr>
              <a:t>Higher (but still relatively low) gas prices than under Current Trends </a:t>
            </a:r>
            <a:r>
              <a:rPr lang="en-US" sz="1000" dirty="0" smtClean="0">
                <a:solidFill>
                  <a:schemeClr val="tx1"/>
                </a:solidFill>
                <a:latin typeface="Calibri" panose="020F0502020204030204" pitchFamily="34" charset="0"/>
              </a:rPr>
              <a:t>(~$6/7 or use EIA’s high forecast) </a:t>
            </a:r>
          </a:p>
          <a:p>
            <a:pPr marL="117387" indent="-117387">
              <a:buFont typeface="Arial" pitchFamily="34" charset="0"/>
              <a:buChar char="•"/>
              <a:defRPr/>
            </a:pPr>
            <a:r>
              <a:rPr lang="en-US" sz="1000" dirty="0" smtClean="0">
                <a:solidFill>
                  <a:schemeClr val="tx1"/>
                </a:solidFill>
                <a:latin typeface="Calibri" panose="020F0502020204030204" pitchFamily="34" charset="0"/>
              </a:rPr>
              <a:t>Higher oil </a:t>
            </a:r>
            <a:r>
              <a:rPr lang="en-US" sz="1000" dirty="0">
                <a:solidFill>
                  <a:schemeClr val="tx1"/>
                </a:solidFill>
                <a:latin typeface="Calibri" panose="020F0502020204030204" pitchFamily="34" charset="0"/>
              </a:rPr>
              <a:t>prices </a:t>
            </a:r>
            <a:r>
              <a:rPr lang="en-US" sz="1000" dirty="0" smtClean="0">
                <a:solidFill>
                  <a:schemeClr val="tx1"/>
                </a:solidFill>
                <a:latin typeface="Calibri" panose="020F0502020204030204" pitchFamily="34" charset="0"/>
              </a:rPr>
              <a:t>than under </a:t>
            </a:r>
            <a:r>
              <a:rPr lang="en-US" sz="1000" dirty="0">
                <a:solidFill>
                  <a:schemeClr val="tx1"/>
                </a:solidFill>
                <a:latin typeface="Calibri" panose="020F0502020204030204" pitchFamily="34" charset="0"/>
              </a:rPr>
              <a:t>Current </a:t>
            </a:r>
            <a:r>
              <a:rPr lang="en-US" sz="1000" dirty="0" smtClean="0">
                <a:solidFill>
                  <a:schemeClr val="tx1"/>
                </a:solidFill>
                <a:latin typeface="Calibri" panose="020F0502020204030204" pitchFamily="34" charset="0"/>
              </a:rPr>
              <a:t>Trends</a:t>
            </a:r>
            <a:endParaRPr lang="en-US" sz="1000" b="1" dirty="0">
              <a:solidFill>
                <a:schemeClr val="tx1"/>
              </a:solidFill>
              <a:latin typeface="Calibri" panose="020F0502020204030204" pitchFamily="34" charset="0"/>
            </a:endParaRPr>
          </a:p>
        </p:txBody>
      </p:sp>
      <p:sp>
        <p:nvSpPr>
          <p:cNvPr id="7" name="Rounded Rectangle 6"/>
          <p:cNvSpPr/>
          <p:nvPr/>
        </p:nvSpPr>
        <p:spPr>
          <a:xfrm>
            <a:off x="6248401" y="3464155"/>
            <a:ext cx="2777671" cy="1412175"/>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57108" tIns="28554" rIns="57108" bIns="28554"/>
          <a:lstStyle/>
          <a:p>
            <a:pPr>
              <a:defRPr/>
            </a:pPr>
            <a:r>
              <a:rPr lang="en-US" sz="1300" b="1" dirty="0">
                <a:solidFill>
                  <a:schemeClr val="tx1"/>
                </a:solidFill>
                <a:latin typeface="Calibri" panose="020F0502020204030204" pitchFamily="34" charset="0"/>
              </a:rPr>
              <a:t>End-Use </a:t>
            </a:r>
          </a:p>
          <a:p>
            <a:pPr marL="117387" indent="-117387">
              <a:buFont typeface="Arial" pitchFamily="34" charset="0"/>
              <a:buChar char="•"/>
              <a:defRPr/>
            </a:pPr>
            <a:r>
              <a:rPr lang="en-US" sz="900" dirty="0">
                <a:solidFill>
                  <a:schemeClr val="tx1"/>
                </a:solidFill>
                <a:latin typeface="Calibri" panose="020F0502020204030204" pitchFamily="34" charset="0"/>
              </a:rPr>
              <a:t>Growth of household </a:t>
            </a:r>
            <a:r>
              <a:rPr lang="en-US" sz="900" dirty="0" smtClean="0">
                <a:solidFill>
                  <a:schemeClr val="tx1"/>
                </a:solidFill>
                <a:latin typeface="Calibri" panose="020F0502020204030204" pitchFamily="34" charset="0"/>
              </a:rPr>
              <a:t>income however</a:t>
            </a:r>
            <a:r>
              <a:rPr lang="en-US" sz="900" dirty="0">
                <a:solidFill>
                  <a:schemeClr val="tx1"/>
                </a:solidFill>
                <a:latin typeface="Calibri" panose="020F0502020204030204" pitchFamily="34" charset="0"/>
              </a:rPr>
              <a:t>, more energy-efficient new homes </a:t>
            </a:r>
          </a:p>
          <a:p>
            <a:pPr marL="117387" indent="-117387">
              <a:buFont typeface="Arial" pitchFamily="34" charset="0"/>
              <a:buChar char="•"/>
              <a:defRPr/>
            </a:pPr>
            <a:r>
              <a:rPr lang="en-US" sz="900" dirty="0">
                <a:solidFill>
                  <a:schemeClr val="tx1"/>
                </a:solidFill>
                <a:latin typeface="Calibri" panose="020F0502020204030204" pitchFamily="34" charset="0"/>
              </a:rPr>
              <a:t>Overall efficiency gains are similar as under Current </a:t>
            </a:r>
            <a:r>
              <a:rPr lang="en-US" sz="900" dirty="0" smtClean="0">
                <a:solidFill>
                  <a:schemeClr val="tx1"/>
                </a:solidFill>
                <a:latin typeface="Calibri" panose="020F0502020204030204" pitchFamily="34" charset="0"/>
              </a:rPr>
              <a:t>Trends</a:t>
            </a:r>
          </a:p>
          <a:p>
            <a:pPr marL="117387" indent="-117387">
              <a:buFont typeface="Arial" pitchFamily="34" charset="0"/>
              <a:buChar char="•"/>
              <a:defRPr/>
            </a:pPr>
            <a:r>
              <a:rPr lang="en-US" sz="900" dirty="0" smtClean="0">
                <a:solidFill>
                  <a:schemeClr val="tx1"/>
                </a:solidFill>
                <a:latin typeface="Calibri" panose="020F0502020204030204" pitchFamily="34" charset="0"/>
              </a:rPr>
              <a:t>Higher distributed generation than current trends</a:t>
            </a:r>
            <a:endParaRPr lang="en-US" sz="900" dirty="0">
              <a:solidFill>
                <a:schemeClr val="tx1"/>
              </a:solidFill>
              <a:latin typeface="Calibri" panose="020F0502020204030204" pitchFamily="34" charset="0"/>
            </a:endParaRPr>
          </a:p>
        </p:txBody>
      </p:sp>
      <p:sp>
        <p:nvSpPr>
          <p:cNvPr id="8" name="Rounded Rectangle 7"/>
          <p:cNvSpPr/>
          <p:nvPr/>
        </p:nvSpPr>
        <p:spPr>
          <a:xfrm>
            <a:off x="108859" y="3698238"/>
            <a:ext cx="2786743" cy="1371600"/>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08" tIns="28554" rIns="57108" bIns="28554"/>
          <a:lstStyle/>
          <a:p>
            <a:pPr>
              <a:defRPr/>
            </a:pPr>
            <a:r>
              <a:rPr lang="en-US" sz="1300" b="1" dirty="0">
                <a:solidFill>
                  <a:schemeClr val="tx1"/>
                </a:solidFill>
                <a:latin typeface="Calibri" panose="020F0502020204030204" pitchFamily="34" charset="0"/>
              </a:rPr>
              <a:t>Alt. Gen. Resources</a:t>
            </a:r>
          </a:p>
          <a:p>
            <a:pPr marL="117387" indent="-117387">
              <a:buFont typeface="Arial" pitchFamily="34" charset="0"/>
              <a:buChar char="•"/>
              <a:defRPr/>
            </a:pPr>
            <a:r>
              <a:rPr lang="en-US" sz="1000" dirty="0">
                <a:solidFill>
                  <a:schemeClr val="tx1"/>
                </a:solidFill>
                <a:latin typeface="Calibri" panose="020F0502020204030204" pitchFamily="34" charset="0"/>
              </a:rPr>
              <a:t>Renewables are economic and growth </a:t>
            </a:r>
            <a:r>
              <a:rPr lang="en-US" sz="1000" dirty="0" smtClean="0">
                <a:solidFill>
                  <a:schemeClr val="tx1"/>
                </a:solidFill>
                <a:latin typeface="Calibri" panose="020F0502020204030204" pitchFamily="34" charset="0"/>
              </a:rPr>
              <a:t>occurs </a:t>
            </a:r>
            <a:r>
              <a:rPr lang="en-US" sz="1000" dirty="0">
                <a:solidFill>
                  <a:schemeClr val="tx1"/>
                </a:solidFill>
                <a:latin typeface="Calibri" panose="020F0502020204030204" pitchFamily="34" charset="0"/>
              </a:rPr>
              <a:t>due to higher gas prices</a:t>
            </a:r>
          </a:p>
          <a:p>
            <a:pPr marL="117387" indent="-117387">
              <a:buFont typeface="Arial" pitchFamily="34" charset="0"/>
              <a:buChar char="•"/>
              <a:defRPr/>
            </a:pPr>
            <a:r>
              <a:rPr lang="en-US" sz="1000" dirty="0">
                <a:solidFill>
                  <a:schemeClr val="tx1"/>
                </a:solidFill>
                <a:latin typeface="Calibri" panose="020F0502020204030204" pitchFamily="34" charset="0"/>
              </a:rPr>
              <a:t>More technological improvement than under Current Trends for renewables and storage</a:t>
            </a:r>
          </a:p>
          <a:p>
            <a:pPr marL="117387" indent="-117387">
              <a:buFont typeface="Arial" pitchFamily="34" charset="0"/>
              <a:buChar char="•"/>
              <a:defRPr/>
            </a:pPr>
            <a:r>
              <a:rPr lang="en-US" sz="1000" dirty="0">
                <a:solidFill>
                  <a:schemeClr val="tx1"/>
                </a:solidFill>
                <a:latin typeface="Calibri" panose="020F0502020204030204" pitchFamily="34" charset="0"/>
              </a:rPr>
              <a:t>Cap on annual wind capacity growth</a:t>
            </a:r>
          </a:p>
        </p:txBody>
      </p:sp>
      <p:sp>
        <p:nvSpPr>
          <p:cNvPr id="9" name="Rounded Rectangle 8"/>
          <p:cNvSpPr/>
          <p:nvPr/>
        </p:nvSpPr>
        <p:spPr>
          <a:xfrm>
            <a:off x="6248401" y="2092555"/>
            <a:ext cx="2777671" cy="13716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08" tIns="28554" rIns="57108" bIns="28554"/>
          <a:lstStyle/>
          <a:p>
            <a:pPr>
              <a:defRPr/>
            </a:pPr>
            <a:r>
              <a:rPr lang="en-US" sz="1300" b="1" dirty="0">
                <a:solidFill>
                  <a:schemeClr val="tx1"/>
                </a:solidFill>
                <a:latin typeface="Calibri" panose="020F0502020204030204" pitchFamily="34" charset="0"/>
              </a:rPr>
              <a:t>Gen Resource Adequacy Standards</a:t>
            </a:r>
          </a:p>
          <a:p>
            <a:pPr marL="117387" indent="-117387">
              <a:buFont typeface="Arial" pitchFamily="34" charset="0"/>
              <a:buChar char="•"/>
              <a:defRPr/>
            </a:pPr>
            <a:r>
              <a:rPr lang="en-US" sz="1000" dirty="0" smtClean="0">
                <a:solidFill>
                  <a:schemeClr val="tx1"/>
                </a:solidFill>
                <a:latin typeface="Calibri" panose="020F0502020204030204" pitchFamily="34" charset="0"/>
              </a:rPr>
              <a:t>mandated reserve  margin of 13.75%</a:t>
            </a:r>
          </a:p>
          <a:p>
            <a:pPr marL="117387" indent="-117387">
              <a:buFont typeface="Arial" pitchFamily="34" charset="0"/>
              <a:buChar char="•"/>
              <a:defRPr/>
            </a:pPr>
            <a:r>
              <a:rPr lang="en-US" sz="1000" dirty="0" smtClean="0">
                <a:solidFill>
                  <a:schemeClr val="tx1"/>
                </a:solidFill>
                <a:latin typeface="Calibri" panose="020F0502020204030204" pitchFamily="34" charset="0"/>
              </a:rPr>
              <a:t>Consider additional ancillary services </a:t>
            </a:r>
            <a:endParaRPr lang="en-US" sz="1000" dirty="0">
              <a:solidFill>
                <a:schemeClr val="tx1"/>
              </a:solidFill>
              <a:latin typeface="Calibri" panose="020F0502020204030204" pitchFamily="34" charset="0"/>
            </a:endParaRPr>
          </a:p>
          <a:p>
            <a:pPr>
              <a:defRPr/>
            </a:pPr>
            <a:r>
              <a:rPr lang="en-US" sz="1200" dirty="0">
                <a:solidFill>
                  <a:schemeClr val="tx1"/>
                </a:solidFill>
                <a:latin typeface="Calibri" panose="020F0502020204030204" pitchFamily="34" charset="0"/>
              </a:rPr>
              <a:t> </a:t>
            </a:r>
          </a:p>
        </p:txBody>
      </p:sp>
      <p:sp>
        <p:nvSpPr>
          <p:cNvPr id="4" name="Rounded Rectangle 3"/>
          <p:cNvSpPr/>
          <p:nvPr/>
        </p:nvSpPr>
        <p:spPr>
          <a:xfrm>
            <a:off x="108859" y="2436833"/>
            <a:ext cx="2786743" cy="1214845"/>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08" tIns="28554" rIns="57108" bIns="28554"/>
          <a:lstStyle/>
          <a:p>
            <a:pPr>
              <a:defRPr/>
            </a:pPr>
            <a:r>
              <a:rPr lang="en-US" sz="1300" b="1" dirty="0">
                <a:solidFill>
                  <a:schemeClr val="tx1"/>
                </a:solidFill>
                <a:latin typeface="Calibri" panose="020F0502020204030204" pitchFamily="34" charset="0"/>
              </a:rPr>
              <a:t>Environ. Regs/Energy Policy</a:t>
            </a:r>
          </a:p>
          <a:p>
            <a:pPr marL="117387" indent="-117387">
              <a:buFont typeface="Arial" pitchFamily="34" charset="0"/>
              <a:buChar char="•"/>
              <a:defRPr/>
            </a:pPr>
            <a:r>
              <a:rPr lang="en-US" sz="1000" dirty="0">
                <a:solidFill>
                  <a:schemeClr val="tx1"/>
                </a:solidFill>
                <a:latin typeface="Calibri" panose="020F0502020204030204" pitchFamily="34" charset="0"/>
              </a:rPr>
              <a:t>Continued modest environmental regulations, no significant changes from assumptions under Current Trends</a:t>
            </a:r>
          </a:p>
          <a:p>
            <a:pPr marL="117387" indent="-117387">
              <a:buFont typeface="Arial" pitchFamily="34" charset="0"/>
              <a:buChar char="•"/>
              <a:defRPr/>
            </a:pPr>
            <a:r>
              <a:rPr lang="en-US" sz="1000" dirty="0">
                <a:solidFill>
                  <a:schemeClr val="tx1"/>
                </a:solidFill>
                <a:latin typeface="Calibri" panose="020F0502020204030204" pitchFamily="34" charset="0"/>
              </a:rPr>
              <a:t>U.S. more focused on developing domestic energy sources </a:t>
            </a:r>
          </a:p>
        </p:txBody>
      </p:sp>
      <p:sp>
        <p:nvSpPr>
          <p:cNvPr id="23" name="Rounded Rectangle 22"/>
          <p:cNvSpPr/>
          <p:nvPr/>
        </p:nvSpPr>
        <p:spPr>
          <a:xfrm>
            <a:off x="2986089" y="720954"/>
            <a:ext cx="3178175" cy="3089046"/>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28554" rIns="0" bIns="28554" anchor="t" anchorCtr="0"/>
          <a:lstStyle/>
          <a:p>
            <a:pPr algn="ctr">
              <a:defRPr/>
            </a:pPr>
            <a:r>
              <a:rPr lang="en-US" sz="1400" b="1" dirty="0">
                <a:solidFill>
                  <a:schemeClr val="tx1"/>
                </a:solidFill>
                <a:latin typeface="Calibri" panose="020F0502020204030204" pitchFamily="34" charset="0"/>
              </a:rPr>
              <a:t>Story:</a:t>
            </a:r>
          </a:p>
          <a:p>
            <a:pPr>
              <a:defRPr/>
            </a:pPr>
            <a:r>
              <a:rPr lang="en-US" sz="1100" dirty="0">
                <a:solidFill>
                  <a:schemeClr val="tx1"/>
                </a:solidFill>
                <a:latin typeface="Calibri" panose="020F0502020204030204" pitchFamily="34" charset="0"/>
              </a:rPr>
              <a:t>Texas economy continues to outpace US economic growth. Increased immigration to Texas shows continued accelerated load </a:t>
            </a:r>
            <a:r>
              <a:rPr lang="en-US" sz="1100" dirty="0" smtClean="0">
                <a:solidFill>
                  <a:schemeClr val="tx1"/>
                </a:solidFill>
                <a:latin typeface="Calibri" panose="020F0502020204030204" pitchFamily="34" charset="0"/>
              </a:rPr>
              <a:t>growth in urban centers. </a:t>
            </a:r>
            <a:r>
              <a:rPr lang="en-US" sz="1100" dirty="0">
                <a:solidFill>
                  <a:schemeClr val="tx1"/>
                </a:solidFill>
                <a:latin typeface="Calibri" panose="020F0502020204030204" pitchFamily="34" charset="0"/>
              </a:rPr>
              <a:t>Higher natural gas prices increase drilling activity and lead to higher economic growth than under Current Trends. </a:t>
            </a:r>
            <a:r>
              <a:rPr lang="en-US" sz="1100" dirty="0" smtClean="0">
                <a:solidFill>
                  <a:schemeClr val="tx1"/>
                </a:solidFill>
                <a:latin typeface="Calibri" panose="020F0502020204030204" pitchFamily="34" charset="0"/>
              </a:rPr>
              <a:t>Growth occurs </a:t>
            </a:r>
            <a:r>
              <a:rPr lang="en-US" sz="1100" dirty="0">
                <a:solidFill>
                  <a:schemeClr val="tx1"/>
                </a:solidFill>
                <a:latin typeface="Calibri" panose="020F0502020204030204" pitchFamily="34" charset="0"/>
              </a:rPr>
              <a:t>throughout Texas driven in large part by oil and gas sector and related upstream and downstream industries. </a:t>
            </a:r>
            <a:r>
              <a:rPr lang="en-US" sz="1100" dirty="0" smtClean="0">
                <a:solidFill>
                  <a:schemeClr val="tx1"/>
                </a:solidFill>
                <a:latin typeface="Calibri" panose="020F0502020204030204" pitchFamily="34" charset="0"/>
              </a:rPr>
              <a:t>Local natural gas price, while higher than current trends, is expected to be competitive in global LNG market, thus resulting completion of additional LNG terminals along the Texas gulf coast. Lastly, Alternative generation such as wind and solar is expected to respond to higher priced natural gas fueled generation. </a:t>
            </a:r>
            <a:endParaRPr lang="en-US" sz="1100" dirty="0">
              <a:solidFill>
                <a:schemeClr val="tx1"/>
              </a:solidFill>
              <a:latin typeface="Calibri" panose="020F0502020204030204" pitchFamily="34" charset="0"/>
            </a:endParaRPr>
          </a:p>
        </p:txBody>
      </p:sp>
      <p:sp>
        <p:nvSpPr>
          <p:cNvPr id="25" name="Rounded Rectangle 24"/>
          <p:cNvSpPr/>
          <p:nvPr/>
        </p:nvSpPr>
        <p:spPr>
          <a:xfrm>
            <a:off x="2986089" y="3962401"/>
            <a:ext cx="3178175" cy="2321154"/>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28554" rIns="0" bIns="28554" anchor="t" anchorCtr="0"/>
          <a:lstStyle/>
          <a:p>
            <a:pPr algn="ctr">
              <a:defRPr/>
            </a:pPr>
            <a:r>
              <a:rPr lang="en-US" sz="1400" b="1" dirty="0">
                <a:solidFill>
                  <a:schemeClr val="tx1"/>
                </a:solidFill>
                <a:latin typeface="Calibri" panose="020F0502020204030204" pitchFamily="34" charset="0"/>
              </a:rPr>
              <a:t>Implications for ERCOT:</a:t>
            </a:r>
          </a:p>
          <a:p>
            <a:pPr marL="285679" indent="-285679">
              <a:buFont typeface="Arial" pitchFamily="34" charset="0"/>
              <a:buChar char="•"/>
              <a:defRPr/>
            </a:pPr>
            <a:r>
              <a:rPr lang="en-US" sz="1200" dirty="0">
                <a:solidFill>
                  <a:schemeClr val="tx1"/>
                </a:solidFill>
                <a:latin typeface="Calibri" panose="020F0502020204030204" pitchFamily="34" charset="0"/>
              </a:rPr>
              <a:t>High load growth</a:t>
            </a:r>
          </a:p>
          <a:p>
            <a:pPr marL="285679" indent="-285679">
              <a:buFont typeface="Arial" pitchFamily="34" charset="0"/>
              <a:buChar char="•"/>
              <a:defRPr/>
            </a:pPr>
            <a:r>
              <a:rPr lang="en-US" sz="1200" dirty="0">
                <a:solidFill>
                  <a:schemeClr val="tx1"/>
                </a:solidFill>
                <a:latin typeface="Calibri" panose="020F0502020204030204" pitchFamily="34" charset="0"/>
              </a:rPr>
              <a:t>High urban growth </a:t>
            </a:r>
          </a:p>
          <a:p>
            <a:pPr marL="285679" indent="-285679">
              <a:buFont typeface="Arial" pitchFamily="34" charset="0"/>
              <a:buChar char="•"/>
              <a:defRPr/>
            </a:pPr>
            <a:r>
              <a:rPr lang="en-US" sz="1200" dirty="0">
                <a:solidFill>
                  <a:schemeClr val="tx1"/>
                </a:solidFill>
                <a:latin typeface="Calibri" panose="020F0502020204030204" pitchFamily="34" charset="0"/>
              </a:rPr>
              <a:t>High industrial growth, concentrated through I-35 </a:t>
            </a:r>
            <a:r>
              <a:rPr lang="en-US" sz="1200" dirty="0" smtClean="0">
                <a:solidFill>
                  <a:schemeClr val="tx1"/>
                </a:solidFill>
                <a:latin typeface="Calibri" panose="020F0502020204030204" pitchFamily="34" charset="0"/>
              </a:rPr>
              <a:t>corridor, Midlands/Odessa, Lower Rio Grand Valley </a:t>
            </a:r>
            <a:r>
              <a:rPr lang="en-US" sz="1200" dirty="0">
                <a:solidFill>
                  <a:schemeClr val="tx1"/>
                </a:solidFill>
                <a:latin typeface="Calibri" panose="020F0502020204030204" pitchFamily="34" charset="0"/>
              </a:rPr>
              <a:t>and oil and gas rich </a:t>
            </a:r>
            <a:r>
              <a:rPr lang="en-US" sz="1200" dirty="0" smtClean="0">
                <a:solidFill>
                  <a:schemeClr val="tx1"/>
                </a:solidFill>
                <a:latin typeface="Calibri" panose="020F0502020204030204" pitchFamily="34" charset="0"/>
              </a:rPr>
              <a:t>areas</a:t>
            </a:r>
            <a:endParaRPr lang="en-US" sz="1200" dirty="0">
              <a:solidFill>
                <a:schemeClr val="tx1"/>
              </a:solidFill>
              <a:latin typeface="Calibri" panose="020F0502020204030204" pitchFamily="34" charset="0"/>
            </a:endParaRPr>
          </a:p>
          <a:p>
            <a:pPr marL="285679" indent="-285679">
              <a:buFont typeface="Arial" pitchFamily="34" charset="0"/>
              <a:buChar char="•"/>
              <a:defRPr/>
            </a:pPr>
            <a:r>
              <a:rPr lang="en-US" sz="1200" dirty="0" smtClean="0">
                <a:solidFill>
                  <a:schemeClr val="tx1"/>
                </a:solidFill>
                <a:latin typeface="Calibri" panose="020F0502020204030204" pitchFamily="34" charset="0"/>
              </a:rPr>
              <a:t>Potential </a:t>
            </a:r>
            <a:r>
              <a:rPr lang="en-US" sz="1200" dirty="0">
                <a:solidFill>
                  <a:schemeClr val="tx1"/>
                </a:solidFill>
                <a:latin typeface="Calibri" panose="020F0502020204030204" pitchFamily="34" charset="0"/>
              </a:rPr>
              <a:t>challenges with generation portfolios keeping pace with load profile </a:t>
            </a:r>
            <a:r>
              <a:rPr lang="en-US" sz="1200" dirty="0" smtClean="0">
                <a:solidFill>
                  <a:schemeClr val="tx1"/>
                </a:solidFill>
                <a:latin typeface="Calibri" panose="020F0502020204030204" pitchFamily="34" charset="0"/>
              </a:rPr>
              <a:t>changes</a:t>
            </a:r>
            <a:endParaRPr lang="en-US" sz="1400" dirty="0">
              <a:solidFill>
                <a:schemeClr val="tx1"/>
              </a:solidFill>
              <a:latin typeface="Calibri" panose="020F0502020204030204" pitchFamily="34" charset="0"/>
            </a:endParaRPr>
          </a:p>
        </p:txBody>
      </p:sp>
      <p:sp>
        <p:nvSpPr>
          <p:cNvPr id="27" name="TextBox 26"/>
          <p:cNvSpPr txBox="1"/>
          <p:nvPr/>
        </p:nvSpPr>
        <p:spPr>
          <a:xfrm>
            <a:off x="457200" y="22707"/>
            <a:ext cx="8612414" cy="442386"/>
          </a:xfrm>
          <a:prstGeom prst="rect">
            <a:avLst/>
          </a:prstGeom>
          <a:noFill/>
          <a:ln>
            <a:solidFill>
              <a:schemeClr val="accent1">
                <a:shade val="50000"/>
              </a:schemeClr>
            </a:solidFill>
          </a:ln>
        </p:spPr>
        <p:txBody>
          <a:bodyPr wrap="square" lIns="57108" tIns="28554" rIns="57108" bIns="28554">
            <a:spAutoFit/>
          </a:bodyPr>
          <a:lstStyle/>
          <a:p>
            <a:pPr>
              <a:defRPr/>
            </a:pPr>
            <a:r>
              <a:rPr lang="en-US" sz="2500" dirty="0" smtClean="0">
                <a:latin typeface="Calibri" panose="020F0502020204030204" pitchFamily="34" charset="0"/>
              </a:rPr>
              <a:t>2. </a:t>
            </a:r>
            <a:r>
              <a:rPr lang="en-US" sz="2500" dirty="0">
                <a:latin typeface="Calibri" panose="020F0502020204030204" pitchFamily="34" charset="0"/>
              </a:rPr>
              <a:t>Scenario: High </a:t>
            </a:r>
            <a:r>
              <a:rPr lang="en-US" sz="2500" dirty="0" smtClean="0">
                <a:latin typeface="Calibri" panose="020F0502020204030204" pitchFamily="34" charset="0"/>
              </a:rPr>
              <a:t>economic </a:t>
            </a:r>
            <a:r>
              <a:rPr lang="en-US" sz="2500" dirty="0">
                <a:latin typeface="Calibri" panose="020F0502020204030204" pitchFamily="34" charset="0"/>
              </a:rPr>
              <a:t>g</a:t>
            </a:r>
            <a:r>
              <a:rPr lang="en-US" sz="2500" dirty="0" smtClean="0">
                <a:latin typeface="Calibri" panose="020F0502020204030204" pitchFamily="34" charset="0"/>
              </a:rPr>
              <a:t>rowth</a:t>
            </a:r>
            <a:endParaRPr lang="en-US" sz="2500" dirty="0">
              <a:latin typeface="Calibri" panose="020F0502020204030204" pitchFamily="34" charset="0"/>
            </a:endParaRPr>
          </a:p>
        </p:txBody>
      </p:sp>
    </p:spTree>
    <p:extLst>
      <p:ext uri="{BB962C8B-B14F-4D97-AF65-F5344CB8AC3E}">
        <p14:creationId xmlns:p14="http://schemas.microsoft.com/office/powerpoint/2010/main" val="592978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08857" y="609600"/>
            <a:ext cx="2786743" cy="1642343"/>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b="1" dirty="0">
                <a:solidFill>
                  <a:schemeClr val="tx1"/>
                </a:solidFill>
                <a:latin typeface="Calibri" panose="020F0502020204030204" pitchFamily="34" charset="0"/>
              </a:rPr>
              <a:t>Economic Conditions</a:t>
            </a:r>
          </a:p>
          <a:p>
            <a:pPr marL="117445" indent="-117445">
              <a:buFont typeface="Arial" pitchFamily="34" charset="0"/>
              <a:buChar char="•"/>
              <a:defRPr/>
            </a:pPr>
            <a:r>
              <a:rPr lang="en-US" sz="1050" dirty="0">
                <a:solidFill>
                  <a:schemeClr val="tx1"/>
                </a:solidFill>
                <a:latin typeface="Calibri" panose="020F0502020204030204" pitchFamily="34" charset="0"/>
              </a:rPr>
              <a:t>Moderate economic growth </a:t>
            </a:r>
            <a:endParaRPr lang="en-US" sz="1050" dirty="0" smtClean="0">
              <a:solidFill>
                <a:schemeClr val="tx1"/>
              </a:solidFill>
              <a:latin typeface="Calibri" panose="020F0502020204030204" pitchFamily="34" charset="0"/>
            </a:endParaRPr>
          </a:p>
          <a:p>
            <a:pPr marL="117445" indent="-117445">
              <a:buFont typeface="Arial" pitchFamily="34" charset="0"/>
              <a:buChar char="•"/>
              <a:defRPr/>
            </a:pPr>
            <a:r>
              <a:rPr lang="en-US" sz="1050" dirty="0" smtClean="0">
                <a:solidFill>
                  <a:schemeClr val="tx1"/>
                </a:solidFill>
                <a:latin typeface="Calibri" panose="020F0502020204030204" pitchFamily="34" charset="0"/>
              </a:rPr>
              <a:t>Same </a:t>
            </a:r>
            <a:r>
              <a:rPr lang="en-US" sz="1050" dirty="0">
                <a:solidFill>
                  <a:schemeClr val="tx1"/>
                </a:solidFill>
                <a:latin typeface="Calibri" panose="020F0502020204030204" pitchFamily="34" charset="0"/>
              </a:rPr>
              <a:t>LNG exports than under Current Trends</a:t>
            </a:r>
          </a:p>
          <a:p>
            <a:pPr marL="117445" indent="-117445">
              <a:buFont typeface="Arial" pitchFamily="34" charset="0"/>
              <a:buChar char="•"/>
              <a:defRPr/>
            </a:pPr>
            <a:r>
              <a:rPr lang="en-US" sz="1050" dirty="0">
                <a:solidFill>
                  <a:schemeClr val="tx1"/>
                </a:solidFill>
                <a:latin typeface="Calibri" panose="020F0502020204030204" pitchFamily="34" charset="0"/>
              </a:rPr>
              <a:t>Population growth same as under Current </a:t>
            </a:r>
            <a:r>
              <a:rPr lang="en-US" sz="1050" dirty="0" smtClean="0">
                <a:solidFill>
                  <a:schemeClr val="tx1"/>
                </a:solidFill>
                <a:latin typeface="Calibri" panose="020F0502020204030204" pitchFamily="34" charset="0"/>
              </a:rPr>
              <a:t>Trends Increase </a:t>
            </a:r>
            <a:r>
              <a:rPr lang="en-US" sz="1050" dirty="0">
                <a:solidFill>
                  <a:schemeClr val="tx1"/>
                </a:solidFill>
                <a:latin typeface="Calibri" panose="020F0502020204030204" pitchFamily="34" charset="0"/>
              </a:rPr>
              <a:t>in industrial production of alternative energy and efficiency-related technologies</a:t>
            </a:r>
          </a:p>
          <a:p>
            <a:pPr marL="117445" indent="-117445">
              <a:buFont typeface="Arial" pitchFamily="34" charset="0"/>
              <a:buChar char="•"/>
              <a:defRPr/>
            </a:pPr>
            <a:endParaRPr lang="en-US" dirty="0">
              <a:solidFill>
                <a:schemeClr val="tx1"/>
              </a:solidFill>
              <a:latin typeface="Calibri" panose="020F0502020204030204" pitchFamily="34" charset="0"/>
            </a:endParaRPr>
          </a:p>
          <a:p>
            <a:pPr lvl="1">
              <a:defRPr/>
            </a:pPr>
            <a:endParaRPr lang="en-US" sz="2800" dirty="0">
              <a:solidFill>
                <a:schemeClr val="tx1"/>
              </a:solidFill>
              <a:latin typeface="Calibri" panose="020F0502020204030204" pitchFamily="34" charset="0"/>
            </a:endParaRPr>
          </a:p>
          <a:p>
            <a:pPr marL="117445" indent="-117445">
              <a:buFont typeface="Arial" pitchFamily="34" charset="0"/>
              <a:buChar char="•"/>
              <a:defRPr/>
            </a:pPr>
            <a:endParaRPr lang="en-US" sz="2800" dirty="0">
              <a:solidFill>
                <a:schemeClr val="tx1"/>
              </a:solidFill>
              <a:latin typeface="Calibri" panose="020F0502020204030204" pitchFamily="34" charset="0"/>
            </a:endParaRPr>
          </a:p>
        </p:txBody>
      </p:sp>
      <p:sp>
        <p:nvSpPr>
          <p:cNvPr id="3" name="Rounded Rectangle 2"/>
          <p:cNvSpPr/>
          <p:nvPr/>
        </p:nvSpPr>
        <p:spPr>
          <a:xfrm>
            <a:off x="6248400" y="5509617"/>
            <a:ext cx="2777671" cy="1044178"/>
          </a:xfrm>
          <a:prstGeom prst="roundRect">
            <a:avLst/>
          </a:prstGeom>
          <a:solidFill>
            <a:srgbClr val="ECEDB1"/>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latin typeface="Calibri" panose="020F0502020204030204" pitchFamily="34" charset="0"/>
              </a:rPr>
              <a:t>Weather &amp; Water</a:t>
            </a:r>
          </a:p>
          <a:p>
            <a:pPr marL="119033" indent="-119033">
              <a:buFont typeface="Arial" pitchFamily="34" charset="0"/>
              <a:buChar char="•"/>
              <a:defRPr/>
            </a:pPr>
            <a:r>
              <a:rPr lang="en-US" sz="1050" dirty="0" smtClean="0">
                <a:solidFill>
                  <a:schemeClr val="tx1"/>
                </a:solidFill>
                <a:latin typeface="Calibri" panose="020F0502020204030204" pitchFamily="34" charset="0"/>
              </a:rPr>
              <a:t>Same as Current Trends</a:t>
            </a:r>
            <a:endParaRPr lang="en-US" sz="1050" dirty="0">
              <a:solidFill>
                <a:schemeClr val="tx1"/>
              </a:solidFill>
              <a:latin typeface="Calibri" panose="020F0502020204030204" pitchFamily="34" charset="0"/>
            </a:endParaRPr>
          </a:p>
        </p:txBody>
      </p:sp>
      <p:sp>
        <p:nvSpPr>
          <p:cNvPr id="5" name="Rounded Rectangle 4"/>
          <p:cNvSpPr/>
          <p:nvPr/>
        </p:nvSpPr>
        <p:spPr>
          <a:xfrm>
            <a:off x="6248400" y="609600"/>
            <a:ext cx="2777671" cy="782914"/>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55994" tIns="28568" rIns="29330" bIns="28568"/>
          <a:lstStyle/>
          <a:p>
            <a:pPr>
              <a:defRPr/>
            </a:pPr>
            <a:r>
              <a:rPr lang="en-US" sz="1300" b="1" dirty="0">
                <a:solidFill>
                  <a:schemeClr val="tx1"/>
                </a:solidFill>
                <a:latin typeface="Calibri" panose="020F0502020204030204" pitchFamily="34" charset="0"/>
              </a:rPr>
              <a:t>Natural Gas Prices</a:t>
            </a:r>
          </a:p>
          <a:p>
            <a:pPr marL="117445" indent="-117445">
              <a:buFont typeface="Arial" pitchFamily="34" charset="0"/>
              <a:buChar char="•"/>
              <a:defRPr/>
            </a:pPr>
            <a:r>
              <a:rPr lang="en-US" sz="800" dirty="0" smtClean="0">
                <a:solidFill>
                  <a:schemeClr val="tx1"/>
                </a:solidFill>
                <a:latin typeface="Calibri" panose="020F0502020204030204" pitchFamily="34" charset="0"/>
              </a:rPr>
              <a:t>Same as Current </a:t>
            </a:r>
            <a:r>
              <a:rPr lang="en-US" sz="800" dirty="0">
                <a:solidFill>
                  <a:schemeClr val="tx1"/>
                </a:solidFill>
                <a:latin typeface="Calibri" panose="020F0502020204030204" pitchFamily="34" charset="0"/>
              </a:rPr>
              <a:t>Trends </a:t>
            </a:r>
          </a:p>
          <a:p>
            <a:pPr marL="117445" indent="-117445">
              <a:buFont typeface="Arial" pitchFamily="34" charset="0"/>
              <a:buChar char="•"/>
              <a:defRPr/>
            </a:pPr>
            <a:r>
              <a:rPr lang="en-US" sz="800" dirty="0">
                <a:solidFill>
                  <a:schemeClr val="tx1"/>
                </a:solidFill>
                <a:latin typeface="Calibri" panose="020F0502020204030204" pitchFamily="34" charset="0"/>
              </a:rPr>
              <a:t>Same amount of LNG exports as under Current Trends</a:t>
            </a:r>
          </a:p>
        </p:txBody>
      </p:sp>
      <p:sp>
        <p:nvSpPr>
          <p:cNvPr id="6" name="Rounded Rectangle 5"/>
          <p:cNvSpPr/>
          <p:nvPr/>
        </p:nvSpPr>
        <p:spPr>
          <a:xfrm>
            <a:off x="6248400" y="1426463"/>
            <a:ext cx="2777671" cy="783337"/>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smtClean="0">
                <a:solidFill>
                  <a:schemeClr val="tx1"/>
                </a:solidFill>
                <a:latin typeface="Calibri" panose="020F0502020204030204" pitchFamily="34" charset="0"/>
              </a:rPr>
              <a:t>Technology</a:t>
            </a:r>
            <a:endParaRPr lang="en-US" sz="1300" b="1" dirty="0">
              <a:solidFill>
                <a:schemeClr val="tx1"/>
              </a:solidFill>
              <a:latin typeface="Calibri" panose="020F0502020204030204" pitchFamily="34" charset="0"/>
            </a:endParaRPr>
          </a:p>
          <a:p>
            <a:pPr marL="117445" indent="-117445">
              <a:buFont typeface="Arial" pitchFamily="34" charset="0"/>
              <a:buChar char="•"/>
              <a:defRPr/>
            </a:pPr>
            <a:r>
              <a:rPr lang="en-US" sz="900" dirty="0" smtClean="0">
                <a:solidFill>
                  <a:schemeClr val="tx1"/>
                </a:solidFill>
                <a:latin typeface="Calibri" panose="020F0502020204030204" pitchFamily="34" charset="0"/>
              </a:rPr>
              <a:t>Same as current trends</a:t>
            </a:r>
          </a:p>
          <a:p>
            <a:pPr marL="117445" indent="-117445">
              <a:buFont typeface="Arial" pitchFamily="34" charset="0"/>
              <a:buChar char="•"/>
              <a:defRPr/>
            </a:pPr>
            <a:r>
              <a:rPr lang="en-US" sz="900" dirty="0" smtClean="0">
                <a:solidFill>
                  <a:schemeClr val="tx1"/>
                </a:solidFill>
                <a:latin typeface="Calibri" panose="020F0502020204030204" pitchFamily="34" charset="0"/>
              </a:rPr>
              <a:t>Some improvement in efficiency of gas and renewable incorporation of storage.</a:t>
            </a:r>
            <a:endParaRPr lang="en-US" sz="900" dirty="0">
              <a:solidFill>
                <a:schemeClr val="tx1"/>
              </a:solidFill>
              <a:latin typeface="Calibri" panose="020F0502020204030204" pitchFamily="34" charset="0"/>
            </a:endParaRPr>
          </a:p>
          <a:p>
            <a:pPr>
              <a:defRPr/>
            </a:pPr>
            <a:endParaRPr lang="en-US" sz="1200" dirty="0">
              <a:solidFill>
                <a:schemeClr val="tx1"/>
              </a:solidFill>
              <a:latin typeface="Calibri" panose="020F0502020204030204" pitchFamily="34" charset="0"/>
            </a:endParaRPr>
          </a:p>
        </p:txBody>
      </p:sp>
      <p:sp>
        <p:nvSpPr>
          <p:cNvPr id="7" name="Rounded Rectangle 6"/>
          <p:cNvSpPr/>
          <p:nvPr/>
        </p:nvSpPr>
        <p:spPr>
          <a:xfrm>
            <a:off x="6248400" y="3712462"/>
            <a:ext cx="2777671" cy="1734647"/>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400" b="1" dirty="0">
                <a:solidFill>
                  <a:schemeClr val="tx1"/>
                </a:solidFill>
                <a:latin typeface="Calibri" panose="020F0502020204030204" pitchFamily="34" charset="0"/>
              </a:rPr>
              <a:t>End – Use Customers / Policies</a:t>
            </a:r>
          </a:p>
          <a:p>
            <a:pPr marL="117445" indent="-117445">
              <a:buFont typeface="Arial" pitchFamily="34" charset="0"/>
              <a:buChar char="•"/>
              <a:defRPr/>
            </a:pPr>
            <a:r>
              <a:rPr lang="en-US" sz="1000" dirty="0">
                <a:solidFill>
                  <a:schemeClr val="tx1"/>
                </a:solidFill>
                <a:latin typeface="Calibri" panose="020F0502020204030204" pitchFamily="34" charset="0"/>
              </a:rPr>
              <a:t>Continued stringent building code – 10% improvement every 3 </a:t>
            </a:r>
            <a:r>
              <a:rPr lang="en-US" sz="1000" dirty="0" smtClean="0">
                <a:solidFill>
                  <a:schemeClr val="tx1"/>
                </a:solidFill>
                <a:latin typeface="Calibri" panose="020F0502020204030204" pitchFamily="34" charset="0"/>
              </a:rPr>
              <a:t>years</a:t>
            </a:r>
            <a:endParaRPr lang="en-US" sz="1000" dirty="0">
              <a:solidFill>
                <a:schemeClr val="tx1"/>
              </a:solidFill>
              <a:latin typeface="Calibri" panose="020F0502020204030204" pitchFamily="34" charset="0"/>
            </a:endParaRPr>
          </a:p>
        </p:txBody>
      </p:sp>
      <p:sp>
        <p:nvSpPr>
          <p:cNvPr id="9" name="Rounded Rectangle 8"/>
          <p:cNvSpPr/>
          <p:nvPr/>
        </p:nvSpPr>
        <p:spPr>
          <a:xfrm>
            <a:off x="6248400" y="2286000"/>
            <a:ext cx="2777671" cy="13716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latin typeface="Calibri" panose="020F0502020204030204" pitchFamily="34" charset="0"/>
              </a:rPr>
              <a:t>Transmission Regs</a:t>
            </a:r>
          </a:p>
          <a:p>
            <a:pPr marL="117445" indent="-117445">
              <a:buFont typeface="Arial" pitchFamily="34" charset="0"/>
              <a:buChar char="•"/>
              <a:defRPr/>
            </a:pPr>
            <a:r>
              <a:rPr lang="en-US" sz="900" dirty="0" smtClean="0">
                <a:solidFill>
                  <a:schemeClr val="tx1"/>
                </a:solidFill>
                <a:latin typeface="Calibri" panose="020F0502020204030204" pitchFamily="34" charset="0"/>
              </a:rPr>
              <a:t>Same as Current Trends</a:t>
            </a:r>
            <a:endParaRPr lang="en-US" sz="900" dirty="0">
              <a:solidFill>
                <a:schemeClr val="tx1"/>
              </a:solidFill>
              <a:latin typeface="Calibri" panose="020F0502020204030204" pitchFamily="34" charset="0"/>
            </a:endParaRPr>
          </a:p>
        </p:txBody>
      </p:sp>
      <p:sp>
        <p:nvSpPr>
          <p:cNvPr id="4" name="Rounded Rectangle 3"/>
          <p:cNvSpPr/>
          <p:nvPr/>
        </p:nvSpPr>
        <p:spPr>
          <a:xfrm>
            <a:off x="108857" y="2362200"/>
            <a:ext cx="2786743" cy="205740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600" b="1" dirty="0" smtClean="0">
                <a:solidFill>
                  <a:schemeClr val="tx1"/>
                </a:solidFill>
                <a:latin typeface="Calibri" panose="020F0502020204030204" pitchFamily="34" charset="0"/>
              </a:rPr>
              <a:t>Environmental </a:t>
            </a:r>
            <a:r>
              <a:rPr lang="en-US" sz="1600" b="1" dirty="0">
                <a:solidFill>
                  <a:schemeClr val="tx1"/>
                </a:solidFill>
                <a:latin typeface="Calibri" panose="020F0502020204030204" pitchFamily="34" charset="0"/>
              </a:rPr>
              <a:t>Regs / Energy Policies</a:t>
            </a:r>
          </a:p>
          <a:p>
            <a:pPr marL="117445" indent="-117445">
              <a:buFont typeface="Arial" pitchFamily="34" charset="0"/>
              <a:buChar char="•"/>
              <a:defRPr/>
            </a:pPr>
            <a:r>
              <a:rPr lang="en-US" sz="1200" dirty="0" smtClean="0">
                <a:solidFill>
                  <a:schemeClr val="tx1"/>
                </a:solidFill>
                <a:latin typeface="Calibri" panose="020F0502020204030204" pitchFamily="34" charset="0"/>
              </a:rPr>
              <a:t>Ongoing Regional Haze and CSAPR related emission limits remain active</a:t>
            </a:r>
          </a:p>
          <a:p>
            <a:pPr marL="117445" indent="-117445">
              <a:buFont typeface="Arial" pitchFamily="34" charset="0"/>
              <a:buChar char="•"/>
              <a:defRPr/>
            </a:pPr>
            <a:r>
              <a:rPr lang="en-US" sz="1200" dirty="0" smtClean="0">
                <a:solidFill>
                  <a:schemeClr val="tx1"/>
                </a:solidFill>
                <a:latin typeface="Calibri" panose="020F0502020204030204" pitchFamily="34" charset="0"/>
              </a:rPr>
              <a:t>Carbon limits imposed by CPP implementation in Texas</a:t>
            </a:r>
            <a:endParaRPr lang="en-US" sz="2400" dirty="0" smtClean="0">
              <a:solidFill>
                <a:schemeClr val="tx1"/>
              </a:solidFill>
              <a:latin typeface="Calibri" panose="020F0502020204030204" pitchFamily="34" charset="0"/>
            </a:endParaRPr>
          </a:p>
          <a:p>
            <a:pPr>
              <a:defRPr/>
            </a:pPr>
            <a:endParaRPr lang="en-US" sz="1050" dirty="0">
              <a:solidFill>
                <a:schemeClr val="tx1"/>
              </a:solidFill>
              <a:latin typeface="Calibri" panose="020F0502020204030204" pitchFamily="34" charset="0"/>
            </a:endParaRPr>
          </a:p>
        </p:txBody>
      </p:sp>
      <p:sp>
        <p:nvSpPr>
          <p:cNvPr id="23" name="Rounded Rectangle 22"/>
          <p:cNvSpPr/>
          <p:nvPr/>
        </p:nvSpPr>
        <p:spPr>
          <a:xfrm>
            <a:off x="2986089" y="643549"/>
            <a:ext cx="3178175" cy="3052089"/>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28568" rIns="0" bIns="28568" anchor="t" anchorCtr="0"/>
          <a:lstStyle/>
          <a:p>
            <a:pPr algn="ctr">
              <a:defRPr/>
            </a:pPr>
            <a:r>
              <a:rPr lang="en-US" sz="1600" b="1" dirty="0">
                <a:solidFill>
                  <a:schemeClr val="tx1"/>
                </a:solidFill>
                <a:latin typeface="Calibri" panose="020F0502020204030204" pitchFamily="34" charset="0"/>
              </a:rPr>
              <a:t>Story:</a:t>
            </a:r>
          </a:p>
          <a:p>
            <a:pPr>
              <a:defRPr/>
            </a:pPr>
            <a:r>
              <a:rPr lang="en-US" sz="1050" dirty="0" smtClean="0">
                <a:solidFill>
                  <a:schemeClr val="tx1"/>
                </a:solidFill>
                <a:latin typeface="Calibri" panose="020F0502020204030204" pitchFamily="34" charset="0"/>
              </a:rPr>
              <a:t>This scenario assumes a nationwide implementation of stringent environmental  regulations. This implementation results  in  increased </a:t>
            </a:r>
            <a:r>
              <a:rPr lang="en-US" sz="1050" dirty="0">
                <a:solidFill>
                  <a:schemeClr val="tx1"/>
                </a:solidFill>
                <a:latin typeface="Calibri" panose="020F0502020204030204" pitchFamily="34" charset="0"/>
              </a:rPr>
              <a:t>energy efficiency and customer-sited solar PV</a:t>
            </a:r>
            <a:r>
              <a:rPr lang="en-US" sz="1050" dirty="0" smtClean="0">
                <a:solidFill>
                  <a:schemeClr val="tx1"/>
                </a:solidFill>
                <a:latin typeface="Calibri" panose="020F0502020204030204" pitchFamily="34" charset="0"/>
              </a:rPr>
              <a:t>. In addition to the target of 32% CO2 reductions in Texas, the scenario also expects existing regulations related to Regional Haze, NAAQS and CSAPR continue to remain active. Continued drop in cost of renewable generation and retention of tax credits makes solar and wind generation more competitive. Stricter emission standards are expected to be in place to achieve the CO2 target set by these regulations, making coal generation less economical and may gradually get replaced by Natural Gas fired generation. Stricter regulations  around water use result in installation of dry cooled generation.</a:t>
            </a:r>
            <a:endParaRPr lang="en-US" sz="1050" dirty="0">
              <a:solidFill>
                <a:schemeClr val="tx1"/>
              </a:solidFill>
              <a:latin typeface="Calibri" panose="020F0502020204030204" pitchFamily="34" charset="0"/>
            </a:endParaRPr>
          </a:p>
        </p:txBody>
      </p:sp>
      <p:sp>
        <p:nvSpPr>
          <p:cNvPr id="25" name="Rounded Rectangle 24"/>
          <p:cNvSpPr/>
          <p:nvPr/>
        </p:nvSpPr>
        <p:spPr>
          <a:xfrm>
            <a:off x="2986089" y="3748088"/>
            <a:ext cx="3178175" cy="27432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28568" rIns="0" bIns="28568" anchor="t" anchorCtr="0"/>
          <a:lstStyle/>
          <a:p>
            <a:pPr algn="ctr">
              <a:defRPr/>
            </a:pPr>
            <a:r>
              <a:rPr lang="en-US" sz="1600" b="1" dirty="0">
                <a:solidFill>
                  <a:schemeClr val="tx1"/>
                </a:solidFill>
                <a:latin typeface="Calibri" panose="020F0502020204030204" pitchFamily="34" charset="0"/>
              </a:rPr>
              <a:t>Implications for ERCOT:</a:t>
            </a:r>
          </a:p>
          <a:p>
            <a:pPr marL="166649" indent="-166649">
              <a:buFont typeface="Arial" panose="020B0604020202020204" pitchFamily="34" charset="0"/>
              <a:buChar char="•"/>
              <a:defRPr/>
            </a:pPr>
            <a:r>
              <a:rPr lang="en-US" sz="1200" dirty="0" smtClean="0">
                <a:solidFill>
                  <a:schemeClr val="tx1"/>
                </a:solidFill>
                <a:latin typeface="Calibri" panose="020F0502020204030204" pitchFamily="34" charset="0"/>
              </a:rPr>
              <a:t>Lower peak and overall end use</a:t>
            </a:r>
          </a:p>
          <a:p>
            <a:pPr marL="166649" indent="-166649">
              <a:buFont typeface="Arial" panose="020B0604020202020204" pitchFamily="34" charset="0"/>
              <a:buChar char="•"/>
              <a:defRPr/>
            </a:pPr>
            <a:r>
              <a:rPr lang="en-US" sz="1200" dirty="0" smtClean="0">
                <a:solidFill>
                  <a:schemeClr val="tx1"/>
                </a:solidFill>
                <a:latin typeface="Calibri" panose="020F0502020204030204" pitchFamily="34" charset="0"/>
              </a:rPr>
              <a:t>Challenge </a:t>
            </a:r>
            <a:r>
              <a:rPr lang="en-US" sz="1200" dirty="0">
                <a:solidFill>
                  <a:schemeClr val="tx1"/>
                </a:solidFill>
                <a:latin typeface="Calibri" panose="020F0502020204030204" pitchFamily="34" charset="0"/>
              </a:rPr>
              <a:t>in matching generator w/ load</a:t>
            </a:r>
          </a:p>
          <a:p>
            <a:pPr marL="166649" indent="-166649">
              <a:buFont typeface="Arial" panose="020B0604020202020204" pitchFamily="34" charset="0"/>
              <a:buChar char="•"/>
              <a:defRPr/>
            </a:pPr>
            <a:r>
              <a:rPr lang="en-US" sz="1200" dirty="0">
                <a:solidFill>
                  <a:schemeClr val="tx1"/>
                </a:solidFill>
                <a:latin typeface="Calibri" panose="020F0502020204030204" pitchFamily="34" charset="0"/>
              </a:rPr>
              <a:t>Reserve &amp; integrate issues</a:t>
            </a:r>
          </a:p>
          <a:p>
            <a:pPr marL="166649" indent="-166649">
              <a:buFont typeface="Arial" panose="020B0604020202020204" pitchFamily="34" charset="0"/>
              <a:buChar char="•"/>
              <a:defRPr/>
            </a:pPr>
            <a:r>
              <a:rPr lang="en-US" sz="1200" dirty="0">
                <a:solidFill>
                  <a:schemeClr val="tx1"/>
                </a:solidFill>
                <a:latin typeface="Calibri" panose="020F0502020204030204" pitchFamily="34" charset="0"/>
              </a:rPr>
              <a:t>Potential need for new ancillary services to provide faster &amp; flexible </a:t>
            </a:r>
            <a:r>
              <a:rPr lang="en-US" sz="1200" dirty="0" smtClean="0">
                <a:solidFill>
                  <a:schemeClr val="tx1"/>
                </a:solidFill>
                <a:latin typeface="Calibri" panose="020F0502020204030204" pitchFamily="34" charset="0"/>
              </a:rPr>
              <a:t>resources</a:t>
            </a:r>
            <a:endParaRPr lang="en-US" sz="1200" dirty="0">
              <a:solidFill>
                <a:schemeClr val="tx1"/>
              </a:solidFill>
              <a:latin typeface="Calibri" panose="020F0502020204030204" pitchFamily="34" charset="0"/>
            </a:endParaRPr>
          </a:p>
        </p:txBody>
      </p:sp>
      <p:sp>
        <p:nvSpPr>
          <p:cNvPr id="27" name="TextBox 26"/>
          <p:cNvSpPr txBox="1"/>
          <p:nvPr/>
        </p:nvSpPr>
        <p:spPr>
          <a:xfrm>
            <a:off x="380999" y="152401"/>
            <a:ext cx="8645071" cy="442415"/>
          </a:xfrm>
          <a:prstGeom prst="rect">
            <a:avLst/>
          </a:prstGeom>
          <a:noFill/>
          <a:ln>
            <a:solidFill>
              <a:schemeClr val="accent1">
                <a:shade val="50000"/>
              </a:schemeClr>
            </a:solidFill>
          </a:ln>
        </p:spPr>
        <p:txBody>
          <a:bodyPr wrap="square" lIns="57136" tIns="28568" rIns="57136" bIns="28568">
            <a:spAutoFit/>
          </a:bodyPr>
          <a:lstStyle/>
          <a:p>
            <a:pPr>
              <a:defRPr/>
            </a:pPr>
            <a:r>
              <a:rPr lang="en-US" sz="2500" dirty="0">
                <a:latin typeface="Calibri" panose="020F0502020204030204" pitchFamily="34" charset="0"/>
              </a:rPr>
              <a:t>3</a:t>
            </a:r>
            <a:r>
              <a:rPr lang="en-US" sz="2500" dirty="0" smtClean="0">
                <a:latin typeface="Calibri" panose="020F0502020204030204" pitchFamily="34" charset="0"/>
              </a:rPr>
              <a:t>. </a:t>
            </a:r>
            <a:r>
              <a:rPr lang="en-US" sz="2500" dirty="0">
                <a:latin typeface="Calibri" panose="020F0502020204030204" pitchFamily="34" charset="0"/>
              </a:rPr>
              <a:t>Scenario: </a:t>
            </a:r>
            <a:r>
              <a:rPr lang="en-US" sz="2500" dirty="0" smtClean="0">
                <a:latin typeface="Calibri" panose="020F0502020204030204" pitchFamily="34" charset="0"/>
              </a:rPr>
              <a:t>Environmental mandate</a:t>
            </a:r>
            <a:endParaRPr lang="en-US" sz="2500" dirty="0">
              <a:latin typeface="Calibri" panose="020F0502020204030204" pitchFamily="34" charset="0"/>
            </a:endParaRPr>
          </a:p>
        </p:txBody>
      </p:sp>
      <p:sp>
        <p:nvSpPr>
          <p:cNvPr id="8" name="Rounded Rectangle 7"/>
          <p:cNvSpPr/>
          <p:nvPr/>
        </p:nvSpPr>
        <p:spPr>
          <a:xfrm>
            <a:off x="108857" y="4495800"/>
            <a:ext cx="2877232" cy="1981200"/>
          </a:xfrm>
          <a:prstGeom prst="roundRect">
            <a:avLst>
              <a:gd name="adj" fmla="val 17318"/>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latin typeface="Calibri" panose="020F0502020204030204" pitchFamily="34" charset="0"/>
              </a:rPr>
              <a:t>Alt. Generation Resources </a:t>
            </a:r>
          </a:p>
          <a:p>
            <a:pPr marL="117445" indent="-117445">
              <a:buFont typeface="Arial" pitchFamily="34" charset="0"/>
              <a:buChar char="•"/>
              <a:defRPr/>
            </a:pPr>
            <a:r>
              <a:rPr lang="en-US" sz="900" dirty="0" smtClean="0">
                <a:solidFill>
                  <a:schemeClr val="tx1"/>
                </a:solidFill>
                <a:latin typeface="Calibri" panose="020F0502020204030204" pitchFamily="34" charset="0"/>
              </a:rPr>
              <a:t>Continued PTC/ITC through 2020, reducing over time</a:t>
            </a:r>
          </a:p>
          <a:p>
            <a:pPr marL="117445" indent="-117445">
              <a:buFont typeface="Arial" pitchFamily="34" charset="0"/>
              <a:buChar char="•"/>
              <a:defRPr/>
            </a:pPr>
            <a:r>
              <a:rPr lang="en-US" sz="900" dirty="0" smtClean="0">
                <a:solidFill>
                  <a:schemeClr val="tx1"/>
                </a:solidFill>
                <a:latin typeface="Calibri" panose="020F0502020204030204" pitchFamily="34" charset="0"/>
              </a:rPr>
              <a:t>Continued </a:t>
            </a:r>
            <a:r>
              <a:rPr lang="en-US" sz="900" dirty="0">
                <a:solidFill>
                  <a:schemeClr val="tx1"/>
                </a:solidFill>
                <a:latin typeface="Calibri" panose="020F0502020204030204" pitchFamily="34" charset="0"/>
              </a:rPr>
              <a:t>decrease capital costs for solar: 3-5% /yr</a:t>
            </a:r>
          </a:p>
          <a:p>
            <a:pPr marL="117445" indent="-117445">
              <a:buFont typeface="Arial" pitchFamily="34" charset="0"/>
              <a:buChar char="•"/>
              <a:defRPr/>
            </a:pPr>
            <a:r>
              <a:rPr lang="en-US" sz="900" dirty="0">
                <a:solidFill>
                  <a:schemeClr val="tx1"/>
                </a:solidFill>
                <a:latin typeface="Calibri" panose="020F0502020204030204" pitchFamily="34" charset="0"/>
              </a:rPr>
              <a:t>Wind capacity factors increase due to technological improvements</a:t>
            </a:r>
          </a:p>
          <a:p>
            <a:pPr marL="117445" indent="-117445">
              <a:buFont typeface="Arial" pitchFamily="34" charset="0"/>
              <a:buChar char="•"/>
              <a:defRPr/>
            </a:pPr>
            <a:r>
              <a:rPr lang="en-US" sz="900" dirty="0">
                <a:solidFill>
                  <a:schemeClr val="tx1"/>
                </a:solidFill>
                <a:latin typeface="Calibri" panose="020F0502020204030204" pitchFamily="34" charset="0"/>
              </a:rPr>
              <a:t>Cap on annual wind generation</a:t>
            </a:r>
          </a:p>
          <a:p>
            <a:pPr marL="117445" indent="-117445">
              <a:buFont typeface="Arial" pitchFamily="34" charset="0"/>
              <a:buChar char="•"/>
              <a:defRPr/>
            </a:pPr>
            <a:r>
              <a:rPr lang="en-US" sz="900" dirty="0">
                <a:solidFill>
                  <a:schemeClr val="tx1"/>
                </a:solidFill>
                <a:latin typeface="Calibri" panose="020F0502020204030204" pitchFamily="34" charset="0"/>
              </a:rPr>
              <a:t>Increased development of storage  due to cost reductions for batteries &amp; compressed air</a:t>
            </a:r>
          </a:p>
          <a:p>
            <a:pPr marL="117445" indent="-117445">
              <a:buFont typeface="Arial" pitchFamily="34" charset="0"/>
              <a:buChar char="•"/>
              <a:defRPr/>
            </a:pPr>
            <a:r>
              <a:rPr lang="en-US" sz="900" dirty="0">
                <a:solidFill>
                  <a:schemeClr val="tx1"/>
                </a:solidFill>
                <a:latin typeface="Calibri" panose="020F0502020204030204" pitchFamily="34" charset="0"/>
              </a:rPr>
              <a:t>More financing mechanism are </a:t>
            </a:r>
            <a:r>
              <a:rPr lang="en-US" sz="900" dirty="0" smtClean="0">
                <a:solidFill>
                  <a:schemeClr val="tx1"/>
                </a:solidFill>
                <a:latin typeface="Calibri" panose="020F0502020204030204" pitchFamily="34" charset="0"/>
              </a:rPr>
              <a:t>available; e.g</a:t>
            </a:r>
            <a:r>
              <a:rPr lang="en-US" sz="900" dirty="0">
                <a:solidFill>
                  <a:schemeClr val="tx1"/>
                </a:solidFill>
                <a:latin typeface="Calibri" panose="020F0502020204030204" pitchFamily="34" charset="0"/>
              </a:rPr>
              <a:t>.: real estate investment trusts, property-assessed clean energy financing, and </a:t>
            </a:r>
            <a:r>
              <a:rPr lang="en-US" sz="900" dirty="0" smtClean="0">
                <a:solidFill>
                  <a:schemeClr val="tx1"/>
                </a:solidFill>
                <a:latin typeface="Calibri" panose="020F0502020204030204" pitchFamily="34" charset="0"/>
              </a:rPr>
              <a:t>others</a:t>
            </a:r>
            <a:endParaRPr lang="en-US" sz="9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3987026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08857" y="685800"/>
            <a:ext cx="2786743" cy="1371600"/>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400" b="1" dirty="0">
                <a:solidFill>
                  <a:schemeClr val="tx1"/>
                </a:solidFill>
                <a:latin typeface="Calibri" panose="020F0502020204030204" pitchFamily="34" charset="0"/>
              </a:rPr>
              <a:t>Economic Conditions</a:t>
            </a:r>
          </a:p>
          <a:p>
            <a:pPr marL="117445" indent="-117445">
              <a:buFont typeface="Arial" pitchFamily="34" charset="0"/>
              <a:buChar char="•"/>
              <a:defRPr/>
            </a:pPr>
            <a:r>
              <a:rPr lang="en-US" sz="1000" dirty="0">
                <a:solidFill>
                  <a:schemeClr val="tx1"/>
                </a:solidFill>
                <a:latin typeface="Calibri" panose="020F0502020204030204" pitchFamily="34" charset="0"/>
              </a:rPr>
              <a:t>Net population growth in Texas  </a:t>
            </a:r>
            <a:r>
              <a:rPr lang="en-US" sz="1000" dirty="0" smtClean="0">
                <a:solidFill>
                  <a:schemeClr val="tx1"/>
                </a:solidFill>
                <a:latin typeface="Calibri" panose="020F0502020204030204" pitchFamily="34" charset="0"/>
              </a:rPr>
              <a:t>~negative to zero</a:t>
            </a:r>
            <a:endParaRPr lang="en-US" sz="1000" dirty="0">
              <a:solidFill>
                <a:schemeClr val="tx1"/>
              </a:solidFill>
              <a:latin typeface="Calibri" panose="020F0502020204030204" pitchFamily="34" charset="0"/>
            </a:endParaRPr>
          </a:p>
          <a:p>
            <a:pPr marL="117445" indent="-117445">
              <a:buFont typeface="Arial" pitchFamily="34" charset="0"/>
              <a:buChar char="•"/>
              <a:defRPr/>
            </a:pPr>
            <a:r>
              <a:rPr lang="en-US" sz="1000" dirty="0">
                <a:solidFill>
                  <a:schemeClr val="tx1"/>
                </a:solidFill>
                <a:latin typeface="Calibri" panose="020F0502020204030204" pitchFamily="34" charset="0"/>
              </a:rPr>
              <a:t>Urbanization with growth concentrated in the major cities</a:t>
            </a:r>
          </a:p>
          <a:p>
            <a:pPr marL="117445" indent="-117445">
              <a:buFont typeface="Arial" pitchFamily="34" charset="0"/>
              <a:buChar char="•"/>
              <a:defRPr/>
            </a:pPr>
            <a:r>
              <a:rPr lang="en-US" sz="1000" dirty="0">
                <a:solidFill>
                  <a:schemeClr val="tx1"/>
                </a:solidFill>
                <a:latin typeface="Calibri" panose="020F0502020204030204" pitchFamily="34" charset="0"/>
              </a:rPr>
              <a:t>No industrial growth</a:t>
            </a:r>
          </a:p>
          <a:p>
            <a:pPr marL="117445" indent="-117445">
              <a:buFont typeface="Arial" pitchFamily="34" charset="0"/>
              <a:buChar char="•"/>
              <a:defRPr/>
            </a:pPr>
            <a:r>
              <a:rPr lang="en-US" sz="1000" dirty="0">
                <a:solidFill>
                  <a:schemeClr val="tx1"/>
                </a:solidFill>
                <a:latin typeface="Calibri" panose="020F0502020204030204" pitchFamily="34" charset="0"/>
              </a:rPr>
              <a:t>Capital for new generation difficult to obtain</a:t>
            </a:r>
          </a:p>
          <a:p>
            <a:pPr marL="117445" indent="-117445">
              <a:buFont typeface="Arial" pitchFamily="34" charset="0"/>
              <a:buChar char="•"/>
              <a:defRPr/>
            </a:pPr>
            <a:r>
              <a:rPr lang="en-US" sz="1000" dirty="0">
                <a:solidFill>
                  <a:schemeClr val="tx1"/>
                </a:solidFill>
                <a:latin typeface="Calibri" panose="020F0502020204030204" pitchFamily="34" charset="0"/>
              </a:rPr>
              <a:t>Little to no GDP growth or net load </a:t>
            </a:r>
            <a:r>
              <a:rPr lang="en-US" sz="1000" dirty="0" smtClean="0">
                <a:solidFill>
                  <a:schemeClr val="tx1"/>
                </a:solidFill>
                <a:latin typeface="Calibri" panose="020F0502020204030204" pitchFamily="34" charset="0"/>
              </a:rPr>
              <a:t>growth</a:t>
            </a:r>
            <a:endParaRPr lang="en-US" sz="2000" dirty="0">
              <a:solidFill>
                <a:schemeClr val="tx1"/>
              </a:solidFill>
              <a:latin typeface="Calibri" panose="020F0502020204030204" pitchFamily="34" charset="0"/>
            </a:endParaRPr>
          </a:p>
          <a:p>
            <a:pPr marL="117445" indent="-117445">
              <a:buFont typeface="Arial" pitchFamily="34" charset="0"/>
              <a:buChar char="•"/>
              <a:defRPr/>
            </a:pPr>
            <a:endParaRPr lang="en-US" sz="2000" dirty="0">
              <a:solidFill>
                <a:schemeClr val="tx1"/>
              </a:solidFill>
              <a:latin typeface="Calibri" panose="020F0502020204030204" pitchFamily="34" charset="0"/>
            </a:endParaRPr>
          </a:p>
        </p:txBody>
      </p:sp>
      <p:sp>
        <p:nvSpPr>
          <p:cNvPr id="3" name="Rounded Rectangle 2"/>
          <p:cNvSpPr/>
          <p:nvPr/>
        </p:nvSpPr>
        <p:spPr>
          <a:xfrm>
            <a:off x="6248400" y="5034557"/>
            <a:ext cx="2777671" cy="1371600"/>
          </a:xfrm>
          <a:prstGeom prst="roundRect">
            <a:avLst/>
          </a:prstGeom>
          <a:solidFill>
            <a:srgbClr val="ECEDB1"/>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latin typeface="Calibri" panose="020F0502020204030204" pitchFamily="34" charset="0"/>
              </a:rPr>
              <a:t>Weather / Water</a:t>
            </a:r>
          </a:p>
          <a:p>
            <a:pPr marL="119033" indent="-119033">
              <a:buFont typeface="Arial" pitchFamily="34" charset="0"/>
              <a:buChar char="•"/>
              <a:defRPr/>
            </a:pPr>
            <a:r>
              <a:rPr lang="en-US" sz="1100" dirty="0">
                <a:solidFill>
                  <a:schemeClr val="tx1"/>
                </a:solidFill>
                <a:latin typeface="Calibri" panose="020F0502020204030204" pitchFamily="34" charset="0"/>
              </a:rPr>
              <a:t>Same as under Current Trends – no drought conditions, but limited water supply for new generation</a:t>
            </a:r>
          </a:p>
          <a:p>
            <a:pPr>
              <a:defRPr/>
            </a:pPr>
            <a:endParaRPr lang="en-US" sz="1300" b="1" dirty="0">
              <a:solidFill>
                <a:schemeClr val="tx1"/>
              </a:solidFill>
              <a:latin typeface="Calibri" panose="020F0502020204030204" pitchFamily="34" charset="0"/>
            </a:endParaRPr>
          </a:p>
        </p:txBody>
      </p:sp>
      <p:sp>
        <p:nvSpPr>
          <p:cNvPr id="5" name="Rounded Rectangle 4"/>
          <p:cNvSpPr/>
          <p:nvPr/>
        </p:nvSpPr>
        <p:spPr>
          <a:xfrm>
            <a:off x="108857" y="5022619"/>
            <a:ext cx="2786744" cy="1371600"/>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55994" tIns="28568" rIns="29330" bIns="28568"/>
          <a:lstStyle/>
          <a:p>
            <a:pPr>
              <a:defRPr/>
            </a:pPr>
            <a:r>
              <a:rPr lang="en-US" b="1" dirty="0">
                <a:solidFill>
                  <a:schemeClr val="tx1"/>
                </a:solidFill>
                <a:latin typeface="Calibri" panose="020F0502020204030204" pitchFamily="34" charset="0"/>
              </a:rPr>
              <a:t>Gas/Oil Prices</a:t>
            </a:r>
          </a:p>
          <a:p>
            <a:pPr marL="117445" indent="-117445">
              <a:buFont typeface="Arial" pitchFamily="34" charset="0"/>
              <a:buChar char="•"/>
              <a:defRPr/>
            </a:pPr>
            <a:r>
              <a:rPr lang="en-US" sz="1100" dirty="0">
                <a:solidFill>
                  <a:schemeClr val="tx1"/>
                </a:solidFill>
                <a:latin typeface="Calibri" panose="020F0502020204030204" pitchFamily="34" charset="0"/>
              </a:rPr>
              <a:t>Lower prices (~$1/mmbtu lower than assumptions under Current Trends)</a:t>
            </a:r>
          </a:p>
          <a:p>
            <a:pPr marL="117445" indent="-117445">
              <a:buFont typeface="Arial" pitchFamily="34" charset="0"/>
              <a:buChar char="•"/>
              <a:defRPr/>
            </a:pPr>
            <a:r>
              <a:rPr lang="en-US" sz="1100" dirty="0">
                <a:solidFill>
                  <a:schemeClr val="tx1"/>
                </a:solidFill>
                <a:latin typeface="Calibri" panose="020F0502020204030204" pitchFamily="34" charset="0"/>
              </a:rPr>
              <a:t>Less oil exploration and production</a:t>
            </a:r>
          </a:p>
          <a:p>
            <a:pPr marL="117445" indent="-117445">
              <a:buFont typeface="Arial" pitchFamily="34" charset="0"/>
              <a:buChar char="•"/>
              <a:defRPr/>
            </a:pPr>
            <a:r>
              <a:rPr lang="en-US" sz="1100" dirty="0">
                <a:solidFill>
                  <a:schemeClr val="tx1"/>
                </a:solidFill>
                <a:latin typeface="Calibri" panose="020F0502020204030204" pitchFamily="34" charset="0"/>
              </a:rPr>
              <a:t>No LNG development</a:t>
            </a:r>
          </a:p>
        </p:txBody>
      </p:sp>
      <p:sp>
        <p:nvSpPr>
          <p:cNvPr id="6" name="Rounded Rectangle 5"/>
          <p:cNvSpPr/>
          <p:nvPr/>
        </p:nvSpPr>
        <p:spPr>
          <a:xfrm>
            <a:off x="6248400" y="685800"/>
            <a:ext cx="2777671" cy="137160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b="1" dirty="0" smtClean="0">
                <a:solidFill>
                  <a:schemeClr val="tx1"/>
                </a:solidFill>
                <a:latin typeface="Calibri" panose="020F0502020204030204" pitchFamily="34" charset="0"/>
              </a:rPr>
              <a:t>Technology</a:t>
            </a:r>
            <a:endParaRPr lang="en-US" b="1" dirty="0">
              <a:solidFill>
                <a:schemeClr val="tx1"/>
              </a:solidFill>
              <a:latin typeface="Calibri" panose="020F0502020204030204" pitchFamily="34" charset="0"/>
            </a:endParaRPr>
          </a:p>
          <a:p>
            <a:pPr marL="117445" indent="-117445">
              <a:buFont typeface="Arial" pitchFamily="34" charset="0"/>
              <a:buChar char="•"/>
              <a:defRPr/>
            </a:pPr>
            <a:r>
              <a:rPr lang="en-US" sz="1200" dirty="0" smtClean="0">
                <a:solidFill>
                  <a:schemeClr val="tx1"/>
                </a:solidFill>
                <a:latin typeface="Calibri" panose="020F0502020204030204" pitchFamily="34" charset="0"/>
              </a:rPr>
              <a:t>Less spending one energy efficient appliances</a:t>
            </a:r>
          </a:p>
          <a:p>
            <a:pPr marL="117445" indent="-117445">
              <a:buFont typeface="Arial" pitchFamily="34" charset="0"/>
              <a:buChar char="•"/>
              <a:defRPr/>
            </a:pPr>
            <a:r>
              <a:rPr lang="en-US" sz="1200" dirty="0">
                <a:solidFill>
                  <a:schemeClr val="tx1"/>
                </a:solidFill>
                <a:latin typeface="Calibri" panose="020F0502020204030204" pitchFamily="34" charset="0"/>
              </a:rPr>
              <a:t>Limited growth of new technologies that are still high costs, such as </a:t>
            </a:r>
            <a:r>
              <a:rPr lang="en-US" sz="1200" dirty="0" smtClean="0">
                <a:solidFill>
                  <a:schemeClr val="tx1"/>
                </a:solidFill>
                <a:latin typeface="Calibri" panose="020F0502020204030204" pitchFamily="34" charset="0"/>
              </a:rPr>
              <a:t>storage</a:t>
            </a:r>
            <a:endParaRPr lang="en-US" sz="1200" dirty="0">
              <a:solidFill>
                <a:schemeClr val="tx1"/>
              </a:solidFill>
              <a:latin typeface="Calibri" panose="020F0502020204030204" pitchFamily="34" charset="0"/>
            </a:endParaRPr>
          </a:p>
        </p:txBody>
      </p:sp>
      <p:sp>
        <p:nvSpPr>
          <p:cNvPr id="7" name="Rounded Rectangle 6"/>
          <p:cNvSpPr/>
          <p:nvPr/>
        </p:nvSpPr>
        <p:spPr>
          <a:xfrm>
            <a:off x="6248400" y="3581400"/>
            <a:ext cx="2777671" cy="1371600"/>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b="1" dirty="0">
                <a:solidFill>
                  <a:schemeClr val="tx1"/>
                </a:solidFill>
                <a:latin typeface="Calibri" panose="020F0502020204030204" pitchFamily="34" charset="0"/>
              </a:rPr>
              <a:t>End - Use</a:t>
            </a:r>
          </a:p>
          <a:p>
            <a:pPr marL="117445" indent="-117445">
              <a:buFont typeface="Arial" pitchFamily="34" charset="0"/>
              <a:buChar char="•"/>
              <a:defRPr/>
            </a:pPr>
            <a:r>
              <a:rPr lang="en-US" sz="1100" dirty="0">
                <a:solidFill>
                  <a:schemeClr val="tx1"/>
                </a:solidFill>
                <a:latin typeface="Calibri" panose="020F0502020204030204" pitchFamily="34" charset="0"/>
              </a:rPr>
              <a:t>Customers are  more cost conscious, thus more conservation </a:t>
            </a:r>
            <a:r>
              <a:rPr lang="en-US" sz="1100" dirty="0" smtClean="0">
                <a:solidFill>
                  <a:schemeClr val="tx1"/>
                </a:solidFill>
                <a:latin typeface="Calibri" panose="020F0502020204030204" pitchFamily="34" charset="0"/>
              </a:rPr>
              <a:t>– less disposable income</a:t>
            </a:r>
            <a:endParaRPr lang="en-US" sz="1100" dirty="0">
              <a:solidFill>
                <a:schemeClr val="tx1"/>
              </a:solidFill>
              <a:latin typeface="Calibri" panose="020F0502020204030204" pitchFamily="34" charset="0"/>
            </a:endParaRPr>
          </a:p>
          <a:p>
            <a:pPr>
              <a:defRPr/>
            </a:pPr>
            <a:endParaRPr lang="en-US" dirty="0">
              <a:solidFill>
                <a:schemeClr val="tx1"/>
              </a:solidFill>
              <a:latin typeface="Calibri" panose="020F0502020204030204" pitchFamily="34" charset="0"/>
            </a:endParaRPr>
          </a:p>
        </p:txBody>
      </p:sp>
      <p:sp>
        <p:nvSpPr>
          <p:cNvPr id="8" name="Rounded Rectangle 7"/>
          <p:cNvSpPr/>
          <p:nvPr/>
        </p:nvSpPr>
        <p:spPr>
          <a:xfrm>
            <a:off x="108857" y="3581400"/>
            <a:ext cx="2786743" cy="1371600"/>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400" b="1" dirty="0">
                <a:solidFill>
                  <a:schemeClr val="tx1"/>
                </a:solidFill>
                <a:latin typeface="Calibri" panose="020F0502020204030204" pitchFamily="34" charset="0"/>
              </a:rPr>
              <a:t>Alt Gen Resources</a:t>
            </a:r>
          </a:p>
          <a:p>
            <a:pPr marL="117445" indent="-117445">
              <a:buFont typeface="Arial" pitchFamily="34" charset="0"/>
              <a:buChar char="•"/>
              <a:defRPr/>
            </a:pPr>
            <a:r>
              <a:rPr lang="en-US" sz="1000" dirty="0">
                <a:solidFill>
                  <a:schemeClr val="tx1"/>
                </a:solidFill>
                <a:latin typeface="Calibri" panose="020F0502020204030204" pitchFamily="34" charset="0"/>
              </a:rPr>
              <a:t>Lower oil/gas prices</a:t>
            </a:r>
          </a:p>
          <a:p>
            <a:pPr marL="117445" indent="-117445">
              <a:buFont typeface="Arial" pitchFamily="34" charset="0"/>
              <a:buChar char="•"/>
              <a:defRPr/>
            </a:pPr>
            <a:r>
              <a:rPr lang="en-US" sz="1000" dirty="0">
                <a:solidFill>
                  <a:schemeClr val="tx1"/>
                </a:solidFill>
                <a:latin typeface="Calibri" panose="020F0502020204030204" pitchFamily="34" charset="0"/>
              </a:rPr>
              <a:t>Limited development of wind and solar due to low energy prices</a:t>
            </a:r>
          </a:p>
          <a:p>
            <a:pPr marL="117445" indent="-117445">
              <a:buFont typeface="Arial" pitchFamily="34" charset="0"/>
              <a:buChar char="•"/>
              <a:defRPr/>
            </a:pPr>
            <a:r>
              <a:rPr lang="en-US" sz="1000" dirty="0">
                <a:solidFill>
                  <a:schemeClr val="tx1"/>
                </a:solidFill>
                <a:latin typeface="Calibri" panose="020F0502020204030204" pitchFamily="34" charset="0"/>
              </a:rPr>
              <a:t>Nuclear re-licensing </a:t>
            </a:r>
          </a:p>
          <a:p>
            <a:pPr marL="117445" indent="-117445">
              <a:buFont typeface="Arial" pitchFamily="34" charset="0"/>
              <a:buChar char="•"/>
              <a:defRPr/>
            </a:pPr>
            <a:r>
              <a:rPr lang="en-US" sz="1000" dirty="0">
                <a:solidFill>
                  <a:schemeClr val="tx1"/>
                </a:solidFill>
                <a:latin typeface="Calibri" panose="020F0502020204030204" pitchFamily="34" charset="0"/>
              </a:rPr>
              <a:t>Slower solar cost decline due to reduced global demand</a:t>
            </a:r>
          </a:p>
          <a:p>
            <a:pPr marL="117445" indent="-117445">
              <a:buFont typeface="Arial" pitchFamily="34" charset="0"/>
              <a:buChar char="•"/>
              <a:defRPr/>
            </a:pPr>
            <a:endParaRPr lang="en-US" sz="1400" dirty="0">
              <a:solidFill>
                <a:schemeClr val="tx1"/>
              </a:solidFill>
              <a:latin typeface="Calibri" panose="020F0502020204030204" pitchFamily="34" charset="0"/>
            </a:endParaRPr>
          </a:p>
        </p:txBody>
      </p:sp>
      <p:sp>
        <p:nvSpPr>
          <p:cNvPr id="9" name="Rounded Rectangle 8"/>
          <p:cNvSpPr/>
          <p:nvPr/>
        </p:nvSpPr>
        <p:spPr>
          <a:xfrm>
            <a:off x="6248400" y="2133600"/>
            <a:ext cx="2777671" cy="13716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600" b="1" dirty="0">
                <a:solidFill>
                  <a:schemeClr val="tx1"/>
                </a:solidFill>
                <a:latin typeface="Calibri" panose="020F0502020204030204" pitchFamily="34" charset="0"/>
              </a:rPr>
              <a:t>Gen Resource Adequacy Standards</a:t>
            </a:r>
          </a:p>
          <a:p>
            <a:pPr marL="117445" indent="-117445">
              <a:buFont typeface="Arial" pitchFamily="34" charset="0"/>
              <a:buChar char="•"/>
              <a:defRPr/>
            </a:pPr>
            <a:r>
              <a:rPr lang="en-US" sz="1050" dirty="0">
                <a:solidFill>
                  <a:schemeClr val="tx1"/>
                </a:solidFill>
                <a:latin typeface="Calibri" panose="020F0502020204030204" pitchFamily="34" charset="0"/>
              </a:rPr>
              <a:t>Retiring of coal plants due to low energy margins </a:t>
            </a:r>
          </a:p>
          <a:p>
            <a:pPr marL="117445" indent="-117445">
              <a:buFont typeface="Arial" pitchFamily="34" charset="0"/>
              <a:buChar char="•"/>
              <a:defRPr/>
            </a:pPr>
            <a:r>
              <a:rPr lang="en-US" sz="1050" dirty="0">
                <a:solidFill>
                  <a:schemeClr val="tx1"/>
                </a:solidFill>
                <a:latin typeface="Calibri" panose="020F0502020204030204" pitchFamily="34" charset="0"/>
              </a:rPr>
              <a:t>System inertia issues </a:t>
            </a:r>
            <a:r>
              <a:rPr lang="en-US" sz="1050" dirty="0" smtClean="0">
                <a:solidFill>
                  <a:schemeClr val="tx1"/>
                </a:solidFill>
                <a:latin typeface="Calibri" panose="020F0502020204030204" pitchFamily="34" charset="0"/>
              </a:rPr>
              <a:t>increase</a:t>
            </a:r>
          </a:p>
          <a:p>
            <a:pPr marL="117445" indent="-117445">
              <a:buFont typeface="Arial" pitchFamily="34" charset="0"/>
              <a:buChar char="•"/>
              <a:defRPr/>
            </a:pPr>
            <a:r>
              <a:rPr lang="en-US" sz="1050" dirty="0" smtClean="0">
                <a:solidFill>
                  <a:schemeClr val="tx1"/>
                </a:solidFill>
                <a:latin typeface="Calibri" panose="020F0502020204030204" pitchFamily="34" charset="0"/>
              </a:rPr>
              <a:t>No reserve margin mandate</a:t>
            </a:r>
            <a:endParaRPr lang="en-US" sz="1050" dirty="0">
              <a:solidFill>
                <a:schemeClr val="tx1"/>
              </a:solidFill>
              <a:latin typeface="Calibri" panose="020F0502020204030204" pitchFamily="34" charset="0"/>
            </a:endParaRPr>
          </a:p>
          <a:p>
            <a:pPr marL="117445" indent="-117445">
              <a:buFont typeface="Arial" pitchFamily="34" charset="0"/>
              <a:buChar char="•"/>
              <a:defRPr/>
            </a:pPr>
            <a:endParaRPr lang="en-US" sz="1600" dirty="0">
              <a:solidFill>
                <a:schemeClr val="tx1"/>
              </a:solidFill>
              <a:latin typeface="Calibri" panose="020F0502020204030204" pitchFamily="34" charset="0"/>
            </a:endParaRPr>
          </a:p>
          <a:p>
            <a:pPr marL="117445" indent="-117445">
              <a:buFont typeface="Arial" pitchFamily="34" charset="0"/>
              <a:buChar char="•"/>
              <a:defRPr/>
            </a:pPr>
            <a:endParaRPr lang="en-US" sz="1600" dirty="0">
              <a:solidFill>
                <a:schemeClr val="tx1"/>
              </a:solidFill>
              <a:latin typeface="Calibri" panose="020F0502020204030204" pitchFamily="34" charset="0"/>
            </a:endParaRPr>
          </a:p>
        </p:txBody>
      </p:sp>
      <p:sp>
        <p:nvSpPr>
          <p:cNvPr id="4" name="Rounded Rectangle 3"/>
          <p:cNvSpPr/>
          <p:nvPr/>
        </p:nvSpPr>
        <p:spPr>
          <a:xfrm>
            <a:off x="108857" y="2133600"/>
            <a:ext cx="2786743" cy="137160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600" b="1" dirty="0">
                <a:solidFill>
                  <a:schemeClr val="tx1"/>
                </a:solidFill>
                <a:latin typeface="Calibri" panose="020F0502020204030204" pitchFamily="34" charset="0"/>
              </a:rPr>
              <a:t>Environ. Regs. / Energy Policy</a:t>
            </a:r>
          </a:p>
          <a:p>
            <a:pPr marL="117445" indent="-117445">
              <a:buFont typeface="Arial" pitchFamily="34" charset="0"/>
              <a:buChar char="•"/>
              <a:defRPr/>
            </a:pPr>
            <a:r>
              <a:rPr lang="en-US" sz="1050" dirty="0">
                <a:solidFill>
                  <a:schemeClr val="tx1"/>
                </a:solidFill>
                <a:latin typeface="Calibri" panose="020F0502020204030204" pitchFamily="34" charset="0"/>
              </a:rPr>
              <a:t>Continuing modest environmental regulations, no significant changes from assumptions under Current Trends</a:t>
            </a:r>
          </a:p>
          <a:p>
            <a:pPr marL="117445" indent="-117445">
              <a:buFont typeface="Arial" pitchFamily="34" charset="0"/>
              <a:buChar char="•"/>
              <a:defRPr/>
            </a:pPr>
            <a:r>
              <a:rPr lang="en-US" sz="1050" dirty="0">
                <a:solidFill>
                  <a:schemeClr val="tx1"/>
                </a:solidFill>
                <a:latin typeface="Calibri" panose="020F0502020204030204" pitchFamily="34" charset="0"/>
              </a:rPr>
              <a:t>Government incentives continue for high efficiency appliances</a:t>
            </a:r>
          </a:p>
          <a:p>
            <a:pPr marL="117445" indent="-117445">
              <a:buFont typeface="Arial" pitchFamily="34" charset="0"/>
              <a:buChar char="•"/>
              <a:defRPr/>
            </a:pPr>
            <a:r>
              <a:rPr lang="en-US" sz="1050" dirty="0" smtClean="0">
                <a:solidFill>
                  <a:schemeClr val="tx1"/>
                </a:solidFill>
                <a:latin typeface="Calibri" panose="020F0502020204030204" pitchFamily="34" charset="0"/>
              </a:rPr>
              <a:t>Same as Current Trends</a:t>
            </a:r>
            <a:endParaRPr lang="en-US" sz="1600" dirty="0">
              <a:solidFill>
                <a:schemeClr val="tx1"/>
              </a:solidFill>
              <a:latin typeface="Calibri" panose="020F0502020204030204" pitchFamily="34" charset="0"/>
            </a:endParaRPr>
          </a:p>
          <a:p>
            <a:pPr>
              <a:defRPr/>
            </a:pPr>
            <a:endParaRPr lang="en-US" sz="1050" dirty="0">
              <a:solidFill>
                <a:schemeClr val="tx1"/>
              </a:solidFill>
              <a:latin typeface="Calibri" panose="020F0502020204030204" pitchFamily="34" charset="0"/>
            </a:endParaRPr>
          </a:p>
        </p:txBody>
      </p:sp>
      <p:sp>
        <p:nvSpPr>
          <p:cNvPr id="23" name="Rounded Rectangle 22"/>
          <p:cNvSpPr/>
          <p:nvPr/>
        </p:nvSpPr>
        <p:spPr>
          <a:xfrm>
            <a:off x="2986089" y="896007"/>
            <a:ext cx="3178175" cy="2609193"/>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28568" rIns="0" bIns="28568" anchor="t" anchorCtr="0"/>
          <a:lstStyle/>
          <a:p>
            <a:pPr algn="ctr">
              <a:defRPr/>
            </a:pPr>
            <a:r>
              <a:rPr lang="en-US" sz="2000" b="1" dirty="0">
                <a:solidFill>
                  <a:schemeClr val="tx1"/>
                </a:solidFill>
                <a:latin typeface="Calibri" panose="020F0502020204030204" pitchFamily="34" charset="0"/>
              </a:rPr>
              <a:t>Story:</a:t>
            </a:r>
          </a:p>
          <a:p>
            <a:pPr>
              <a:defRPr/>
            </a:pPr>
            <a:r>
              <a:rPr lang="en-US" sz="1400" dirty="0" smtClean="0">
                <a:solidFill>
                  <a:schemeClr val="tx1"/>
                </a:solidFill>
                <a:latin typeface="Calibri" panose="020F0502020204030204" pitchFamily="34" charset="0"/>
              </a:rPr>
              <a:t>Low </a:t>
            </a:r>
            <a:r>
              <a:rPr lang="en-US" sz="1400" dirty="0">
                <a:solidFill>
                  <a:schemeClr val="tx1"/>
                </a:solidFill>
                <a:latin typeface="Calibri" panose="020F0502020204030204" pitchFamily="34" charset="0"/>
              </a:rPr>
              <a:t>energy prices threaten the Texas economy. Load growth is </a:t>
            </a:r>
            <a:r>
              <a:rPr lang="en-US" sz="1400" dirty="0" smtClean="0">
                <a:solidFill>
                  <a:schemeClr val="tx1"/>
                </a:solidFill>
                <a:latin typeface="Calibri" panose="020F0502020204030204" pitchFamily="34" charset="0"/>
              </a:rPr>
              <a:t>limited. Resource </a:t>
            </a:r>
            <a:r>
              <a:rPr lang="en-US" sz="1400" dirty="0">
                <a:solidFill>
                  <a:schemeClr val="tx1"/>
                </a:solidFill>
                <a:latin typeface="Calibri" panose="020F0502020204030204" pitchFamily="34" charset="0"/>
              </a:rPr>
              <a:t>expansion is limited to gas-fired plants and continued subsidized renewables.  Stimulus programs help create incentives for consumers to replace old appliances and increase conservation. </a:t>
            </a:r>
            <a:r>
              <a:rPr lang="en-US" sz="1400" dirty="0" smtClean="0">
                <a:solidFill>
                  <a:schemeClr val="tx1"/>
                </a:solidFill>
                <a:latin typeface="Calibri" panose="020F0502020204030204" pitchFamily="34" charset="0"/>
              </a:rPr>
              <a:t>similar to but less impactful than 1980’s recession.</a:t>
            </a:r>
            <a:endParaRPr lang="en-US" sz="1400" dirty="0">
              <a:solidFill>
                <a:schemeClr val="tx1"/>
              </a:solidFill>
              <a:latin typeface="Calibri" panose="020F0502020204030204" pitchFamily="34" charset="0"/>
            </a:endParaRPr>
          </a:p>
        </p:txBody>
      </p:sp>
      <p:sp>
        <p:nvSpPr>
          <p:cNvPr id="25" name="Rounded Rectangle 24"/>
          <p:cNvSpPr/>
          <p:nvPr/>
        </p:nvSpPr>
        <p:spPr>
          <a:xfrm>
            <a:off x="2986089" y="3581400"/>
            <a:ext cx="3178175" cy="2824757"/>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28568" rIns="0" bIns="28568" anchor="t" anchorCtr="0"/>
          <a:lstStyle/>
          <a:p>
            <a:pPr algn="ctr">
              <a:defRPr/>
            </a:pPr>
            <a:r>
              <a:rPr lang="en-US" sz="2000" b="1" dirty="0">
                <a:solidFill>
                  <a:schemeClr val="tx1"/>
                </a:solidFill>
                <a:latin typeface="Calibri" panose="020F0502020204030204" pitchFamily="34" charset="0"/>
              </a:rPr>
              <a:t>Implications for ERCOT:</a:t>
            </a:r>
          </a:p>
          <a:p>
            <a:pPr marL="166649" indent="-166649">
              <a:buFont typeface="Arial" panose="020B0604020202020204" pitchFamily="34" charset="0"/>
              <a:buChar char="•"/>
              <a:defRPr/>
            </a:pPr>
            <a:r>
              <a:rPr lang="en-US" sz="1200" dirty="0">
                <a:solidFill>
                  <a:schemeClr val="tx1"/>
                </a:solidFill>
                <a:latin typeface="Calibri" panose="020F0502020204030204" pitchFamily="34" charset="0"/>
              </a:rPr>
              <a:t>Slow load growth</a:t>
            </a:r>
          </a:p>
          <a:p>
            <a:pPr marL="166649" indent="-166649">
              <a:buFont typeface="Arial" panose="020B0604020202020204" pitchFamily="34" charset="0"/>
              <a:buChar char="•"/>
              <a:defRPr/>
            </a:pPr>
            <a:r>
              <a:rPr lang="en-US" sz="1200" dirty="0">
                <a:solidFill>
                  <a:schemeClr val="tx1"/>
                </a:solidFill>
                <a:latin typeface="Calibri" panose="020F0502020204030204" pitchFamily="34" charset="0"/>
              </a:rPr>
              <a:t>Growth in urban areas greater than in rural </a:t>
            </a:r>
            <a:r>
              <a:rPr lang="en-US" sz="1200" dirty="0" smtClean="0">
                <a:solidFill>
                  <a:schemeClr val="tx1"/>
                </a:solidFill>
                <a:latin typeface="Calibri" panose="020F0502020204030204" pitchFamily="34" charset="0"/>
              </a:rPr>
              <a:t>areas</a:t>
            </a:r>
          </a:p>
          <a:p>
            <a:pPr marL="166649" indent="-166649">
              <a:buFont typeface="Arial" panose="020B0604020202020204" pitchFamily="34" charset="0"/>
              <a:buChar char="•"/>
              <a:defRPr/>
            </a:pPr>
            <a:r>
              <a:rPr lang="en-US" sz="1200" dirty="0" smtClean="0">
                <a:solidFill>
                  <a:schemeClr val="tx1"/>
                </a:solidFill>
                <a:latin typeface="Calibri" panose="020F0502020204030204" pitchFamily="34" charset="0"/>
              </a:rPr>
              <a:t>Counties with oil </a:t>
            </a:r>
            <a:r>
              <a:rPr lang="en-US" sz="1600" dirty="0" smtClean="0">
                <a:solidFill>
                  <a:schemeClr val="tx1"/>
                </a:solidFill>
                <a:latin typeface="Calibri" panose="020F0502020204030204" pitchFamily="34" charset="0"/>
              </a:rPr>
              <a:t>and</a:t>
            </a:r>
            <a:r>
              <a:rPr lang="en-US" sz="1200" dirty="0" smtClean="0">
                <a:solidFill>
                  <a:schemeClr val="tx1"/>
                </a:solidFill>
                <a:latin typeface="Calibri" panose="020F0502020204030204" pitchFamily="34" charset="0"/>
              </a:rPr>
              <a:t> gas economies shrink at a faster rate</a:t>
            </a:r>
            <a:endParaRPr lang="en-US" sz="1200" dirty="0">
              <a:solidFill>
                <a:schemeClr val="tx1"/>
              </a:solidFill>
              <a:latin typeface="Calibri" panose="020F0502020204030204" pitchFamily="34" charset="0"/>
            </a:endParaRPr>
          </a:p>
          <a:p>
            <a:pPr marL="166649" indent="-166649">
              <a:buFont typeface="Arial" panose="020B0604020202020204" pitchFamily="34" charset="0"/>
              <a:buChar char="•"/>
              <a:defRPr/>
            </a:pPr>
            <a:r>
              <a:rPr lang="en-US" sz="1200" dirty="0">
                <a:solidFill>
                  <a:schemeClr val="tx1"/>
                </a:solidFill>
                <a:latin typeface="Calibri" panose="020F0502020204030204" pitchFamily="34" charset="0"/>
              </a:rPr>
              <a:t>Limited generation development, predominantly gas-fired, subsidized renewables</a:t>
            </a:r>
          </a:p>
          <a:p>
            <a:pPr marL="166649" indent="-166649">
              <a:buFont typeface="Arial" panose="020B0604020202020204" pitchFamily="34" charset="0"/>
              <a:buChar char="•"/>
              <a:defRPr/>
            </a:pPr>
            <a:r>
              <a:rPr lang="en-US" sz="1200" dirty="0">
                <a:solidFill>
                  <a:schemeClr val="tx1"/>
                </a:solidFill>
                <a:latin typeface="Calibri" panose="020F0502020204030204" pitchFamily="34" charset="0"/>
              </a:rPr>
              <a:t>Import/export issues between urban areas will need to be addressed</a:t>
            </a:r>
          </a:p>
          <a:p>
            <a:pPr marL="166649" indent="-166649">
              <a:buFont typeface="Arial" panose="020B0604020202020204" pitchFamily="34" charset="0"/>
              <a:buChar char="•"/>
              <a:defRPr/>
            </a:pPr>
            <a:r>
              <a:rPr lang="en-US" sz="1200" dirty="0">
                <a:solidFill>
                  <a:schemeClr val="tx1"/>
                </a:solidFill>
                <a:latin typeface="Calibri" panose="020F0502020204030204" pitchFamily="34" charset="0"/>
              </a:rPr>
              <a:t>Stability issues continue to increase due to low system load</a:t>
            </a:r>
          </a:p>
        </p:txBody>
      </p:sp>
      <p:sp>
        <p:nvSpPr>
          <p:cNvPr id="27" name="TextBox 26"/>
          <p:cNvSpPr txBox="1"/>
          <p:nvPr/>
        </p:nvSpPr>
        <p:spPr>
          <a:xfrm>
            <a:off x="228599" y="76200"/>
            <a:ext cx="8610601" cy="442415"/>
          </a:xfrm>
          <a:prstGeom prst="rect">
            <a:avLst/>
          </a:prstGeom>
          <a:noFill/>
          <a:ln>
            <a:solidFill>
              <a:schemeClr val="accent1">
                <a:shade val="50000"/>
              </a:schemeClr>
            </a:solidFill>
          </a:ln>
        </p:spPr>
        <p:txBody>
          <a:bodyPr wrap="square" lIns="57136" tIns="28568" rIns="57136" bIns="28568">
            <a:spAutoFit/>
          </a:bodyPr>
          <a:lstStyle/>
          <a:p>
            <a:pPr>
              <a:defRPr/>
            </a:pPr>
            <a:r>
              <a:rPr lang="en-US" sz="2500" dirty="0" smtClean="0">
                <a:latin typeface="Calibri" panose="020F0502020204030204" pitchFamily="34" charset="0"/>
              </a:rPr>
              <a:t>4. </a:t>
            </a:r>
            <a:r>
              <a:rPr lang="en-US" sz="2500" dirty="0">
                <a:latin typeface="Calibri" panose="020F0502020204030204" pitchFamily="34" charset="0"/>
              </a:rPr>
              <a:t>Scenario: </a:t>
            </a:r>
            <a:r>
              <a:rPr lang="en-US" sz="2500" dirty="0" smtClean="0">
                <a:latin typeface="Calibri" panose="020F0502020204030204" pitchFamily="34" charset="0"/>
              </a:rPr>
              <a:t>Texas recession</a:t>
            </a:r>
            <a:endParaRPr lang="en-US" sz="2500" dirty="0">
              <a:latin typeface="Calibri" panose="020F0502020204030204" pitchFamily="34" charset="0"/>
            </a:endParaRPr>
          </a:p>
        </p:txBody>
      </p:sp>
    </p:spTree>
    <p:extLst>
      <p:ext uri="{BB962C8B-B14F-4D97-AF65-F5344CB8AC3E}">
        <p14:creationId xmlns:p14="http://schemas.microsoft.com/office/powerpoint/2010/main" val="28269765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08857" y="685800"/>
            <a:ext cx="2786743" cy="1592646"/>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latin typeface="Calibri" panose="020F0502020204030204" pitchFamily="34" charset="0"/>
              </a:rPr>
              <a:t>Economic Conditions</a:t>
            </a:r>
          </a:p>
          <a:p>
            <a:pPr marL="117445" indent="-117445">
              <a:buFont typeface="Arial" pitchFamily="34" charset="0"/>
              <a:buChar char="•"/>
              <a:defRPr/>
            </a:pPr>
            <a:r>
              <a:rPr lang="en-US" sz="900" dirty="0" smtClean="0">
                <a:solidFill>
                  <a:schemeClr val="tx1"/>
                </a:solidFill>
                <a:latin typeface="Calibri" panose="020F0502020204030204" pitchFamily="34" charset="0"/>
              </a:rPr>
              <a:t>Slow down in </a:t>
            </a:r>
            <a:r>
              <a:rPr lang="en-US" sz="900" dirty="0">
                <a:solidFill>
                  <a:schemeClr val="tx1"/>
                </a:solidFill>
                <a:latin typeface="Calibri" panose="020F0502020204030204" pitchFamily="34" charset="0"/>
              </a:rPr>
              <a:t>population and economic growth with higher impacts on localities with water intensive </a:t>
            </a:r>
            <a:r>
              <a:rPr lang="en-US" sz="900" dirty="0" smtClean="0">
                <a:solidFill>
                  <a:schemeClr val="tx1"/>
                </a:solidFill>
                <a:latin typeface="Calibri" panose="020F0502020204030204" pitchFamily="34" charset="0"/>
              </a:rPr>
              <a:t>industry</a:t>
            </a:r>
            <a:endParaRPr lang="en-US" sz="900" dirty="0">
              <a:solidFill>
                <a:schemeClr val="tx1"/>
              </a:solidFill>
              <a:latin typeface="Calibri" panose="020F0502020204030204" pitchFamily="34" charset="0"/>
            </a:endParaRPr>
          </a:p>
          <a:p>
            <a:pPr marL="117445" indent="-117445">
              <a:buFont typeface="Arial" pitchFamily="34" charset="0"/>
              <a:buChar char="•"/>
              <a:defRPr/>
            </a:pPr>
            <a:r>
              <a:rPr lang="en-US" sz="900" dirty="0">
                <a:solidFill>
                  <a:schemeClr val="tx1"/>
                </a:solidFill>
                <a:latin typeface="Calibri" panose="020F0502020204030204" pitchFamily="34" charset="0"/>
              </a:rPr>
              <a:t>Increased </a:t>
            </a:r>
            <a:r>
              <a:rPr lang="en-US" sz="900" dirty="0" smtClean="0">
                <a:solidFill>
                  <a:schemeClr val="tx1"/>
                </a:solidFill>
                <a:latin typeface="Calibri" panose="020F0502020204030204" pitchFamily="34" charset="0"/>
              </a:rPr>
              <a:t>food, water </a:t>
            </a:r>
            <a:r>
              <a:rPr lang="en-US" sz="900" dirty="0">
                <a:solidFill>
                  <a:schemeClr val="tx1"/>
                </a:solidFill>
                <a:latin typeface="Calibri" panose="020F0502020204030204" pitchFamily="34" charset="0"/>
              </a:rPr>
              <a:t>and electricity </a:t>
            </a:r>
            <a:r>
              <a:rPr lang="en-US" sz="900" dirty="0" smtClean="0">
                <a:solidFill>
                  <a:schemeClr val="tx1"/>
                </a:solidFill>
                <a:latin typeface="Calibri" panose="020F0502020204030204" pitchFamily="34" charset="0"/>
              </a:rPr>
              <a:t>prices</a:t>
            </a:r>
            <a:endParaRPr lang="en-US" sz="900" dirty="0">
              <a:solidFill>
                <a:schemeClr val="tx1"/>
              </a:solidFill>
              <a:latin typeface="Calibri" panose="020F0502020204030204" pitchFamily="34" charset="0"/>
            </a:endParaRPr>
          </a:p>
          <a:p>
            <a:pPr marL="117445" indent="-117445">
              <a:buFont typeface="Arial" pitchFamily="34" charset="0"/>
              <a:buChar char="•"/>
              <a:defRPr/>
            </a:pPr>
            <a:r>
              <a:rPr lang="en-US" sz="900" dirty="0">
                <a:solidFill>
                  <a:schemeClr val="tx1"/>
                </a:solidFill>
                <a:latin typeface="Calibri" panose="020F0502020204030204" pitchFamily="34" charset="0"/>
              </a:rPr>
              <a:t>Productivity and job losses in agriculture</a:t>
            </a:r>
          </a:p>
          <a:p>
            <a:pPr marL="117445" indent="-117445">
              <a:buFont typeface="Arial" pitchFamily="34" charset="0"/>
              <a:buChar char="•"/>
              <a:defRPr/>
            </a:pPr>
            <a:r>
              <a:rPr lang="en-US" sz="900" dirty="0">
                <a:solidFill>
                  <a:schemeClr val="tx1"/>
                </a:solidFill>
                <a:latin typeface="Calibri" panose="020F0502020204030204" pitchFamily="34" charset="0"/>
              </a:rPr>
              <a:t>Potential negative impact on oil &amp; gas extraction</a:t>
            </a:r>
          </a:p>
          <a:p>
            <a:pPr marL="117445" indent="-117445">
              <a:buFont typeface="Arial" pitchFamily="34" charset="0"/>
              <a:buChar char="•"/>
              <a:defRPr/>
            </a:pPr>
            <a:r>
              <a:rPr lang="en-US" sz="900" dirty="0">
                <a:solidFill>
                  <a:schemeClr val="tx1"/>
                </a:solidFill>
                <a:latin typeface="Calibri" panose="020F0502020204030204" pitchFamily="34" charset="0"/>
              </a:rPr>
              <a:t>Impact on local </a:t>
            </a:r>
            <a:r>
              <a:rPr lang="en-US" sz="900" dirty="0" smtClean="0">
                <a:solidFill>
                  <a:schemeClr val="tx1"/>
                </a:solidFill>
                <a:latin typeface="Calibri" panose="020F0502020204030204" pitchFamily="34" charset="0"/>
              </a:rPr>
              <a:t>economy, lower economic growth than national average</a:t>
            </a:r>
            <a:endParaRPr lang="en-US" sz="900" dirty="0">
              <a:solidFill>
                <a:schemeClr val="tx1"/>
              </a:solidFill>
              <a:latin typeface="Calibri" panose="020F0502020204030204" pitchFamily="34" charset="0"/>
            </a:endParaRPr>
          </a:p>
          <a:p>
            <a:pPr lvl="1">
              <a:defRPr/>
            </a:pPr>
            <a:endParaRPr lang="en-US" sz="300" dirty="0">
              <a:solidFill>
                <a:schemeClr val="tx1"/>
              </a:solidFill>
              <a:latin typeface="Calibri" panose="020F0502020204030204" pitchFamily="34" charset="0"/>
            </a:endParaRPr>
          </a:p>
          <a:p>
            <a:pPr marL="117445" indent="-117445">
              <a:buFont typeface="Arial" pitchFamily="34" charset="0"/>
              <a:buChar char="•"/>
              <a:defRPr/>
            </a:pPr>
            <a:endParaRPr lang="en-US" sz="300" dirty="0">
              <a:solidFill>
                <a:schemeClr val="tx1"/>
              </a:solidFill>
              <a:latin typeface="Calibri" panose="020F0502020204030204" pitchFamily="34" charset="0"/>
            </a:endParaRPr>
          </a:p>
        </p:txBody>
      </p:sp>
      <p:sp>
        <p:nvSpPr>
          <p:cNvPr id="3" name="Rounded Rectangle 2"/>
          <p:cNvSpPr/>
          <p:nvPr/>
        </p:nvSpPr>
        <p:spPr>
          <a:xfrm>
            <a:off x="6248400" y="5334000"/>
            <a:ext cx="2777671" cy="1090448"/>
          </a:xfrm>
          <a:prstGeom prst="roundRect">
            <a:avLst/>
          </a:prstGeom>
          <a:solidFill>
            <a:srgbClr val="ECEDB1"/>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latin typeface="Calibri" panose="020F0502020204030204" pitchFamily="34" charset="0"/>
              </a:rPr>
              <a:t>Weather &amp; Water</a:t>
            </a:r>
          </a:p>
          <a:p>
            <a:pPr marL="117445" indent="-117445">
              <a:buFont typeface="Arial" pitchFamily="34" charset="0"/>
              <a:buChar char="•"/>
              <a:defRPr/>
            </a:pPr>
            <a:r>
              <a:rPr lang="en-US" sz="1100" dirty="0">
                <a:solidFill>
                  <a:schemeClr val="tx1"/>
                </a:solidFill>
                <a:latin typeface="Calibri" panose="020F0502020204030204" pitchFamily="34" charset="0"/>
              </a:rPr>
              <a:t>More drought than in the Current </a:t>
            </a:r>
            <a:r>
              <a:rPr lang="en-US" sz="1100" dirty="0" smtClean="0">
                <a:solidFill>
                  <a:schemeClr val="tx1"/>
                </a:solidFill>
                <a:latin typeface="Calibri" panose="020F0502020204030204" pitchFamily="34" charset="0"/>
              </a:rPr>
              <a:t>Trends</a:t>
            </a:r>
          </a:p>
          <a:p>
            <a:pPr marL="117445" indent="-117445">
              <a:buFont typeface="Arial" pitchFamily="34" charset="0"/>
              <a:buChar char="•"/>
              <a:defRPr/>
            </a:pPr>
            <a:r>
              <a:rPr lang="en-US" sz="1100" dirty="0" smtClean="0">
                <a:solidFill>
                  <a:schemeClr val="tx1"/>
                </a:solidFill>
                <a:latin typeface="Calibri" panose="020F0502020204030204" pitchFamily="34" charset="0"/>
              </a:rPr>
              <a:t>Extreme high and low temperatures</a:t>
            </a:r>
            <a:endParaRPr lang="en-US" sz="1100" dirty="0">
              <a:solidFill>
                <a:schemeClr val="tx1"/>
              </a:solidFill>
              <a:latin typeface="Calibri" panose="020F0502020204030204" pitchFamily="34" charset="0"/>
            </a:endParaRPr>
          </a:p>
          <a:p>
            <a:pPr marL="117445" indent="-117445">
              <a:buFont typeface="Arial" pitchFamily="34" charset="0"/>
              <a:buChar char="•"/>
              <a:defRPr/>
            </a:pPr>
            <a:r>
              <a:rPr lang="en-US" sz="1100" dirty="0">
                <a:solidFill>
                  <a:schemeClr val="tx1"/>
                </a:solidFill>
                <a:latin typeface="Calibri" panose="020F0502020204030204" pitchFamily="34" charset="0"/>
              </a:rPr>
              <a:t>Hot summers</a:t>
            </a:r>
          </a:p>
          <a:p>
            <a:pPr marL="117445" indent="-117445">
              <a:buFont typeface="Arial" pitchFamily="34" charset="0"/>
              <a:buChar char="•"/>
              <a:defRPr/>
            </a:pPr>
            <a:r>
              <a:rPr lang="en-US" sz="1100" dirty="0">
                <a:solidFill>
                  <a:schemeClr val="tx1"/>
                </a:solidFill>
                <a:latin typeface="Calibri" panose="020F0502020204030204" pitchFamily="34" charset="0"/>
              </a:rPr>
              <a:t>Limited water </a:t>
            </a:r>
            <a:r>
              <a:rPr lang="en-US" sz="1100" dirty="0" smtClean="0">
                <a:solidFill>
                  <a:schemeClr val="tx1"/>
                </a:solidFill>
                <a:latin typeface="Calibri" panose="020F0502020204030204" pitchFamily="34" charset="0"/>
              </a:rPr>
              <a:t>supply – water rights restricted</a:t>
            </a:r>
            <a:endParaRPr lang="en-US" sz="1100" dirty="0">
              <a:solidFill>
                <a:schemeClr val="tx1"/>
              </a:solidFill>
              <a:latin typeface="Calibri" panose="020F0502020204030204" pitchFamily="34" charset="0"/>
            </a:endParaRPr>
          </a:p>
          <a:p>
            <a:pPr>
              <a:defRPr/>
            </a:pPr>
            <a:endParaRPr lang="en-US" sz="1300" b="1" dirty="0">
              <a:solidFill>
                <a:schemeClr val="tx1"/>
              </a:solidFill>
              <a:latin typeface="Calibri" panose="020F0502020204030204" pitchFamily="34" charset="0"/>
            </a:endParaRPr>
          </a:p>
        </p:txBody>
      </p:sp>
      <p:sp>
        <p:nvSpPr>
          <p:cNvPr id="5" name="Rounded Rectangle 4"/>
          <p:cNvSpPr/>
          <p:nvPr/>
        </p:nvSpPr>
        <p:spPr>
          <a:xfrm>
            <a:off x="108857" y="5154554"/>
            <a:ext cx="2786744" cy="1371600"/>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5994" tIns="28568" rIns="29330" bIns="28568"/>
          <a:lstStyle/>
          <a:p>
            <a:pPr>
              <a:defRPr/>
            </a:pPr>
            <a:r>
              <a:rPr lang="en-US" sz="1300" b="1" dirty="0">
                <a:solidFill>
                  <a:schemeClr val="tx1"/>
                </a:solidFill>
                <a:latin typeface="Calibri" panose="020F0502020204030204" pitchFamily="34" charset="0"/>
              </a:rPr>
              <a:t>Natural Gas and Oil Prices</a:t>
            </a:r>
          </a:p>
          <a:p>
            <a:pPr marL="117445" indent="-117445">
              <a:buFont typeface="Arial" pitchFamily="34" charset="0"/>
              <a:buChar char="•"/>
              <a:defRPr/>
            </a:pPr>
            <a:r>
              <a:rPr lang="en-US" sz="1100" dirty="0">
                <a:solidFill>
                  <a:schemeClr val="tx1"/>
                </a:solidFill>
                <a:latin typeface="Calibri" panose="020F0502020204030204" pitchFamily="34" charset="0"/>
              </a:rPr>
              <a:t>Moderate increase in natural gas prices relative to in Current Trends [$1 – 2/MMBtu]</a:t>
            </a:r>
          </a:p>
          <a:p>
            <a:pPr marL="117445" indent="-117445">
              <a:buFont typeface="Arial" pitchFamily="34" charset="0"/>
              <a:buChar char="•"/>
              <a:defRPr/>
            </a:pPr>
            <a:r>
              <a:rPr lang="en-US" sz="1100" dirty="0">
                <a:solidFill>
                  <a:schemeClr val="tx1"/>
                </a:solidFill>
                <a:latin typeface="Calibri" panose="020F0502020204030204" pitchFamily="34" charset="0"/>
              </a:rPr>
              <a:t>Moderate impact on local oil production, but prices are set </a:t>
            </a:r>
            <a:r>
              <a:rPr lang="en-US" sz="1100" dirty="0" smtClean="0">
                <a:solidFill>
                  <a:schemeClr val="tx1"/>
                </a:solidFill>
                <a:latin typeface="Calibri" panose="020F0502020204030204" pitchFamily="34" charset="0"/>
              </a:rPr>
              <a:t>internationally. at </a:t>
            </a:r>
            <a:r>
              <a:rPr lang="en-US" sz="1100" dirty="0">
                <a:solidFill>
                  <a:schemeClr val="tx1"/>
                </a:solidFill>
                <a:latin typeface="Calibri" panose="020F0502020204030204" pitchFamily="34" charset="0"/>
              </a:rPr>
              <a:t>the same price as Current </a:t>
            </a:r>
            <a:r>
              <a:rPr lang="en-US" sz="1100" dirty="0" smtClean="0">
                <a:solidFill>
                  <a:schemeClr val="tx1"/>
                </a:solidFill>
                <a:latin typeface="Calibri" panose="020F0502020204030204" pitchFamily="34" charset="0"/>
              </a:rPr>
              <a:t>Trends</a:t>
            </a:r>
            <a:endParaRPr lang="en-US" sz="1100" dirty="0">
              <a:solidFill>
                <a:schemeClr val="tx1"/>
              </a:solidFill>
              <a:latin typeface="Calibri" panose="020F0502020204030204" pitchFamily="34" charset="0"/>
            </a:endParaRPr>
          </a:p>
        </p:txBody>
      </p:sp>
      <p:sp>
        <p:nvSpPr>
          <p:cNvPr id="6" name="Rounded Rectangle 5"/>
          <p:cNvSpPr/>
          <p:nvPr/>
        </p:nvSpPr>
        <p:spPr>
          <a:xfrm>
            <a:off x="6257159" y="1524000"/>
            <a:ext cx="2777671" cy="2099257"/>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200" b="1" dirty="0">
                <a:solidFill>
                  <a:schemeClr val="tx1"/>
                </a:solidFill>
                <a:latin typeface="Calibri" panose="020F0502020204030204" pitchFamily="34" charset="0"/>
              </a:rPr>
              <a:t>Gen Res Adequacy Standards</a:t>
            </a:r>
          </a:p>
          <a:p>
            <a:pPr marL="117445" indent="-117445">
              <a:buFont typeface="Arial" pitchFamily="34" charset="0"/>
              <a:buChar char="•"/>
              <a:defRPr/>
            </a:pPr>
            <a:r>
              <a:rPr lang="en-US" sz="1200" dirty="0" smtClean="0">
                <a:solidFill>
                  <a:schemeClr val="tx1"/>
                </a:solidFill>
                <a:latin typeface="Calibri" panose="020F0502020204030204" pitchFamily="34" charset="0"/>
              </a:rPr>
              <a:t>Demand </a:t>
            </a:r>
            <a:r>
              <a:rPr lang="en-US" sz="1200" dirty="0">
                <a:solidFill>
                  <a:schemeClr val="tx1"/>
                </a:solidFill>
                <a:latin typeface="Calibri" panose="020F0502020204030204" pitchFamily="34" charset="0"/>
              </a:rPr>
              <a:t>response </a:t>
            </a:r>
            <a:r>
              <a:rPr lang="en-US" sz="1200" dirty="0" smtClean="0">
                <a:solidFill>
                  <a:schemeClr val="tx1"/>
                </a:solidFill>
                <a:latin typeface="Calibri" panose="020F0502020204030204" pitchFamily="34" charset="0"/>
              </a:rPr>
              <a:t>plays </a:t>
            </a:r>
            <a:r>
              <a:rPr lang="en-US" sz="1200" dirty="0">
                <a:solidFill>
                  <a:schemeClr val="tx1"/>
                </a:solidFill>
                <a:latin typeface="Calibri" panose="020F0502020204030204" pitchFamily="34" charset="0"/>
              </a:rPr>
              <a:t>a larger role than in Current </a:t>
            </a:r>
            <a:r>
              <a:rPr lang="en-US" sz="1200" dirty="0" smtClean="0">
                <a:solidFill>
                  <a:schemeClr val="tx1"/>
                </a:solidFill>
                <a:latin typeface="Calibri" panose="020F0502020204030204" pitchFamily="34" charset="0"/>
              </a:rPr>
              <a:t>Trends</a:t>
            </a:r>
          </a:p>
          <a:p>
            <a:pPr marL="117445" indent="-117445">
              <a:buFont typeface="Arial" pitchFamily="34" charset="0"/>
              <a:buChar char="•"/>
              <a:defRPr/>
            </a:pPr>
            <a:r>
              <a:rPr lang="en-US" sz="1200" dirty="0" smtClean="0">
                <a:solidFill>
                  <a:schemeClr val="tx1"/>
                </a:solidFill>
                <a:latin typeface="Calibri" panose="020F0502020204030204" pitchFamily="34" charset="0"/>
              </a:rPr>
              <a:t>Increase </a:t>
            </a:r>
            <a:r>
              <a:rPr lang="en-US" sz="1200" dirty="0">
                <a:solidFill>
                  <a:schemeClr val="tx1"/>
                </a:solidFill>
                <a:latin typeface="Calibri" panose="020F0502020204030204" pitchFamily="34" charset="0"/>
              </a:rPr>
              <a:t>in transmission due to policy/ regulatory changes resulting from drought </a:t>
            </a:r>
          </a:p>
          <a:p>
            <a:pPr marL="117445" indent="-117445">
              <a:buFont typeface="Arial" pitchFamily="34" charset="0"/>
              <a:buChar char="•"/>
              <a:defRPr/>
            </a:pPr>
            <a:endParaRPr lang="en-US" sz="1100" dirty="0">
              <a:solidFill>
                <a:schemeClr val="tx1"/>
              </a:solidFill>
              <a:latin typeface="Calibri" panose="020F0502020204030204" pitchFamily="34" charset="0"/>
            </a:endParaRPr>
          </a:p>
          <a:p>
            <a:pPr marL="117445" indent="-117445">
              <a:buFont typeface="Arial" pitchFamily="34" charset="0"/>
              <a:buChar char="•"/>
              <a:defRPr/>
            </a:pPr>
            <a:endParaRPr lang="en-US" sz="1100" dirty="0">
              <a:solidFill>
                <a:schemeClr val="tx1"/>
              </a:solidFill>
              <a:latin typeface="Calibri" panose="020F0502020204030204" pitchFamily="34" charset="0"/>
            </a:endParaRPr>
          </a:p>
        </p:txBody>
      </p:sp>
      <p:sp>
        <p:nvSpPr>
          <p:cNvPr id="7" name="Rounded Rectangle 6"/>
          <p:cNvSpPr/>
          <p:nvPr/>
        </p:nvSpPr>
        <p:spPr>
          <a:xfrm>
            <a:off x="6248400" y="3733800"/>
            <a:ext cx="2777671" cy="1543559"/>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latin typeface="Calibri" panose="020F0502020204030204" pitchFamily="34" charset="0"/>
              </a:rPr>
              <a:t>End – Use Customer / Policies</a:t>
            </a:r>
          </a:p>
          <a:p>
            <a:pPr marL="117445" indent="-117445">
              <a:buFont typeface="Arial" pitchFamily="34" charset="0"/>
              <a:buChar char="•"/>
              <a:defRPr/>
            </a:pPr>
            <a:r>
              <a:rPr lang="en-US" sz="1200" dirty="0">
                <a:solidFill>
                  <a:schemeClr val="tx1"/>
                </a:solidFill>
                <a:latin typeface="Calibri" panose="020F0502020204030204" pitchFamily="34" charset="0"/>
              </a:rPr>
              <a:t>Increase the development of demand-side management </a:t>
            </a:r>
            <a:r>
              <a:rPr lang="en-US" sz="1200" dirty="0" smtClean="0">
                <a:solidFill>
                  <a:schemeClr val="tx1"/>
                </a:solidFill>
                <a:latin typeface="Calibri" panose="020F0502020204030204" pitchFamily="34" charset="0"/>
              </a:rPr>
              <a:t>tools</a:t>
            </a:r>
          </a:p>
          <a:p>
            <a:pPr marL="117445" indent="-117445">
              <a:buFont typeface="Arial" pitchFamily="34" charset="0"/>
              <a:buChar char="•"/>
              <a:defRPr/>
            </a:pPr>
            <a:r>
              <a:rPr lang="en-US" sz="1200" dirty="0" smtClean="0">
                <a:solidFill>
                  <a:schemeClr val="tx1"/>
                </a:solidFill>
                <a:latin typeface="Calibri" panose="020F0502020204030204" pitchFamily="34" charset="0"/>
              </a:rPr>
              <a:t>increases </a:t>
            </a:r>
            <a:r>
              <a:rPr lang="en-US" sz="1200" dirty="0">
                <a:solidFill>
                  <a:schemeClr val="tx1"/>
                </a:solidFill>
                <a:latin typeface="Calibri" panose="020F0502020204030204" pitchFamily="34" charset="0"/>
              </a:rPr>
              <a:t>EE penetration beyond those in the Current </a:t>
            </a:r>
            <a:r>
              <a:rPr lang="en-US" sz="1200" dirty="0" smtClean="0">
                <a:solidFill>
                  <a:schemeClr val="tx1"/>
                </a:solidFill>
                <a:latin typeface="Calibri" panose="020F0502020204030204" pitchFamily="34" charset="0"/>
              </a:rPr>
              <a:t>Trends</a:t>
            </a:r>
            <a:endParaRPr lang="en-US" sz="1200" dirty="0">
              <a:solidFill>
                <a:schemeClr val="tx1"/>
              </a:solidFill>
              <a:latin typeface="Calibri" panose="020F0502020204030204" pitchFamily="34" charset="0"/>
            </a:endParaRPr>
          </a:p>
          <a:p>
            <a:pPr marL="117445" indent="-117445">
              <a:buFont typeface="Arial" pitchFamily="34" charset="0"/>
              <a:buChar char="•"/>
              <a:defRPr/>
            </a:pPr>
            <a:r>
              <a:rPr lang="en-US" sz="1200" dirty="0">
                <a:solidFill>
                  <a:schemeClr val="tx1"/>
                </a:solidFill>
                <a:latin typeface="Calibri" panose="020F0502020204030204" pitchFamily="34" charset="0"/>
              </a:rPr>
              <a:t>Greater market penetration of time-of-use rates and water smart devices</a:t>
            </a:r>
          </a:p>
          <a:p>
            <a:pPr>
              <a:defRPr/>
            </a:pPr>
            <a:endParaRPr lang="en-US" sz="1200" dirty="0">
              <a:solidFill>
                <a:schemeClr val="tx1"/>
              </a:solidFill>
              <a:latin typeface="Calibri" panose="020F0502020204030204" pitchFamily="34" charset="0"/>
            </a:endParaRPr>
          </a:p>
        </p:txBody>
      </p:sp>
      <p:sp>
        <p:nvSpPr>
          <p:cNvPr id="8" name="Rounded Rectangle 7"/>
          <p:cNvSpPr/>
          <p:nvPr/>
        </p:nvSpPr>
        <p:spPr>
          <a:xfrm>
            <a:off x="108857" y="3747391"/>
            <a:ext cx="2786743" cy="1371600"/>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400" b="1" dirty="0">
                <a:solidFill>
                  <a:schemeClr val="tx1"/>
                </a:solidFill>
                <a:latin typeface="Calibri" panose="020F0502020204030204" pitchFamily="34" charset="0"/>
              </a:rPr>
              <a:t>Alt. Generation Resources</a:t>
            </a:r>
          </a:p>
          <a:p>
            <a:pPr marL="117445" indent="-117445">
              <a:buFont typeface="Arial" pitchFamily="34" charset="0"/>
              <a:buChar char="•"/>
              <a:defRPr/>
            </a:pPr>
            <a:r>
              <a:rPr lang="en-US" sz="1000" dirty="0">
                <a:solidFill>
                  <a:schemeClr val="tx1"/>
                </a:solidFill>
                <a:latin typeface="Calibri" panose="020F0502020204030204" pitchFamily="34" charset="0"/>
              </a:rPr>
              <a:t>Continued investments in renewables, storage, and dry-cooling </a:t>
            </a:r>
            <a:endParaRPr lang="en-US" sz="1000" strike="sngStrike" dirty="0">
              <a:solidFill>
                <a:schemeClr val="tx1"/>
              </a:solidFill>
              <a:latin typeface="Calibri" panose="020F0502020204030204" pitchFamily="34" charset="0"/>
            </a:endParaRPr>
          </a:p>
          <a:p>
            <a:pPr marL="117445" indent="-117445">
              <a:buFont typeface="Arial" pitchFamily="34" charset="0"/>
              <a:buChar char="•"/>
              <a:defRPr/>
            </a:pPr>
            <a:r>
              <a:rPr lang="en-US" sz="1000" dirty="0" smtClean="0">
                <a:solidFill>
                  <a:schemeClr val="tx1"/>
                </a:solidFill>
                <a:latin typeface="Calibri" panose="020F0502020204030204" pitchFamily="34" charset="0"/>
              </a:rPr>
              <a:t>Development </a:t>
            </a:r>
            <a:r>
              <a:rPr lang="en-US" sz="1000" dirty="0">
                <a:solidFill>
                  <a:schemeClr val="tx1"/>
                </a:solidFill>
                <a:latin typeface="Calibri" panose="020F0502020204030204" pitchFamily="34" charset="0"/>
              </a:rPr>
              <a:t>of co-location desalination and power plants</a:t>
            </a:r>
          </a:p>
          <a:p>
            <a:pPr marL="117445" indent="-117445">
              <a:buFont typeface="Arial" pitchFamily="34" charset="0"/>
              <a:buChar char="•"/>
              <a:defRPr/>
            </a:pPr>
            <a:r>
              <a:rPr lang="en-US" sz="1000" dirty="0" smtClean="0">
                <a:solidFill>
                  <a:schemeClr val="tx1"/>
                </a:solidFill>
                <a:latin typeface="Calibri" panose="020F0502020204030204" pitchFamily="34" charset="0"/>
              </a:rPr>
              <a:t>Renewable </a:t>
            </a:r>
            <a:r>
              <a:rPr lang="en-US" sz="1000" dirty="0">
                <a:solidFill>
                  <a:schemeClr val="tx1"/>
                </a:solidFill>
                <a:latin typeface="Calibri" panose="020F0502020204030204" pitchFamily="34" charset="0"/>
              </a:rPr>
              <a:t>costs same as Current </a:t>
            </a:r>
            <a:r>
              <a:rPr lang="en-US" sz="1000" dirty="0" smtClean="0">
                <a:solidFill>
                  <a:schemeClr val="tx1"/>
                </a:solidFill>
                <a:latin typeface="Calibri" panose="020F0502020204030204" pitchFamily="34" charset="0"/>
              </a:rPr>
              <a:t>Trends</a:t>
            </a:r>
            <a:endParaRPr lang="en-US" sz="1000" dirty="0">
              <a:solidFill>
                <a:schemeClr val="tx1"/>
              </a:solidFill>
              <a:latin typeface="Calibri" panose="020F0502020204030204" pitchFamily="34" charset="0"/>
            </a:endParaRPr>
          </a:p>
        </p:txBody>
      </p:sp>
      <p:sp>
        <p:nvSpPr>
          <p:cNvPr id="9" name="Rounded Rectangle 8"/>
          <p:cNvSpPr/>
          <p:nvPr/>
        </p:nvSpPr>
        <p:spPr>
          <a:xfrm>
            <a:off x="6257159" y="685800"/>
            <a:ext cx="2777671" cy="796323"/>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smtClean="0">
                <a:solidFill>
                  <a:schemeClr val="tx1"/>
                </a:solidFill>
                <a:latin typeface="Calibri" panose="020F0502020204030204" pitchFamily="34" charset="0"/>
              </a:rPr>
              <a:t>Technology</a:t>
            </a:r>
          </a:p>
          <a:p>
            <a:pPr marL="285750" indent="-285750">
              <a:buFont typeface="Arial" panose="020B0604020202020204" pitchFamily="34" charset="0"/>
              <a:buChar char="•"/>
              <a:defRPr/>
            </a:pPr>
            <a:r>
              <a:rPr lang="en-US" sz="1200" dirty="0" smtClean="0">
                <a:solidFill>
                  <a:schemeClr val="tx1"/>
                </a:solidFill>
                <a:latin typeface="Calibri" panose="020F0502020204030204" pitchFamily="34" charset="0"/>
              </a:rPr>
              <a:t>More efficient appliances, HVAC</a:t>
            </a:r>
          </a:p>
          <a:p>
            <a:pPr marL="285750" indent="-285750">
              <a:buFont typeface="Arial" panose="020B0604020202020204" pitchFamily="34" charset="0"/>
              <a:buChar char="•"/>
              <a:defRPr/>
            </a:pPr>
            <a:r>
              <a:rPr lang="en-US" sz="1200" dirty="0" smtClean="0">
                <a:solidFill>
                  <a:schemeClr val="tx1"/>
                </a:solidFill>
                <a:latin typeface="Calibri" panose="020F0502020204030204" pitchFamily="34" charset="0"/>
              </a:rPr>
              <a:t>Less water intensive generation</a:t>
            </a:r>
            <a:endParaRPr lang="en-US" sz="1200" dirty="0">
              <a:solidFill>
                <a:schemeClr val="tx1"/>
              </a:solidFill>
              <a:latin typeface="Calibri" panose="020F0502020204030204" pitchFamily="34" charset="0"/>
            </a:endParaRPr>
          </a:p>
          <a:p>
            <a:pPr marL="117445" indent="-117445">
              <a:buFont typeface="Arial" pitchFamily="34" charset="0"/>
              <a:buChar char="•"/>
              <a:defRPr/>
            </a:pPr>
            <a:endParaRPr lang="en-US" sz="1200" dirty="0">
              <a:solidFill>
                <a:schemeClr val="tx1"/>
              </a:solidFill>
              <a:latin typeface="Calibri" panose="020F0502020204030204" pitchFamily="34" charset="0"/>
            </a:endParaRPr>
          </a:p>
        </p:txBody>
      </p:sp>
      <p:sp>
        <p:nvSpPr>
          <p:cNvPr id="4" name="Rounded Rectangle 3"/>
          <p:cNvSpPr/>
          <p:nvPr/>
        </p:nvSpPr>
        <p:spPr>
          <a:xfrm>
            <a:off x="108857" y="2347092"/>
            <a:ext cx="2786743" cy="137160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200" b="1" dirty="0" smtClean="0">
                <a:solidFill>
                  <a:schemeClr val="tx1"/>
                </a:solidFill>
                <a:latin typeface="Calibri" panose="020F0502020204030204" pitchFamily="34" charset="0"/>
              </a:rPr>
              <a:t>Environmental </a:t>
            </a:r>
            <a:r>
              <a:rPr lang="en-US" sz="1200" b="1" dirty="0">
                <a:solidFill>
                  <a:schemeClr val="tx1"/>
                </a:solidFill>
                <a:latin typeface="Calibri" panose="020F0502020204030204" pitchFamily="34" charset="0"/>
              </a:rPr>
              <a:t>Regs / Energy Policies</a:t>
            </a:r>
          </a:p>
          <a:p>
            <a:pPr marL="117445" indent="-117445">
              <a:buFont typeface="Arial" pitchFamily="34" charset="0"/>
              <a:buChar char="•"/>
              <a:defRPr/>
            </a:pPr>
            <a:r>
              <a:rPr lang="en-US" sz="1000" dirty="0">
                <a:solidFill>
                  <a:schemeClr val="tx1"/>
                </a:solidFill>
                <a:latin typeface="Calibri" panose="020F0502020204030204" pitchFamily="34" charset="0"/>
              </a:rPr>
              <a:t>Required drought management plans and water conservations</a:t>
            </a:r>
          </a:p>
          <a:p>
            <a:pPr marL="117445" indent="-117445">
              <a:buFont typeface="Arial" pitchFamily="34" charset="0"/>
              <a:buChar char="•"/>
              <a:defRPr/>
            </a:pPr>
            <a:r>
              <a:rPr lang="en-US" sz="1000" dirty="0">
                <a:solidFill>
                  <a:schemeClr val="tx1"/>
                </a:solidFill>
                <a:latin typeface="Calibri" panose="020F0502020204030204" pitchFamily="34" charset="0"/>
              </a:rPr>
              <a:t>Stringent requirements on power generation water use leads to dry cooling</a:t>
            </a:r>
          </a:p>
          <a:p>
            <a:pPr marL="117445" indent="-117445">
              <a:buFont typeface="Arial" pitchFamily="34" charset="0"/>
              <a:buChar char="•"/>
              <a:defRPr/>
            </a:pPr>
            <a:r>
              <a:rPr lang="en-US" sz="1000" dirty="0">
                <a:solidFill>
                  <a:schemeClr val="tx1"/>
                </a:solidFill>
                <a:latin typeface="Calibri" panose="020F0502020204030204" pitchFamily="34" charset="0"/>
              </a:rPr>
              <a:t>Tax breaks for drought resistant generation</a:t>
            </a:r>
          </a:p>
          <a:p>
            <a:pPr marL="117445" indent="-117445">
              <a:buFont typeface="Arial" pitchFamily="34" charset="0"/>
              <a:buChar char="•"/>
              <a:defRPr/>
            </a:pPr>
            <a:r>
              <a:rPr lang="en-US" sz="1000" dirty="0" smtClean="0">
                <a:solidFill>
                  <a:schemeClr val="tx1"/>
                </a:solidFill>
                <a:latin typeface="Calibri" panose="020F0502020204030204" pitchFamily="34" charset="0"/>
              </a:rPr>
              <a:t>Other </a:t>
            </a:r>
            <a:r>
              <a:rPr lang="en-US" sz="1000" dirty="0">
                <a:solidFill>
                  <a:schemeClr val="tx1"/>
                </a:solidFill>
                <a:latin typeface="Calibri" panose="020F0502020204030204" pitchFamily="34" charset="0"/>
              </a:rPr>
              <a:t>environmental </a:t>
            </a:r>
            <a:r>
              <a:rPr lang="en-US" sz="1000" dirty="0" err="1">
                <a:solidFill>
                  <a:schemeClr val="tx1"/>
                </a:solidFill>
                <a:latin typeface="Calibri" panose="020F0502020204030204" pitchFamily="34" charset="0"/>
              </a:rPr>
              <a:t>regs</a:t>
            </a:r>
            <a:r>
              <a:rPr lang="en-US" sz="1000" dirty="0">
                <a:solidFill>
                  <a:schemeClr val="tx1"/>
                </a:solidFill>
                <a:latin typeface="Calibri" panose="020F0502020204030204" pitchFamily="34" charset="0"/>
              </a:rPr>
              <a:t> are same as Current </a:t>
            </a:r>
            <a:r>
              <a:rPr lang="en-US" sz="1000" dirty="0" smtClean="0">
                <a:solidFill>
                  <a:schemeClr val="tx1"/>
                </a:solidFill>
                <a:latin typeface="Calibri" panose="020F0502020204030204" pitchFamily="34" charset="0"/>
              </a:rPr>
              <a:t>Trends</a:t>
            </a:r>
            <a:endParaRPr lang="en-US" sz="1000" dirty="0">
              <a:solidFill>
                <a:schemeClr val="tx1"/>
              </a:solidFill>
              <a:latin typeface="Calibri" panose="020F0502020204030204" pitchFamily="34" charset="0"/>
            </a:endParaRPr>
          </a:p>
        </p:txBody>
      </p:sp>
      <p:sp>
        <p:nvSpPr>
          <p:cNvPr id="23" name="Rounded Rectangle 22"/>
          <p:cNvSpPr/>
          <p:nvPr/>
        </p:nvSpPr>
        <p:spPr>
          <a:xfrm>
            <a:off x="2986089" y="685800"/>
            <a:ext cx="3178175" cy="3032892"/>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28568" rIns="0" bIns="28568" anchor="t" anchorCtr="0"/>
          <a:lstStyle/>
          <a:p>
            <a:pPr algn="ctr">
              <a:defRPr/>
            </a:pPr>
            <a:r>
              <a:rPr lang="en-US" sz="1400" b="1" dirty="0">
                <a:solidFill>
                  <a:schemeClr val="tx1"/>
                </a:solidFill>
                <a:latin typeface="Calibri" panose="020F0502020204030204" pitchFamily="34" charset="0"/>
              </a:rPr>
              <a:t>Story:</a:t>
            </a:r>
          </a:p>
          <a:p>
            <a:pPr>
              <a:defRPr/>
            </a:pPr>
            <a:r>
              <a:rPr lang="en-US" sz="1200" dirty="0" smtClean="0">
                <a:solidFill>
                  <a:schemeClr val="tx1"/>
                </a:solidFill>
                <a:latin typeface="Calibri" panose="020F0502020204030204" pitchFamily="34" charset="0"/>
              </a:rPr>
              <a:t>In this scenario Texas undergoes extreme weather conditions for an extended period of time, this means hot summers and cold winters. The sustained  water stressed </a:t>
            </a:r>
            <a:r>
              <a:rPr lang="en-US" sz="1200" strike="sngStrike" dirty="0" smtClean="0">
                <a:solidFill>
                  <a:schemeClr val="tx1"/>
                </a:solidFill>
                <a:latin typeface="Calibri" panose="020F0502020204030204" pitchFamily="34" charset="0"/>
              </a:rPr>
              <a:t>drought</a:t>
            </a:r>
            <a:r>
              <a:rPr lang="en-US" sz="1200" dirty="0" smtClean="0">
                <a:solidFill>
                  <a:schemeClr val="tx1"/>
                </a:solidFill>
                <a:latin typeface="Calibri" panose="020F0502020204030204" pitchFamily="34" charset="0"/>
              </a:rPr>
              <a:t> conditions </a:t>
            </a:r>
            <a:r>
              <a:rPr lang="en-US" sz="1200" dirty="0">
                <a:solidFill>
                  <a:schemeClr val="tx1"/>
                </a:solidFill>
                <a:latin typeface="Calibri" panose="020F0502020204030204" pitchFamily="34" charset="0"/>
              </a:rPr>
              <a:t>impact water-intensive generation resources (nuclear/coal/steam units), and lead to significant increase </a:t>
            </a:r>
            <a:r>
              <a:rPr lang="en-US" sz="1200" dirty="0" smtClean="0">
                <a:solidFill>
                  <a:schemeClr val="tx1"/>
                </a:solidFill>
                <a:latin typeface="Calibri" panose="020F0502020204030204" pitchFamily="34" charset="0"/>
              </a:rPr>
              <a:t>in </a:t>
            </a:r>
            <a:r>
              <a:rPr lang="en-US" sz="1200" dirty="0">
                <a:solidFill>
                  <a:schemeClr val="tx1"/>
                </a:solidFill>
                <a:latin typeface="Calibri" panose="020F0502020204030204" pitchFamily="34" charset="0"/>
              </a:rPr>
              <a:t>renewables and storage, dry cooling </a:t>
            </a:r>
            <a:r>
              <a:rPr lang="en-US" sz="1200" dirty="0" smtClean="0">
                <a:solidFill>
                  <a:schemeClr val="tx1"/>
                </a:solidFill>
                <a:latin typeface="Calibri" panose="020F0502020204030204" pitchFamily="34" charset="0"/>
              </a:rPr>
              <a:t>on </a:t>
            </a:r>
            <a:r>
              <a:rPr lang="en-US" sz="1200" dirty="0">
                <a:solidFill>
                  <a:schemeClr val="tx1"/>
                </a:solidFill>
                <a:latin typeface="Calibri" panose="020F0502020204030204" pitchFamily="34" charset="0"/>
              </a:rPr>
              <a:t>thermal generation], and transmission expansion over those in Current </a:t>
            </a:r>
            <a:r>
              <a:rPr lang="en-US" sz="1200" dirty="0" smtClean="0">
                <a:solidFill>
                  <a:schemeClr val="tx1"/>
                </a:solidFill>
                <a:latin typeface="Calibri" panose="020F0502020204030204" pitchFamily="34" charset="0"/>
              </a:rPr>
              <a:t>Trends. Extremes in weather result in more energy consumption per capita</a:t>
            </a:r>
            <a:r>
              <a:rPr lang="en-US" sz="1200" dirty="0">
                <a:solidFill>
                  <a:schemeClr val="tx1"/>
                </a:solidFill>
                <a:latin typeface="Calibri" panose="020F0502020204030204" pitchFamily="34" charset="0"/>
              </a:rPr>
              <a:t>.</a:t>
            </a:r>
            <a:endParaRPr lang="en-US" sz="1200" strike="sngStrike" dirty="0" smtClean="0">
              <a:solidFill>
                <a:schemeClr val="tx1"/>
              </a:solidFill>
              <a:latin typeface="Calibri" panose="020F0502020204030204" pitchFamily="34" charset="0"/>
            </a:endParaRPr>
          </a:p>
        </p:txBody>
      </p:sp>
      <p:sp>
        <p:nvSpPr>
          <p:cNvPr id="25" name="Rounded Rectangle 24"/>
          <p:cNvSpPr/>
          <p:nvPr/>
        </p:nvSpPr>
        <p:spPr>
          <a:xfrm>
            <a:off x="2986089" y="3794892"/>
            <a:ext cx="3178175" cy="27432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28568" rIns="0" bIns="28568" anchor="t" anchorCtr="0"/>
          <a:lstStyle/>
          <a:p>
            <a:pPr algn="ctr">
              <a:defRPr/>
            </a:pPr>
            <a:r>
              <a:rPr lang="en-US" sz="1400" b="1" dirty="0">
                <a:solidFill>
                  <a:schemeClr val="tx1"/>
                </a:solidFill>
                <a:latin typeface="Calibri" panose="020F0502020204030204" pitchFamily="34" charset="0"/>
              </a:rPr>
              <a:t>Implications for ERCOT:</a:t>
            </a:r>
          </a:p>
          <a:p>
            <a:pPr marL="166649" indent="-166649">
              <a:buFont typeface="Arial" panose="020B0604020202020204" pitchFamily="34" charset="0"/>
              <a:buChar char="•"/>
              <a:defRPr/>
            </a:pPr>
            <a:r>
              <a:rPr lang="en-US" sz="1200" dirty="0">
                <a:solidFill>
                  <a:schemeClr val="tx1"/>
                </a:solidFill>
                <a:latin typeface="Calibri" panose="020F0502020204030204" pitchFamily="34" charset="0"/>
              </a:rPr>
              <a:t>Derating units due to water resource limitations and generation retirements lead to challenges in meeting demand</a:t>
            </a:r>
          </a:p>
          <a:p>
            <a:pPr marL="166649" indent="-166649">
              <a:buFont typeface="Arial" panose="020B0604020202020204" pitchFamily="34" charset="0"/>
              <a:buChar char="•"/>
              <a:defRPr/>
            </a:pPr>
            <a:r>
              <a:rPr lang="en-US" sz="1200" dirty="0">
                <a:solidFill>
                  <a:schemeClr val="tx1"/>
                </a:solidFill>
                <a:latin typeface="Calibri" panose="020F0502020204030204" pitchFamily="34" charset="0"/>
              </a:rPr>
              <a:t>Potential need for new ancillary services to meet the needs of integrating new renewable energy generation</a:t>
            </a:r>
          </a:p>
          <a:p>
            <a:pPr marL="166649" indent="-166649">
              <a:buFont typeface="Arial" panose="020B0604020202020204" pitchFamily="34" charset="0"/>
              <a:buChar char="•"/>
              <a:defRPr/>
            </a:pPr>
            <a:r>
              <a:rPr lang="en-US" sz="1200" dirty="0" smtClean="0">
                <a:solidFill>
                  <a:schemeClr val="tx1"/>
                </a:solidFill>
                <a:latin typeface="Calibri" panose="020F0502020204030204" pitchFamily="34" charset="0"/>
              </a:rPr>
              <a:t>Seriously consider </a:t>
            </a:r>
            <a:r>
              <a:rPr lang="en-US" sz="1200" dirty="0">
                <a:solidFill>
                  <a:schemeClr val="tx1"/>
                </a:solidFill>
                <a:latin typeface="Calibri" panose="020F0502020204030204" pitchFamily="34" charset="0"/>
              </a:rPr>
              <a:t>more interconnections outside ERCOT.</a:t>
            </a:r>
          </a:p>
        </p:txBody>
      </p:sp>
      <p:sp>
        <p:nvSpPr>
          <p:cNvPr id="27" name="TextBox 26"/>
          <p:cNvSpPr txBox="1"/>
          <p:nvPr/>
        </p:nvSpPr>
        <p:spPr>
          <a:xfrm>
            <a:off x="380999" y="152401"/>
            <a:ext cx="8645071" cy="442415"/>
          </a:xfrm>
          <a:prstGeom prst="rect">
            <a:avLst/>
          </a:prstGeom>
          <a:noFill/>
          <a:ln>
            <a:solidFill>
              <a:schemeClr val="accent1">
                <a:shade val="50000"/>
              </a:schemeClr>
            </a:solidFill>
          </a:ln>
        </p:spPr>
        <p:txBody>
          <a:bodyPr wrap="square" lIns="57136" tIns="28568" rIns="57136" bIns="28568">
            <a:spAutoFit/>
          </a:bodyPr>
          <a:lstStyle/>
          <a:p>
            <a:pPr>
              <a:defRPr/>
            </a:pPr>
            <a:r>
              <a:rPr lang="en-US" sz="2500" dirty="0">
                <a:latin typeface="Calibri" panose="020F0502020204030204" pitchFamily="34" charset="0"/>
              </a:rPr>
              <a:t>5</a:t>
            </a:r>
            <a:r>
              <a:rPr lang="en-US" sz="2500" dirty="0" smtClean="0">
                <a:latin typeface="Calibri" panose="020F0502020204030204" pitchFamily="34" charset="0"/>
              </a:rPr>
              <a:t>. </a:t>
            </a:r>
            <a:r>
              <a:rPr lang="en-US" sz="2500" dirty="0">
                <a:latin typeface="Calibri" panose="020F0502020204030204" pitchFamily="34" charset="0"/>
              </a:rPr>
              <a:t>Scenario: </a:t>
            </a:r>
            <a:r>
              <a:rPr lang="en-US" sz="2500" dirty="0" smtClean="0">
                <a:latin typeface="Calibri" panose="020F0502020204030204" pitchFamily="34" charset="0"/>
              </a:rPr>
              <a:t>Extended extreme weather</a:t>
            </a:r>
            <a:endParaRPr lang="en-US" sz="2500" dirty="0">
              <a:latin typeface="Calibri" panose="020F0502020204030204" pitchFamily="34" charset="0"/>
            </a:endParaRPr>
          </a:p>
        </p:txBody>
      </p:sp>
    </p:spTree>
    <p:extLst>
      <p:ext uri="{BB962C8B-B14F-4D97-AF65-F5344CB8AC3E}">
        <p14:creationId xmlns:p14="http://schemas.microsoft.com/office/powerpoint/2010/main" val="19740667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08857" y="685801"/>
            <a:ext cx="2786743" cy="990599"/>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latin typeface="Calibri" panose="020F0502020204030204" pitchFamily="34" charset="0"/>
              </a:rPr>
              <a:t>Economic</a:t>
            </a:r>
          </a:p>
          <a:p>
            <a:pPr marL="117445" indent="-117445">
              <a:buFont typeface="Arial" pitchFamily="34" charset="0"/>
              <a:buChar char="•"/>
              <a:defRPr/>
            </a:pPr>
            <a:r>
              <a:rPr lang="en-US" sz="1400" dirty="0">
                <a:solidFill>
                  <a:schemeClr val="tx1"/>
                </a:solidFill>
                <a:latin typeface="Calibri" panose="020F0502020204030204" pitchFamily="34" charset="0"/>
              </a:rPr>
              <a:t>Same as under Current Trends</a:t>
            </a:r>
          </a:p>
          <a:p>
            <a:pPr marL="117445" indent="-117445">
              <a:buFont typeface="Arial" pitchFamily="34" charset="0"/>
              <a:buChar char="•"/>
              <a:defRPr/>
            </a:pPr>
            <a:r>
              <a:rPr lang="en-US" sz="1400" dirty="0">
                <a:solidFill>
                  <a:schemeClr val="tx1"/>
                </a:solidFill>
                <a:latin typeface="Calibri" panose="020F0502020204030204" pitchFamily="34" charset="0"/>
              </a:rPr>
              <a:t>Additional growth in clean </a:t>
            </a:r>
            <a:r>
              <a:rPr lang="en-US" sz="1400" dirty="0" smtClean="0">
                <a:solidFill>
                  <a:schemeClr val="tx1"/>
                </a:solidFill>
                <a:latin typeface="Calibri" panose="020F0502020204030204" pitchFamily="34" charset="0"/>
              </a:rPr>
              <a:t>technologies</a:t>
            </a:r>
            <a:endParaRPr lang="en-US" sz="1200" dirty="0">
              <a:solidFill>
                <a:schemeClr val="tx1"/>
              </a:solidFill>
              <a:latin typeface="Calibri" panose="020F0502020204030204" pitchFamily="34" charset="0"/>
            </a:endParaRPr>
          </a:p>
          <a:p>
            <a:pPr lvl="1">
              <a:defRPr/>
            </a:pPr>
            <a:endParaRPr lang="en-US" dirty="0">
              <a:solidFill>
                <a:schemeClr val="tx1"/>
              </a:solidFill>
              <a:latin typeface="Calibri" panose="020F0502020204030204" pitchFamily="34" charset="0"/>
            </a:endParaRPr>
          </a:p>
          <a:p>
            <a:pPr marL="117445" indent="-117445">
              <a:buFont typeface="Arial" pitchFamily="34" charset="0"/>
              <a:buChar char="•"/>
              <a:defRPr/>
            </a:pPr>
            <a:endParaRPr lang="en-US" dirty="0">
              <a:solidFill>
                <a:schemeClr val="tx1"/>
              </a:solidFill>
              <a:latin typeface="Calibri" panose="020F0502020204030204" pitchFamily="34" charset="0"/>
            </a:endParaRPr>
          </a:p>
        </p:txBody>
      </p:sp>
      <p:sp>
        <p:nvSpPr>
          <p:cNvPr id="3" name="Rounded Rectangle 2"/>
          <p:cNvSpPr/>
          <p:nvPr/>
        </p:nvSpPr>
        <p:spPr>
          <a:xfrm>
            <a:off x="6248400" y="5603306"/>
            <a:ext cx="2777671" cy="810816"/>
          </a:xfrm>
          <a:prstGeom prst="roundRect">
            <a:avLst/>
          </a:prstGeom>
          <a:solidFill>
            <a:srgbClr val="ECEDB1"/>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600" b="1" dirty="0">
                <a:solidFill>
                  <a:schemeClr val="tx1"/>
                </a:solidFill>
                <a:latin typeface="Calibri" panose="020F0502020204030204" pitchFamily="34" charset="0"/>
              </a:rPr>
              <a:t>Weather / Water</a:t>
            </a:r>
          </a:p>
          <a:p>
            <a:pPr marL="119033" indent="-119033">
              <a:buFont typeface="Arial" pitchFamily="34" charset="0"/>
              <a:buChar char="•"/>
              <a:defRPr/>
            </a:pPr>
            <a:r>
              <a:rPr lang="en-US" sz="1100" dirty="0" smtClean="0">
                <a:solidFill>
                  <a:schemeClr val="tx1"/>
                </a:solidFill>
                <a:latin typeface="Calibri" panose="020F0502020204030204" pitchFamily="34" charset="0"/>
              </a:rPr>
              <a:t>Same as Current Trends</a:t>
            </a:r>
          </a:p>
        </p:txBody>
      </p:sp>
      <p:sp>
        <p:nvSpPr>
          <p:cNvPr id="5" name="Rounded Rectangle 4"/>
          <p:cNvSpPr/>
          <p:nvPr/>
        </p:nvSpPr>
        <p:spPr>
          <a:xfrm>
            <a:off x="108857" y="5197047"/>
            <a:ext cx="2786744" cy="137160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55994" tIns="28568" rIns="29330" bIns="28568"/>
          <a:lstStyle/>
          <a:p>
            <a:pPr>
              <a:defRPr/>
            </a:pPr>
            <a:r>
              <a:rPr lang="en-US" sz="1600" b="1" dirty="0">
                <a:solidFill>
                  <a:schemeClr val="tx1"/>
                </a:solidFill>
                <a:latin typeface="Calibri" panose="020F0502020204030204" pitchFamily="34" charset="0"/>
              </a:rPr>
              <a:t>Gas Price / Oil Price</a:t>
            </a:r>
          </a:p>
          <a:p>
            <a:pPr marL="117445" indent="-117445">
              <a:buFont typeface="Arial" pitchFamily="34" charset="0"/>
              <a:buChar char="•"/>
              <a:defRPr/>
            </a:pPr>
            <a:r>
              <a:rPr lang="en-US" sz="1100" dirty="0" smtClean="0">
                <a:solidFill>
                  <a:schemeClr val="tx1"/>
                </a:solidFill>
                <a:latin typeface="Calibri" panose="020F0502020204030204" pitchFamily="34" charset="0"/>
              </a:rPr>
              <a:t>Moderate to High</a:t>
            </a:r>
            <a:r>
              <a:rPr lang="en-US" sz="1100" strike="sngStrike" dirty="0" smtClean="0">
                <a:solidFill>
                  <a:schemeClr val="tx1"/>
                </a:solidFill>
                <a:latin typeface="Calibri" panose="020F0502020204030204" pitchFamily="34" charset="0"/>
              </a:rPr>
              <a:t>er</a:t>
            </a:r>
            <a:r>
              <a:rPr lang="en-US" sz="1100" dirty="0" smtClean="0">
                <a:solidFill>
                  <a:schemeClr val="tx1"/>
                </a:solidFill>
                <a:latin typeface="Calibri" panose="020F0502020204030204" pitchFamily="34" charset="0"/>
              </a:rPr>
              <a:t> </a:t>
            </a:r>
            <a:r>
              <a:rPr lang="en-US" sz="1100" dirty="0">
                <a:solidFill>
                  <a:schemeClr val="tx1"/>
                </a:solidFill>
                <a:latin typeface="Calibri" panose="020F0502020204030204" pitchFamily="34" charset="0"/>
              </a:rPr>
              <a:t>gas </a:t>
            </a:r>
            <a:r>
              <a:rPr lang="en-US" sz="1100" dirty="0" smtClean="0">
                <a:solidFill>
                  <a:schemeClr val="tx1"/>
                </a:solidFill>
                <a:latin typeface="Calibri" panose="020F0502020204030204" pitchFamily="34" charset="0"/>
              </a:rPr>
              <a:t>prices (4$-5$/mmbtu) </a:t>
            </a:r>
            <a:r>
              <a:rPr lang="en-US" sz="1100" dirty="0">
                <a:solidFill>
                  <a:schemeClr val="tx1"/>
                </a:solidFill>
                <a:latin typeface="Calibri" panose="020F0502020204030204" pitchFamily="34" charset="0"/>
              </a:rPr>
              <a:t>than under </a:t>
            </a:r>
            <a:r>
              <a:rPr lang="en-US" sz="1100" dirty="0" smtClean="0">
                <a:solidFill>
                  <a:schemeClr val="tx1"/>
                </a:solidFill>
                <a:latin typeface="Calibri" panose="020F0502020204030204" pitchFamily="34" charset="0"/>
              </a:rPr>
              <a:t>Between Current Trends and High economic growth scenario: </a:t>
            </a:r>
            <a:r>
              <a:rPr lang="en-US" sz="1100" dirty="0">
                <a:solidFill>
                  <a:schemeClr val="tx1"/>
                </a:solidFill>
                <a:latin typeface="Calibri" panose="020F0502020204030204" pitchFamily="34" charset="0"/>
              </a:rPr>
              <a:t>also higher resulting wholesale electricity prices </a:t>
            </a:r>
          </a:p>
        </p:txBody>
      </p:sp>
      <p:sp>
        <p:nvSpPr>
          <p:cNvPr id="6" name="Rounded Rectangle 5"/>
          <p:cNvSpPr/>
          <p:nvPr/>
        </p:nvSpPr>
        <p:spPr>
          <a:xfrm>
            <a:off x="6248400" y="685801"/>
            <a:ext cx="2777671" cy="914399"/>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600" b="1" dirty="0" smtClean="0">
                <a:solidFill>
                  <a:schemeClr val="tx1"/>
                </a:solidFill>
                <a:latin typeface="Calibri" panose="020F0502020204030204" pitchFamily="34" charset="0"/>
              </a:rPr>
              <a:t>Technology</a:t>
            </a:r>
            <a:endParaRPr lang="en-US" sz="1600" b="1" dirty="0">
              <a:solidFill>
                <a:schemeClr val="tx1"/>
              </a:solidFill>
              <a:latin typeface="Calibri" panose="020F0502020204030204" pitchFamily="34" charset="0"/>
            </a:endParaRPr>
          </a:p>
          <a:p>
            <a:pPr marL="117445" indent="-117445">
              <a:buFont typeface="Arial" pitchFamily="34" charset="0"/>
              <a:buChar char="•"/>
              <a:defRPr/>
            </a:pPr>
            <a:r>
              <a:rPr lang="en-US" sz="1100" dirty="0" smtClean="0">
                <a:solidFill>
                  <a:schemeClr val="tx1"/>
                </a:solidFill>
                <a:latin typeface="Calibri" panose="020F0502020204030204" pitchFamily="34" charset="0"/>
              </a:rPr>
              <a:t>Accelerated price reductions of solar, storage, high SEER HVAC, Lighting and Controls</a:t>
            </a:r>
            <a:endParaRPr lang="en-US" sz="1600" dirty="0">
              <a:solidFill>
                <a:schemeClr val="tx1"/>
              </a:solidFill>
              <a:latin typeface="Calibri" panose="020F0502020204030204" pitchFamily="34" charset="0"/>
            </a:endParaRPr>
          </a:p>
          <a:p>
            <a:pPr>
              <a:defRPr/>
            </a:pPr>
            <a:endParaRPr lang="en-US" sz="1600" dirty="0">
              <a:solidFill>
                <a:schemeClr val="tx1"/>
              </a:solidFill>
              <a:latin typeface="Calibri" panose="020F0502020204030204" pitchFamily="34" charset="0"/>
            </a:endParaRPr>
          </a:p>
        </p:txBody>
      </p:sp>
      <p:sp>
        <p:nvSpPr>
          <p:cNvPr id="7" name="Rounded Rectangle 6"/>
          <p:cNvSpPr/>
          <p:nvPr/>
        </p:nvSpPr>
        <p:spPr>
          <a:xfrm>
            <a:off x="6213929" y="2971800"/>
            <a:ext cx="2777671" cy="2555306"/>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400" b="1" dirty="0">
                <a:solidFill>
                  <a:schemeClr val="tx1"/>
                </a:solidFill>
                <a:latin typeface="Calibri" panose="020F0502020204030204" pitchFamily="34" charset="0"/>
              </a:rPr>
              <a:t>End – Use </a:t>
            </a:r>
            <a:endParaRPr lang="en-US" sz="1400" b="1" dirty="0" smtClean="0">
              <a:solidFill>
                <a:schemeClr val="tx1"/>
              </a:solidFill>
              <a:latin typeface="Calibri" panose="020F0502020204030204" pitchFamily="34" charset="0"/>
            </a:endParaRPr>
          </a:p>
          <a:p>
            <a:pPr marL="171450" indent="-171450">
              <a:buFont typeface="Arial" panose="020B0604020202020204" pitchFamily="34" charset="0"/>
              <a:buChar char="•"/>
              <a:defRPr/>
            </a:pPr>
            <a:r>
              <a:rPr lang="en-US" sz="1100" dirty="0" smtClean="0">
                <a:solidFill>
                  <a:schemeClr val="tx1"/>
                </a:solidFill>
                <a:latin typeface="Calibri" panose="020F0502020204030204" pitchFamily="34" charset="0"/>
              </a:rPr>
              <a:t>More </a:t>
            </a:r>
            <a:r>
              <a:rPr lang="en-US" sz="1100" dirty="0">
                <a:solidFill>
                  <a:schemeClr val="tx1"/>
                </a:solidFill>
                <a:latin typeface="Calibri" panose="020F0502020204030204" pitchFamily="34" charset="0"/>
              </a:rPr>
              <a:t>high efficiency homes and buildings </a:t>
            </a:r>
            <a:r>
              <a:rPr lang="en-US" sz="1100" dirty="0" smtClean="0">
                <a:solidFill>
                  <a:schemeClr val="tx1"/>
                </a:solidFill>
                <a:latin typeface="Calibri" panose="020F0502020204030204" pitchFamily="34" charset="0"/>
              </a:rPr>
              <a:t>built due to enhanced building codes</a:t>
            </a:r>
            <a:endParaRPr lang="en-US" sz="1100" dirty="0">
              <a:solidFill>
                <a:schemeClr val="tx1"/>
              </a:solidFill>
              <a:latin typeface="Calibri" panose="020F0502020204030204" pitchFamily="34" charset="0"/>
            </a:endParaRPr>
          </a:p>
          <a:p>
            <a:pPr marL="117445" indent="-117445">
              <a:buFont typeface="Arial" pitchFamily="34" charset="0"/>
              <a:buChar char="•"/>
              <a:defRPr/>
            </a:pPr>
            <a:r>
              <a:rPr lang="en-US" sz="1100" dirty="0">
                <a:solidFill>
                  <a:schemeClr val="tx1"/>
                </a:solidFill>
                <a:latin typeface="Calibri" panose="020F0502020204030204" pitchFamily="34" charset="0"/>
              </a:rPr>
              <a:t>Efficiency gains are above those under Current Trends, </a:t>
            </a:r>
            <a:r>
              <a:rPr lang="en-US" sz="1100" dirty="0" smtClean="0">
                <a:solidFill>
                  <a:schemeClr val="tx1"/>
                </a:solidFill>
                <a:latin typeface="Calibri" panose="020F0502020204030204" pitchFamily="34" charset="0"/>
              </a:rPr>
              <a:t>results in 30% reduction in energy usage in homes and buildings relative to pre-2006</a:t>
            </a:r>
          </a:p>
          <a:p>
            <a:pPr marL="117445" indent="-117445">
              <a:buFont typeface="Arial" pitchFamily="34" charset="0"/>
              <a:buChar char="•"/>
              <a:defRPr/>
            </a:pPr>
            <a:r>
              <a:rPr lang="en-US" sz="1100" dirty="0" smtClean="0">
                <a:solidFill>
                  <a:schemeClr val="tx1"/>
                </a:solidFill>
                <a:latin typeface="Calibri" panose="020F0502020204030204" pitchFamily="34" charset="0"/>
              </a:rPr>
              <a:t>Increased time of use + price-responsiveness</a:t>
            </a:r>
            <a:endParaRPr lang="en-US" sz="1100" dirty="0">
              <a:solidFill>
                <a:schemeClr val="tx1"/>
              </a:solidFill>
              <a:latin typeface="Calibri" panose="020F0502020204030204" pitchFamily="34" charset="0"/>
            </a:endParaRPr>
          </a:p>
          <a:p>
            <a:pPr marL="117445" indent="-117445">
              <a:buFont typeface="Arial" pitchFamily="34" charset="0"/>
              <a:buChar char="•"/>
              <a:defRPr/>
            </a:pPr>
            <a:r>
              <a:rPr lang="en-US" sz="1100" dirty="0">
                <a:solidFill>
                  <a:schemeClr val="tx1"/>
                </a:solidFill>
                <a:latin typeface="Calibri" panose="020F0502020204030204" pitchFamily="34" charset="0"/>
              </a:rPr>
              <a:t>Higher installation DG</a:t>
            </a:r>
          </a:p>
          <a:p>
            <a:pPr marL="117445" indent="-117445">
              <a:buFont typeface="Arial" pitchFamily="34" charset="0"/>
              <a:buChar char="•"/>
              <a:defRPr/>
            </a:pPr>
            <a:r>
              <a:rPr lang="en-US" sz="1100" dirty="0">
                <a:solidFill>
                  <a:schemeClr val="tx1"/>
                </a:solidFill>
                <a:latin typeface="Calibri" panose="020F0502020204030204" pitchFamily="34" charset="0"/>
              </a:rPr>
              <a:t>Higher DR participation</a:t>
            </a:r>
          </a:p>
          <a:p>
            <a:pPr marL="117445" indent="-117445">
              <a:buFont typeface="Arial" pitchFamily="34" charset="0"/>
              <a:buChar char="•"/>
              <a:defRPr/>
            </a:pPr>
            <a:r>
              <a:rPr lang="en-US" sz="1100" dirty="0">
                <a:solidFill>
                  <a:schemeClr val="tx1"/>
                </a:solidFill>
                <a:latin typeface="Calibri" panose="020F0502020204030204" pitchFamily="34" charset="0"/>
              </a:rPr>
              <a:t>More options for microgrids, smart appliances, etc</a:t>
            </a:r>
            <a:r>
              <a:rPr lang="en-US" sz="1100" dirty="0" smtClean="0">
                <a:solidFill>
                  <a:schemeClr val="tx1"/>
                </a:solidFill>
                <a:latin typeface="Calibri" panose="020F0502020204030204" pitchFamily="34" charset="0"/>
              </a:rPr>
              <a:t>.</a:t>
            </a:r>
            <a:endParaRPr lang="en-US" sz="1100" dirty="0">
              <a:solidFill>
                <a:schemeClr val="tx1"/>
              </a:solidFill>
              <a:latin typeface="Calibri" panose="020F0502020204030204" pitchFamily="34" charset="0"/>
            </a:endParaRPr>
          </a:p>
        </p:txBody>
      </p:sp>
      <p:sp>
        <p:nvSpPr>
          <p:cNvPr id="8" name="Rounded Rectangle 7"/>
          <p:cNvSpPr/>
          <p:nvPr/>
        </p:nvSpPr>
        <p:spPr>
          <a:xfrm>
            <a:off x="108857" y="3733800"/>
            <a:ext cx="2786743" cy="1371600"/>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b="1" dirty="0">
                <a:solidFill>
                  <a:schemeClr val="tx1"/>
                </a:solidFill>
                <a:latin typeface="Calibri" panose="020F0502020204030204" pitchFamily="34" charset="0"/>
              </a:rPr>
              <a:t>Alt. Gen. Resources</a:t>
            </a:r>
          </a:p>
          <a:p>
            <a:pPr marL="117445" indent="-117445">
              <a:buFont typeface="Arial" pitchFamily="34" charset="0"/>
              <a:buChar char="•"/>
              <a:defRPr/>
            </a:pPr>
            <a:r>
              <a:rPr lang="en-US" sz="1200" dirty="0">
                <a:solidFill>
                  <a:schemeClr val="tx1"/>
                </a:solidFill>
                <a:latin typeface="Calibri" panose="020F0502020204030204" pitchFamily="34" charset="0"/>
              </a:rPr>
              <a:t>Capital cost for wind and solar technologies and CHP decrease faster than under Current Trends</a:t>
            </a:r>
          </a:p>
          <a:p>
            <a:pPr marL="117445" indent="-117445">
              <a:buFont typeface="Arial" pitchFamily="34" charset="0"/>
              <a:buChar char="•"/>
              <a:defRPr/>
            </a:pPr>
            <a:r>
              <a:rPr lang="en-US" sz="1200" dirty="0">
                <a:solidFill>
                  <a:schemeClr val="tx1"/>
                </a:solidFill>
                <a:latin typeface="Calibri" panose="020F0502020204030204" pitchFamily="34" charset="0"/>
              </a:rPr>
              <a:t>Improved storage technology and lower cost</a:t>
            </a:r>
          </a:p>
        </p:txBody>
      </p:sp>
      <p:sp>
        <p:nvSpPr>
          <p:cNvPr id="9" name="Rounded Rectangle 8"/>
          <p:cNvSpPr/>
          <p:nvPr/>
        </p:nvSpPr>
        <p:spPr>
          <a:xfrm>
            <a:off x="6248400" y="1676400"/>
            <a:ext cx="2777671" cy="12192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600" b="1" dirty="0">
                <a:solidFill>
                  <a:schemeClr val="tx1"/>
                </a:solidFill>
                <a:latin typeface="Calibri" panose="020F0502020204030204" pitchFamily="34" charset="0"/>
              </a:rPr>
              <a:t>Gen Resource </a:t>
            </a:r>
            <a:r>
              <a:rPr lang="en-US" sz="1600" b="1" dirty="0" smtClean="0">
                <a:solidFill>
                  <a:schemeClr val="tx1"/>
                </a:solidFill>
                <a:latin typeface="Calibri" panose="020F0502020204030204" pitchFamily="34" charset="0"/>
              </a:rPr>
              <a:t>Adequacy</a:t>
            </a:r>
            <a:endParaRPr lang="en-US" sz="1600" b="1" dirty="0">
              <a:solidFill>
                <a:schemeClr val="tx1"/>
              </a:solidFill>
              <a:latin typeface="Calibri" panose="020F0502020204030204" pitchFamily="34" charset="0"/>
            </a:endParaRPr>
          </a:p>
          <a:p>
            <a:pPr marL="117445" indent="-117445">
              <a:buFont typeface="Arial" pitchFamily="34" charset="0"/>
              <a:buChar char="•"/>
              <a:defRPr/>
            </a:pPr>
            <a:r>
              <a:rPr lang="en-US" sz="1100" dirty="0">
                <a:solidFill>
                  <a:schemeClr val="tx1"/>
                </a:solidFill>
                <a:latin typeface="Calibri" panose="020F0502020204030204" pitchFamily="34" charset="0"/>
              </a:rPr>
              <a:t>Same as under Current </a:t>
            </a:r>
            <a:r>
              <a:rPr lang="en-US" sz="1100" dirty="0" smtClean="0">
                <a:solidFill>
                  <a:schemeClr val="tx1"/>
                </a:solidFill>
                <a:latin typeface="Calibri" panose="020F0502020204030204" pitchFamily="34" charset="0"/>
              </a:rPr>
              <a:t>Trends</a:t>
            </a:r>
          </a:p>
          <a:p>
            <a:pPr marL="117445" indent="-117445">
              <a:buFont typeface="Arial" pitchFamily="34" charset="0"/>
              <a:buChar char="•"/>
              <a:defRPr/>
            </a:pPr>
            <a:r>
              <a:rPr lang="en-US" sz="1100" dirty="0" smtClean="0">
                <a:solidFill>
                  <a:schemeClr val="tx1"/>
                </a:solidFill>
                <a:latin typeface="Calibri" panose="020F0502020204030204" pitchFamily="34" charset="0"/>
              </a:rPr>
              <a:t>No reserve margin mandate however expectations is that increased load resources participation helps meet system need</a:t>
            </a:r>
            <a:endParaRPr lang="en-US" sz="1100" dirty="0">
              <a:solidFill>
                <a:schemeClr val="tx1"/>
              </a:solidFill>
              <a:latin typeface="Calibri" panose="020F0502020204030204" pitchFamily="34" charset="0"/>
            </a:endParaRPr>
          </a:p>
        </p:txBody>
      </p:sp>
      <p:sp>
        <p:nvSpPr>
          <p:cNvPr id="4" name="Rounded Rectangle 3"/>
          <p:cNvSpPr/>
          <p:nvPr/>
        </p:nvSpPr>
        <p:spPr>
          <a:xfrm>
            <a:off x="108857" y="1750783"/>
            <a:ext cx="2786743" cy="1906817"/>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400" b="1" dirty="0">
                <a:solidFill>
                  <a:schemeClr val="tx1"/>
                </a:solidFill>
                <a:latin typeface="Calibri" panose="020F0502020204030204" pitchFamily="34" charset="0"/>
              </a:rPr>
              <a:t>Environ. Regs/Energy Policy</a:t>
            </a:r>
          </a:p>
          <a:p>
            <a:pPr marL="117445" indent="-117445">
              <a:buFont typeface="Arial" pitchFamily="34" charset="0"/>
              <a:buChar char="•"/>
              <a:defRPr/>
            </a:pPr>
            <a:r>
              <a:rPr lang="en-US" sz="1100" dirty="0">
                <a:solidFill>
                  <a:schemeClr val="tx1"/>
                </a:solidFill>
                <a:latin typeface="Calibri" panose="020F0502020204030204" pitchFamily="34" charset="0"/>
              </a:rPr>
              <a:t>Increase stringency in building codes, with more net zero buildings</a:t>
            </a:r>
          </a:p>
          <a:p>
            <a:pPr marL="117445" indent="-117445">
              <a:buFont typeface="Arial" pitchFamily="34" charset="0"/>
              <a:buChar char="•"/>
              <a:defRPr/>
            </a:pPr>
            <a:r>
              <a:rPr lang="en-US" sz="1100" dirty="0">
                <a:solidFill>
                  <a:schemeClr val="tx1"/>
                </a:solidFill>
                <a:latin typeface="Calibri" panose="020F0502020204030204" pitchFamily="34" charset="0"/>
              </a:rPr>
              <a:t>Government provides more incentives for building retrofits to increase efficiency</a:t>
            </a:r>
          </a:p>
          <a:p>
            <a:pPr marL="117445" indent="-117445">
              <a:buFont typeface="Arial" pitchFamily="34" charset="0"/>
              <a:buChar char="•"/>
              <a:defRPr/>
            </a:pPr>
            <a:r>
              <a:rPr lang="en-US" sz="1100" dirty="0">
                <a:solidFill>
                  <a:schemeClr val="tx1"/>
                </a:solidFill>
                <a:latin typeface="Calibri" panose="020F0502020204030204" pitchFamily="34" charset="0"/>
              </a:rPr>
              <a:t>Increase in appliance standards increase</a:t>
            </a:r>
          </a:p>
          <a:p>
            <a:pPr marL="117445" indent="-117445">
              <a:buFont typeface="Arial" pitchFamily="34" charset="0"/>
              <a:buChar char="•"/>
              <a:defRPr/>
            </a:pPr>
            <a:r>
              <a:rPr lang="en-US" sz="1100" dirty="0">
                <a:solidFill>
                  <a:schemeClr val="tx1"/>
                </a:solidFill>
                <a:latin typeface="Calibri" panose="020F0502020204030204" pitchFamily="34" charset="0"/>
              </a:rPr>
              <a:t>More attractive DR </a:t>
            </a:r>
            <a:r>
              <a:rPr lang="en-US" sz="1100" dirty="0" smtClean="0">
                <a:solidFill>
                  <a:schemeClr val="tx1"/>
                </a:solidFill>
                <a:latin typeface="Calibri" panose="020F0502020204030204" pitchFamily="34" charset="0"/>
              </a:rPr>
              <a:t>programs/pricing</a:t>
            </a:r>
          </a:p>
          <a:p>
            <a:pPr marL="117445" indent="-117445">
              <a:buFont typeface="Arial" pitchFamily="34" charset="0"/>
              <a:buChar char="•"/>
              <a:defRPr/>
            </a:pPr>
            <a:r>
              <a:rPr lang="en-US" sz="1100" dirty="0" smtClean="0">
                <a:solidFill>
                  <a:schemeClr val="tx1"/>
                </a:solidFill>
                <a:latin typeface="Calibri" panose="020F0502020204030204" pitchFamily="34" charset="0"/>
              </a:rPr>
              <a:t>Environmental </a:t>
            </a:r>
            <a:r>
              <a:rPr lang="en-US" sz="1100" dirty="0" err="1" smtClean="0">
                <a:solidFill>
                  <a:schemeClr val="tx1"/>
                </a:solidFill>
                <a:latin typeface="Calibri" panose="020F0502020204030204" pitchFamily="34" charset="0"/>
              </a:rPr>
              <a:t>regs</a:t>
            </a:r>
            <a:r>
              <a:rPr lang="en-US" sz="1100" dirty="0" smtClean="0">
                <a:solidFill>
                  <a:schemeClr val="tx1"/>
                </a:solidFill>
                <a:latin typeface="Calibri" panose="020F0502020204030204" pitchFamily="34" charset="0"/>
              </a:rPr>
              <a:t> same as current trends</a:t>
            </a:r>
            <a:endParaRPr lang="en-US" sz="1000" dirty="0">
              <a:solidFill>
                <a:schemeClr val="tx1"/>
              </a:solidFill>
              <a:latin typeface="Calibri" panose="020F0502020204030204" pitchFamily="34" charset="0"/>
            </a:endParaRPr>
          </a:p>
        </p:txBody>
      </p:sp>
      <p:sp>
        <p:nvSpPr>
          <p:cNvPr id="23" name="Rounded Rectangle 22"/>
          <p:cNvSpPr/>
          <p:nvPr/>
        </p:nvSpPr>
        <p:spPr>
          <a:xfrm>
            <a:off x="2986090" y="685801"/>
            <a:ext cx="3257622" cy="3099135"/>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28568" rIns="0" bIns="28568" anchor="t" anchorCtr="0"/>
          <a:lstStyle/>
          <a:p>
            <a:pPr algn="ctr">
              <a:defRPr/>
            </a:pPr>
            <a:r>
              <a:rPr lang="en-US" sz="1400" b="1" dirty="0">
                <a:solidFill>
                  <a:schemeClr val="tx1"/>
                </a:solidFill>
                <a:latin typeface="Calibri" panose="020F0502020204030204" pitchFamily="34" charset="0"/>
              </a:rPr>
              <a:t>Story:</a:t>
            </a:r>
          </a:p>
          <a:p>
            <a:pPr>
              <a:defRPr/>
            </a:pPr>
            <a:r>
              <a:rPr lang="en-US" sz="1600" dirty="0">
                <a:solidFill>
                  <a:schemeClr val="tx1"/>
                </a:solidFill>
                <a:latin typeface="Calibri" panose="020F0502020204030204" pitchFamily="34" charset="0"/>
              </a:rPr>
              <a:t>Economic growth good enough to allow new investments in efficiency and distributed generation.  Customers increase acceptance of EE/DG technologies which leads to widespread market </a:t>
            </a:r>
            <a:r>
              <a:rPr lang="en-US" sz="1600" dirty="0" smtClean="0">
                <a:solidFill>
                  <a:schemeClr val="tx1"/>
                </a:solidFill>
                <a:latin typeface="Calibri" panose="020F0502020204030204" pitchFamily="34" charset="0"/>
              </a:rPr>
              <a:t>adoption.</a:t>
            </a:r>
            <a:r>
              <a:rPr lang="en-US" sz="1200" dirty="0">
                <a:solidFill>
                  <a:schemeClr val="tx1"/>
                </a:solidFill>
                <a:latin typeface="Calibri" panose="020F0502020204030204" pitchFamily="34" charset="0"/>
              </a:rPr>
              <a:t> </a:t>
            </a:r>
            <a:r>
              <a:rPr lang="en-US" sz="1600" dirty="0" smtClean="0">
                <a:solidFill>
                  <a:schemeClr val="tx1"/>
                </a:solidFill>
                <a:latin typeface="Calibri" panose="020F0502020204030204" pitchFamily="34" charset="0"/>
              </a:rPr>
              <a:t>In addition to the efficiency improvements there is higher participation in price responsive demand response.</a:t>
            </a:r>
            <a:endParaRPr lang="en-US" sz="1600" dirty="0">
              <a:solidFill>
                <a:schemeClr val="tx1"/>
              </a:solidFill>
              <a:latin typeface="Calibri" panose="020F0502020204030204" pitchFamily="34" charset="0"/>
            </a:endParaRPr>
          </a:p>
        </p:txBody>
      </p:sp>
      <p:sp>
        <p:nvSpPr>
          <p:cNvPr id="25" name="Rounded Rectangle 24"/>
          <p:cNvSpPr/>
          <p:nvPr/>
        </p:nvSpPr>
        <p:spPr>
          <a:xfrm>
            <a:off x="2986089" y="3837384"/>
            <a:ext cx="3178175" cy="27432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28568" rIns="0" bIns="28568" anchor="t" anchorCtr="0"/>
          <a:lstStyle/>
          <a:p>
            <a:pPr algn="ctr">
              <a:defRPr/>
            </a:pPr>
            <a:r>
              <a:rPr lang="en-US" b="1" dirty="0">
                <a:solidFill>
                  <a:schemeClr val="tx1"/>
                </a:solidFill>
                <a:latin typeface="Calibri" panose="020F0502020204030204" pitchFamily="34" charset="0"/>
              </a:rPr>
              <a:t>Implications for ERCOT:</a:t>
            </a:r>
          </a:p>
          <a:p>
            <a:pPr marL="166649" indent="-166649">
              <a:buFont typeface="Arial" panose="020B0604020202020204" pitchFamily="34" charset="0"/>
              <a:buChar char="•"/>
              <a:defRPr/>
            </a:pPr>
            <a:r>
              <a:rPr lang="en-US" sz="1400" dirty="0">
                <a:solidFill>
                  <a:schemeClr val="tx1"/>
                </a:solidFill>
                <a:latin typeface="Calibri" panose="020F0502020204030204" pitchFamily="34" charset="0"/>
              </a:rPr>
              <a:t>Lower net </a:t>
            </a:r>
            <a:r>
              <a:rPr lang="en-US" sz="1400" dirty="0" smtClean="0">
                <a:solidFill>
                  <a:schemeClr val="tx1"/>
                </a:solidFill>
                <a:latin typeface="Calibri" panose="020F0502020204030204" pitchFamily="34" charset="0"/>
              </a:rPr>
              <a:t>load (demand and energy) </a:t>
            </a:r>
            <a:r>
              <a:rPr lang="en-US" sz="1400" dirty="0">
                <a:solidFill>
                  <a:schemeClr val="tx1"/>
                </a:solidFill>
                <a:latin typeface="Calibri" panose="020F0502020204030204" pitchFamily="34" charset="0"/>
              </a:rPr>
              <a:t>growth compared to under Current Trends</a:t>
            </a:r>
          </a:p>
          <a:p>
            <a:pPr marL="166649" indent="-166649">
              <a:buFont typeface="Arial" panose="020B0604020202020204" pitchFamily="34" charset="0"/>
              <a:buChar char="•"/>
              <a:defRPr/>
            </a:pPr>
            <a:r>
              <a:rPr lang="en-US" sz="1400" dirty="0">
                <a:solidFill>
                  <a:schemeClr val="tx1"/>
                </a:solidFill>
                <a:latin typeface="Calibri" panose="020F0502020204030204" pitchFamily="34" charset="0"/>
              </a:rPr>
              <a:t>More market-based programs for demand response</a:t>
            </a:r>
          </a:p>
          <a:p>
            <a:pPr marL="166649" indent="-166649">
              <a:buFont typeface="Arial" panose="020B0604020202020204" pitchFamily="34" charset="0"/>
              <a:buChar char="•"/>
              <a:defRPr/>
            </a:pPr>
            <a:r>
              <a:rPr lang="en-US" sz="1400" dirty="0" smtClean="0">
                <a:solidFill>
                  <a:schemeClr val="tx1"/>
                </a:solidFill>
                <a:latin typeface="Calibri" panose="020F0502020204030204" pitchFamily="34" charset="0"/>
              </a:rPr>
              <a:t>Widespread distributed generation creates some operational challenges</a:t>
            </a:r>
          </a:p>
          <a:p>
            <a:pPr marL="166649" indent="-166649">
              <a:buFont typeface="Arial" panose="020B0604020202020204" pitchFamily="34" charset="0"/>
              <a:buChar char="•"/>
              <a:defRPr/>
            </a:pPr>
            <a:r>
              <a:rPr lang="en-US" sz="1400" dirty="0" smtClean="0">
                <a:solidFill>
                  <a:schemeClr val="tx1"/>
                </a:solidFill>
                <a:latin typeface="Calibri" panose="020F0502020204030204" pitchFamily="34" charset="0"/>
              </a:rPr>
              <a:t>Lower capital cost of renewable generation </a:t>
            </a:r>
            <a:endParaRPr lang="en-US" sz="1400" dirty="0">
              <a:solidFill>
                <a:schemeClr val="tx1"/>
              </a:solidFill>
              <a:latin typeface="Calibri" panose="020F0502020204030204" pitchFamily="34" charset="0"/>
            </a:endParaRPr>
          </a:p>
        </p:txBody>
      </p:sp>
      <p:sp>
        <p:nvSpPr>
          <p:cNvPr id="27" name="TextBox 26"/>
          <p:cNvSpPr txBox="1"/>
          <p:nvPr/>
        </p:nvSpPr>
        <p:spPr>
          <a:xfrm>
            <a:off x="380999" y="152401"/>
            <a:ext cx="8645071" cy="442415"/>
          </a:xfrm>
          <a:prstGeom prst="rect">
            <a:avLst/>
          </a:prstGeom>
          <a:noFill/>
          <a:ln>
            <a:solidFill>
              <a:schemeClr val="accent1">
                <a:shade val="50000"/>
              </a:schemeClr>
            </a:solidFill>
          </a:ln>
        </p:spPr>
        <p:txBody>
          <a:bodyPr wrap="square" lIns="57136" tIns="28568" rIns="57136" bIns="28568">
            <a:spAutoFit/>
          </a:bodyPr>
          <a:lstStyle/>
          <a:p>
            <a:pPr>
              <a:defRPr/>
            </a:pPr>
            <a:r>
              <a:rPr lang="en-US" sz="2500" dirty="0">
                <a:latin typeface="Calibri" panose="020F0502020204030204" pitchFamily="34" charset="0"/>
              </a:rPr>
              <a:t>6</a:t>
            </a:r>
            <a:r>
              <a:rPr lang="en-US" sz="2500" dirty="0" smtClean="0">
                <a:latin typeface="Calibri" panose="020F0502020204030204" pitchFamily="34" charset="0"/>
              </a:rPr>
              <a:t>. </a:t>
            </a:r>
            <a:r>
              <a:rPr lang="en-US" sz="2500" dirty="0">
                <a:latin typeface="Calibri" panose="020F0502020204030204" pitchFamily="34" charset="0"/>
              </a:rPr>
              <a:t>Scenario: High </a:t>
            </a:r>
            <a:r>
              <a:rPr lang="en-US" sz="2500" dirty="0" smtClean="0">
                <a:latin typeface="Calibri" panose="020F0502020204030204" pitchFamily="34" charset="0"/>
              </a:rPr>
              <a:t>efficiency/distributed </a:t>
            </a:r>
            <a:r>
              <a:rPr lang="en-US" sz="2500" dirty="0">
                <a:latin typeface="Calibri" panose="020F0502020204030204" pitchFamily="34" charset="0"/>
              </a:rPr>
              <a:t>g</a:t>
            </a:r>
            <a:r>
              <a:rPr lang="en-US" sz="2500" dirty="0" smtClean="0">
                <a:latin typeface="Calibri" panose="020F0502020204030204" pitchFamily="34" charset="0"/>
              </a:rPr>
              <a:t>eneration</a:t>
            </a:r>
            <a:endParaRPr lang="en-US" sz="2500" dirty="0">
              <a:latin typeface="Calibri" panose="020F0502020204030204" pitchFamily="34" charset="0"/>
            </a:endParaRPr>
          </a:p>
        </p:txBody>
      </p:sp>
    </p:spTree>
    <p:extLst>
      <p:ext uri="{BB962C8B-B14F-4D97-AF65-F5344CB8AC3E}">
        <p14:creationId xmlns:p14="http://schemas.microsoft.com/office/powerpoint/2010/main" val="13283641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08857" y="939866"/>
            <a:ext cx="2786743" cy="1727134"/>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400" b="1" dirty="0">
                <a:solidFill>
                  <a:schemeClr val="tx1"/>
                </a:solidFill>
                <a:latin typeface="Calibri" panose="020F0502020204030204" pitchFamily="34" charset="0"/>
              </a:rPr>
              <a:t>Economic Conditions</a:t>
            </a:r>
          </a:p>
          <a:p>
            <a:pPr marL="117445" indent="-117445">
              <a:buFont typeface="Arial" pitchFamily="34" charset="0"/>
              <a:buChar char="•"/>
              <a:defRPr/>
            </a:pPr>
            <a:r>
              <a:rPr lang="en-US" sz="1200" dirty="0" smtClean="0">
                <a:solidFill>
                  <a:schemeClr val="tx1"/>
                </a:solidFill>
                <a:latin typeface="Calibri" panose="020F0502020204030204" pitchFamily="34" charset="0"/>
              </a:rPr>
              <a:t>Gas sector gets impacted with sustained load natural gas prices</a:t>
            </a:r>
          </a:p>
          <a:p>
            <a:pPr marL="117445" indent="-117445">
              <a:buFont typeface="Arial" pitchFamily="34" charset="0"/>
              <a:buChar char="•"/>
              <a:defRPr/>
            </a:pPr>
            <a:r>
              <a:rPr lang="en-US" sz="1200" dirty="0" smtClean="0">
                <a:solidFill>
                  <a:schemeClr val="tx1"/>
                </a:solidFill>
                <a:latin typeface="Calibri" panose="020F0502020204030204" pitchFamily="34" charset="0"/>
              </a:rPr>
              <a:t>However, lower gas prices stimulates growth in manufacturing industry</a:t>
            </a:r>
          </a:p>
          <a:p>
            <a:pPr marL="117445" indent="-117445">
              <a:buFont typeface="Arial" pitchFamily="34" charset="0"/>
              <a:buChar char="•"/>
              <a:defRPr/>
            </a:pPr>
            <a:r>
              <a:rPr lang="en-US" sz="1200" dirty="0" smtClean="0">
                <a:solidFill>
                  <a:schemeClr val="tx1"/>
                </a:solidFill>
                <a:latin typeface="Calibri" panose="020F0502020204030204" pitchFamily="34" charset="0"/>
              </a:rPr>
              <a:t>Global demand for US LNH continues to stay robust resulting an increase in development of LNG export terminals</a:t>
            </a:r>
            <a:endParaRPr lang="en-US" sz="1200" dirty="0">
              <a:solidFill>
                <a:schemeClr val="tx1"/>
              </a:solidFill>
              <a:latin typeface="Calibri" panose="020F0502020204030204" pitchFamily="34" charset="0"/>
            </a:endParaRPr>
          </a:p>
          <a:p>
            <a:pPr lvl="1">
              <a:defRPr/>
            </a:pPr>
            <a:endParaRPr lang="en-US" sz="2000" dirty="0">
              <a:solidFill>
                <a:schemeClr val="tx1"/>
              </a:solidFill>
              <a:latin typeface="Calibri" panose="020F0502020204030204" pitchFamily="34" charset="0"/>
            </a:endParaRPr>
          </a:p>
          <a:p>
            <a:pPr marL="117445" indent="-117445">
              <a:buFont typeface="Arial" pitchFamily="34" charset="0"/>
              <a:buChar char="•"/>
              <a:defRPr/>
            </a:pPr>
            <a:endParaRPr lang="en-US" sz="2000" dirty="0">
              <a:solidFill>
                <a:schemeClr val="tx1"/>
              </a:solidFill>
              <a:latin typeface="Calibri" panose="020F0502020204030204" pitchFamily="34" charset="0"/>
            </a:endParaRPr>
          </a:p>
        </p:txBody>
      </p:sp>
      <p:sp>
        <p:nvSpPr>
          <p:cNvPr id="3" name="Rounded Rectangle 2"/>
          <p:cNvSpPr/>
          <p:nvPr/>
        </p:nvSpPr>
        <p:spPr>
          <a:xfrm>
            <a:off x="6248400" y="5166492"/>
            <a:ext cx="2777671" cy="1371600"/>
          </a:xfrm>
          <a:prstGeom prst="roundRect">
            <a:avLst/>
          </a:prstGeom>
          <a:solidFill>
            <a:srgbClr val="ECEDB1"/>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latin typeface="Calibri" panose="020F0502020204030204" pitchFamily="34" charset="0"/>
              </a:rPr>
              <a:t>Weather / Water</a:t>
            </a:r>
          </a:p>
          <a:p>
            <a:pPr marL="117445" indent="-117445">
              <a:buFont typeface="Arial" pitchFamily="34" charset="0"/>
              <a:buChar char="•"/>
              <a:defRPr/>
            </a:pPr>
            <a:r>
              <a:rPr lang="en-US" sz="1200" dirty="0" smtClean="0">
                <a:solidFill>
                  <a:schemeClr val="tx1"/>
                </a:solidFill>
                <a:latin typeface="Calibri" panose="020F0502020204030204" pitchFamily="34" charset="0"/>
              </a:rPr>
              <a:t>Same as Current Trends</a:t>
            </a:r>
            <a:endParaRPr lang="en-US" sz="1200" dirty="0">
              <a:solidFill>
                <a:schemeClr val="tx1"/>
              </a:solidFill>
              <a:latin typeface="Calibri" panose="020F0502020204030204" pitchFamily="34" charset="0"/>
            </a:endParaRPr>
          </a:p>
          <a:p>
            <a:pPr>
              <a:defRPr/>
            </a:pPr>
            <a:endParaRPr lang="en-US" sz="1200" dirty="0">
              <a:solidFill>
                <a:schemeClr val="tx1"/>
              </a:solidFill>
              <a:latin typeface="Calibri" panose="020F0502020204030204" pitchFamily="34" charset="0"/>
            </a:endParaRPr>
          </a:p>
          <a:p>
            <a:pPr>
              <a:defRPr/>
            </a:pPr>
            <a:endParaRPr lang="en-US" sz="1300" b="1" dirty="0">
              <a:solidFill>
                <a:schemeClr val="tx1"/>
              </a:solidFill>
              <a:latin typeface="Calibri" panose="020F0502020204030204" pitchFamily="34" charset="0"/>
            </a:endParaRPr>
          </a:p>
        </p:txBody>
      </p:sp>
      <p:sp>
        <p:nvSpPr>
          <p:cNvPr id="5" name="Rounded Rectangle 4"/>
          <p:cNvSpPr/>
          <p:nvPr/>
        </p:nvSpPr>
        <p:spPr>
          <a:xfrm>
            <a:off x="108857" y="5154554"/>
            <a:ext cx="2786744" cy="1466964"/>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5994" tIns="28568" rIns="29330" bIns="28568"/>
          <a:lstStyle/>
          <a:p>
            <a:pPr>
              <a:defRPr/>
            </a:pPr>
            <a:r>
              <a:rPr lang="en-US" sz="1300" b="1" dirty="0">
                <a:solidFill>
                  <a:schemeClr val="tx1"/>
                </a:solidFill>
                <a:latin typeface="Calibri" panose="020F0502020204030204" pitchFamily="34" charset="0"/>
              </a:rPr>
              <a:t>Natural Gas </a:t>
            </a:r>
            <a:r>
              <a:rPr lang="en-US" sz="1300" b="1" dirty="0" smtClean="0">
                <a:solidFill>
                  <a:schemeClr val="tx1"/>
                </a:solidFill>
                <a:latin typeface="Calibri" panose="020F0502020204030204" pitchFamily="34" charset="0"/>
              </a:rPr>
              <a:t>Prices</a:t>
            </a:r>
            <a:endParaRPr lang="en-US" sz="1300" b="1" dirty="0">
              <a:solidFill>
                <a:schemeClr val="tx1"/>
              </a:solidFill>
              <a:latin typeface="Calibri" panose="020F0502020204030204" pitchFamily="34" charset="0"/>
            </a:endParaRPr>
          </a:p>
          <a:p>
            <a:pPr marL="117445" indent="-117445">
              <a:buFont typeface="Arial" pitchFamily="34" charset="0"/>
              <a:buChar char="•"/>
              <a:defRPr/>
            </a:pPr>
            <a:r>
              <a:rPr lang="en-US" sz="1200" dirty="0" smtClean="0">
                <a:solidFill>
                  <a:schemeClr val="tx1"/>
                </a:solidFill>
                <a:latin typeface="Calibri" panose="020F0502020204030204" pitchFamily="34" charset="0"/>
              </a:rPr>
              <a:t>Local natural gas priced stay low $2-4/MMBtu . </a:t>
            </a:r>
          </a:p>
          <a:p>
            <a:pPr marL="117445" indent="-117445">
              <a:buFont typeface="Arial" pitchFamily="34" charset="0"/>
              <a:buChar char="•"/>
              <a:defRPr/>
            </a:pPr>
            <a:r>
              <a:rPr lang="en-US" sz="1200" dirty="0" smtClean="0">
                <a:solidFill>
                  <a:schemeClr val="tx1"/>
                </a:solidFill>
                <a:latin typeface="Calibri" panose="020F0502020204030204" pitchFamily="34" charset="0"/>
              </a:rPr>
              <a:t>Global natural gas price continue to stay higher than US natural gas prices</a:t>
            </a:r>
          </a:p>
        </p:txBody>
      </p:sp>
      <p:sp>
        <p:nvSpPr>
          <p:cNvPr id="6" name="Rounded Rectangle 5"/>
          <p:cNvSpPr/>
          <p:nvPr/>
        </p:nvSpPr>
        <p:spPr>
          <a:xfrm>
            <a:off x="6255058" y="946525"/>
            <a:ext cx="2777671" cy="137160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smtClean="0">
                <a:solidFill>
                  <a:schemeClr val="tx1"/>
                </a:solidFill>
                <a:latin typeface="Calibri" panose="020F0502020204030204" pitchFamily="34" charset="0"/>
              </a:rPr>
              <a:t>Technology</a:t>
            </a:r>
            <a:endParaRPr lang="en-US" sz="1300" b="1" dirty="0">
              <a:solidFill>
                <a:schemeClr val="tx1"/>
              </a:solidFill>
              <a:latin typeface="Calibri" panose="020F0502020204030204" pitchFamily="34" charset="0"/>
            </a:endParaRPr>
          </a:p>
          <a:p>
            <a:pPr marL="117445" indent="-117445">
              <a:buFont typeface="Arial" pitchFamily="34" charset="0"/>
              <a:buChar char="•"/>
              <a:defRPr/>
            </a:pPr>
            <a:r>
              <a:rPr lang="en-US" sz="1200" dirty="0" smtClean="0">
                <a:solidFill>
                  <a:schemeClr val="tx1"/>
                </a:solidFill>
                <a:latin typeface="Calibri" panose="020F0502020204030204" pitchFamily="34" charset="0"/>
              </a:rPr>
              <a:t>Efficiency improvements for gas plants and other generation types</a:t>
            </a:r>
            <a:endParaRPr lang="en-US" sz="1200" dirty="0">
              <a:solidFill>
                <a:schemeClr val="tx1"/>
              </a:solidFill>
              <a:latin typeface="Calibri" panose="020F0502020204030204" pitchFamily="34" charset="0"/>
            </a:endParaRPr>
          </a:p>
        </p:txBody>
      </p:sp>
      <p:sp>
        <p:nvSpPr>
          <p:cNvPr id="7" name="Rounded Rectangle 6"/>
          <p:cNvSpPr/>
          <p:nvPr/>
        </p:nvSpPr>
        <p:spPr>
          <a:xfrm>
            <a:off x="6248400" y="3759267"/>
            <a:ext cx="2777671" cy="1371600"/>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latin typeface="Calibri" panose="020F0502020204030204" pitchFamily="34" charset="0"/>
              </a:rPr>
              <a:t>End - Use</a:t>
            </a:r>
          </a:p>
          <a:p>
            <a:pPr marL="117445" indent="-117445">
              <a:buFont typeface="Arial" pitchFamily="34" charset="0"/>
              <a:buChar char="•"/>
              <a:defRPr/>
            </a:pPr>
            <a:r>
              <a:rPr lang="en-US" sz="1200" dirty="0" smtClean="0">
                <a:solidFill>
                  <a:schemeClr val="tx1"/>
                </a:solidFill>
                <a:latin typeface="Calibri" panose="020F0502020204030204" pitchFamily="34" charset="0"/>
              </a:rPr>
              <a:t>Less likely to have EE and DG growth</a:t>
            </a:r>
            <a:endParaRPr lang="en-US" sz="1200" dirty="0">
              <a:solidFill>
                <a:schemeClr val="tx1"/>
              </a:solidFill>
              <a:latin typeface="Calibri" panose="020F0502020204030204" pitchFamily="34" charset="0"/>
            </a:endParaRPr>
          </a:p>
          <a:p>
            <a:pPr>
              <a:defRPr/>
            </a:pPr>
            <a:endParaRPr lang="en-US" sz="1200" dirty="0">
              <a:solidFill>
                <a:schemeClr val="tx1"/>
              </a:solidFill>
              <a:latin typeface="Calibri" panose="020F0502020204030204" pitchFamily="34" charset="0"/>
            </a:endParaRPr>
          </a:p>
        </p:txBody>
      </p:sp>
      <p:sp>
        <p:nvSpPr>
          <p:cNvPr id="8" name="Rounded Rectangle 7"/>
          <p:cNvSpPr/>
          <p:nvPr/>
        </p:nvSpPr>
        <p:spPr>
          <a:xfrm>
            <a:off x="108857" y="4038599"/>
            <a:ext cx="2786743" cy="108039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400" b="1" dirty="0">
                <a:solidFill>
                  <a:schemeClr val="tx1"/>
                </a:solidFill>
                <a:latin typeface="Calibri" panose="020F0502020204030204" pitchFamily="34" charset="0"/>
              </a:rPr>
              <a:t>Alternative Generation</a:t>
            </a:r>
          </a:p>
          <a:p>
            <a:pPr marL="117445" indent="-117445">
              <a:buFont typeface="Arial" pitchFamily="34" charset="0"/>
              <a:buChar char="•"/>
              <a:defRPr/>
            </a:pPr>
            <a:r>
              <a:rPr lang="en-US" sz="1400" dirty="0" smtClean="0">
                <a:solidFill>
                  <a:schemeClr val="tx1"/>
                </a:solidFill>
                <a:latin typeface="Calibri" panose="020F0502020204030204" pitchFamily="34" charset="0"/>
              </a:rPr>
              <a:t>Slight slowdown on renewable roll out due to reduced NG prices</a:t>
            </a:r>
          </a:p>
          <a:p>
            <a:pPr marL="117445" indent="-117445">
              <a:buFont typeface="Arial" pitchFamily="34" charset="0"/>
              <a:buChar char="•"/>
              <a:defRPr/>
            </a:pPr>
            <a:r>
              <a:rPr lang="en-US" sz="1400" dirty="0" smtClean="0">
                <a:solidFill>
                  <a:schemeClr val="tx1"/>
                </a:solidFill>
                <a:latin typeface="Calibri" panose="020F0502020204030204" pitchFamily="34" charset="0"/>
              </a:rPr>
              <a:t>PTC/ITC same as current trends</a:t>
            </a:r>
            <a:endParaRPr lang="en-US" sz="1400" dirty="0">
              <a:solidFill>
                <a:schemeClr val="tx1"/>
              </a:solidFill>
              <a:latin typeface="Calibri" panose="020F0502020204030204" pitchFamily="34" charset="0"/>
            </a:endParaRPr>
          </a:p>
        </p:txBody>
      </p:sp>
      <p:sp>
        <p:nvSpPr>
          <p:cNvPr id="9" name="Rounded Rectangle 8"/>
          <p:cNvSpPr/>
          <p:nvPr/>
        </p:nvSpPr>
        <p:spPr>
          <a:xfrm>
            <a:off x="6248400" y="2347092"/>
            <a:ext cx="2777671" cy="13716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latin typeface="Calibri" panose="020F0502020204030204" pitchFamily="34" charset="0"/>
              </a:rPr>
              <a:t>Resource Adequacy Standards</a:t>
            </a:r>
          </a:p>
          <a:p>
            <a:pPr marL="117445" indent="-117445">
              <a:buFont typeface="Arial" pitchFamily="34" charset="0"/>
              <a:buChar char="•"/>
              <a:defRPr/>
            </a:pPr>
            <a:r>
              <a:rPr lang="en-US" sz="1200" dirty="0" smtClean="0">
                <a:solidFill>
                  <a:schemeClr val="tx1"/>
                </a:solidFill>
                <a:latin typeface="Calibri" panose="020F0502020204030204" pitchFamily="34" charset="0"/>
              </a:rPr>
              <a:t>As some plants become uneconomic, leading to pressure for market mechanisms</a:t>
            </a:r>
            <a:endParaRPr lang="en-US" sz="1200" dirty="0">
              <a:solidFill>
                <a:schemeClr val="tx1"/>
              </a:solidFill>
              <a:latin typeface="Calibri" panose="020F0502020204030204" pitchFamily="34" charset="0"/>
            </a:endParaRPr>
          </a:p>
          <a:p>
            <a:pPr marL="117445" indent="-117445">
              <a:buFont typeface="Arial" pitchFamily="34" charset="0"/>
              <a:buChar char="•"/>
              <a:defRPr/>
            </a:pPr>
            <a:endParaRPr lang="en-US" sz="1200" dirty="0">
              <a:solidFill>
                <a:schemeClr val="tx1"/>
              </a:solidFill>
              <a:latin typeface="Calibri" panose="020F0502020204030204" pitchFamily="34" charset="0"/>
            </a:endParaRPr>
          </a:p>
        </p:txBody>
      </p:sp>
      <p:sp>
        <p:nvSpPr>
          <p:cNvPr id="4" name="Rounded Rectangle 3"/>
          <p:cNvSpPr/>
          <p:nvPr/>
        </p:nvSpPr>
        <p:spPr>
          <a:xfrm>
            <a:off x="108857" y="2743200"/>
            <a:ext cx="2786743" cy="1219199"/>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400" b="1" dirty="0">
                <a:solidFill>
                  <a:schemeClr val="tx1"/>
                </a:solidFill>
                <a:latin typeface="Calibri" panose="020F0502020204030204" pitchFamily="34" charset="0"/>
              </a:rPr>
              <a:t>Environmental Regulations</a:t>
            </a:r>
          </a:p>
          <a:p>
            <a:pPr marL="117445" indent="-117445">
              <a:buFont typeface="Arial" pitchFamily="34" charset="0"/>
              <a:buChar char="•"/>
              <a:defRPr/>
            </a:pPr>
            <a:r>
              <a:rPr lang="en-US" sz="1400" dirty="0" smtClean="0">
                <a:solidFill>
                  <a:schemeClr val="tx1"/>
                </a:solidFill>
                <a:latin typeface="Calibri" panose="020F0502020204030204" pitchFamily="34" charset="0"/>
              </a:rPr>
              <a:t>Moderate regulation on oil </a:t>
            </a:r>
            <a:r>
              <a:rPr lang="en-US" sz="1400" dirty="0">
                <a:solidFill>
                  <a:schemeClr val="tx1"/>
                </a:solidFill>
                <a:latin typeface="Calibri" panose="020F0502020204030204" pitchFamily="34" charset="0"/>
              </a:rPr>
              <a:t>&amp; gas </a:t>
            </a:r>
            <a:r>
              <a:rPr lang="en-US" sz="1400" dirty="0" smtClean="0">
                <a:solidFill>
                  <a:schemeClr val="tx1"/>
                </a:solidFill>
                <a:latin typeface="Calibri" panose="020F0502020204030204" pitchFamily="34" charset="0"/>
              </a:rPr>
              <a:t>drilling activity</a:t>
            </a:r>
            <a:endParaRPr lang="en-US" sz="1400" dirty="0">
              <a:solidFill>
                <a:schemeClr val="tx1"/>
              </a:solidFill>
              <a:latin typeface="Calibri" panose="020F0502020204030204" pitchFamily="34" charset="0"/>
            </a:endParaRPr>
          </a:p>
          <a:p>
            <a:pPr marL="117445" indent="-117445">
              <a:buFont typeface="Arial" pitchFamily="34" charset="0"/>
              <a:buChar char="•"/>
              <a:defRPr/>
            </a:pPr>
            <a:r>
              <a:rPr lang="en-US" sz="1400" dirty="0" smtClean="0">
                <a:solidFill>
                  <a:schemeClr val="tx1"/>
                </a:solidFill>
                <a:latin typeface="Calibri" panose="020F0502020204030204" pitchFamily="34" charset="0"/>
              </a:rPr>
              <a:t>Other </a:t>
            </a:r>
            <a:r>
              <a:rPr lang="en-US" sz="1400" dirty="0">
                <a:solidFill>
                  <a:schemeClr val="tx1"/>
                </a:solidFill>
                <a:latin typeface="Calibri" panose="020F0502020204030204" pitchFamily="34" charset="0"/>
              </a:rPr>
              <a:t>environmental regulations are same as in Current </a:t>
            </a:r>
            <a:r>
              <a:rPr lang="en-US" sz="1400" dirty="0" smtClean="0">
                <a:solidFill>
                  <a:schemeClr val="tx1"/>
                </a:solidFill>
                <a:latin typeface="Calibri" panose="020F0502020204030204" pitchFamily="34" charset="0"/>
              </a:rPr>
              <a:t>Trends</a:t>
            </a:r>
            <a:endParaRPr lang="en-US" sz="1400" dirty="0">
              <a:solidFill>
                <a:schemeClr val="tx1"/>
              </a:solidFill>
              <a:latin typeface="Calibri" panose="020F0502020204030204" pitchFamily="34" charset="0"/>
            </a:endParaRPr>
          </a:p>
          <a:p>
            <a:pPr>
              <a:defRPr/>
            </a:pPr>
            <a:endParaRPr lang="en-US" sz="1000" dirty="0">
              <a:solidFill>
                <a:schemeClr val="tx1"/>
              </a:solidFill>
              <a:latin typeface="Calibri" panose="020F0502020204030204" pitchFamily="34" charset="0"/>
            </a:endParaRPr>
          </a:p>
        </p:txBody>
      </p:sp>
      <p:sp>
        <p:nvSpPr>
          <p:cNvPr id="23" name="Rounded Rectangle 22"/>
          <p:cNvSpPr/>
          <p:nvPr/>
        </p:nvSpPr>
        <p:spPr>
          <a:xfrm>
            <a:off x="2986089" y="594816"/>
            <a:ext cx="3178175" cy="3596184"/>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28568" rIns="0" bIns="28568" anchor="t" anchorCtr="0"/>
          <a:lstStyle/>
          <a:p>
            <a:pPr algn="ctr">
              <a:defRPr/>
            </a:pPr>
            <a:r>
              <a:rPr lang="en-US" sz="1400" b="1" dirty="0">
                <a:solidFill>
                  <a:schemeClr val="tx1"/>
                </a:solidFill>
                <a:latin typeface="Calibri" panose="020F0502020204030204" pitchFamily="34" charset="0"/>
              </a:rPr>
              <a:t>Story:</a:t>
            </a:r>
          </a:p>
          <a:p>
            <a:pPr>
              <a:defRPr/>
            </a:pPr>
            <a:r>
              <a:rPr lang="en-US" sz="1400" dirty="0" smtClean="0">
                <a:solidFill>
                  <a:schemeClr val="tx1"/>
                </a:solidFill>
                <a:latin typeface="Calibri" panose="020F0502020204030204" pitchFamily="34" charset="0"/>
              </a:rPr>
              <a:t>Improvements in extraction technology continues to create an natural gas over-supply condition. As a result, gas prices continue to stay low in the 2-4$/MMBtu range.  Such sustained low natural gas prices creates an environment which stimulates growth in industrial sector. While the cost of local natural gas remains low, there continues to be a healthy global demand for US LNG, resulting in increase in development of LNG export terminals along Texas’ gulf coast</a:t>
            </a:r>
            <a:endParaRPr lang="en-US" sz="1400" dirty="0">
              <a:solidFill>
                <a:schemeClr val="tx1"/>
              </a:solidFill>
              <a:latin typeface="Calibri" panose="020F0502020204030204" pitchFamily="34" charset="0"/>
            </a:endParaRPr>
          </a:p>
        </p:txBody>
      </p:sp>
      <p:sp>
        <p:nvSpPr>
          <p:cNvPr id="25" name="Rounded Rectangle 24"/>
          <p:cNvSpPr/>
          <p:nvPr/>
        </p:nvSpPr>
        <p:spPr>
          <a:xfrm>
            <a:off x="2986089" y="4267200"/>
            <a:ext cx="3178175" cy="2270892"/>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28568" rIns="0" bIns="28568" anchor="t" anchorCtr="0"/>
          <a:lstStyle/>
          <a:p>
            <a:pPr algn="ctr">
              <a:defRPr/>
            </a:pPr>
            <a:r>
              <a:rPr lang="en-US" sz="1400" b="1" dirty="0">
                <a:solidFill>
                  <a:schemeClr val="tx1"/>
                </a:solidFill>
                <a:latin typeface="Calibri" panose="020F0502020204030204" pitchFamily="34" charset="0"/>
              </a:rPr>
              <a:t>Implications for ERCOT:</a:t>
            </a:r>
          </a:p>
          <a:p>
            <a:pPr marL="166649" indent="-166649">
              <a:buFont typeface="Arial" panose="020B0604020202020204" pitchFamily="34" charset="0"/>
              <a:buChar char="•"/>
              <a:defRPr/>
            </a:pPr>
            <a:r>
              <a:rPr lang="en-US" sz="1300" dirty="0" smtClean="0">
                <a:solidFill>
                  <a:schemeClr val="tx1"/>
                </a:solidFill>
                <a:latin typeface="Calibri" panose="020F0502020204030204" pitchFamily="34" charset="0"/>
              </a:rPr>
              <a:t>The industrial sector sees strong growth</a:t>
            </a:r>
          </a:p>
          <a:p>
            <a:pPr marL="166649" indent="-166649">
              <a:buFont typeface="Arial" panose="020B0604020202020204" pitchFamily="34" charset="0"/>
              <a:buChar char="•"/>
              <a:defRPr/>
            </a:pPr>
            <a:r>
              <a:rPr lang="en-US" sz="1300" dirty="0" smtClean="0">
                <a:solidFill>
                  <a:schemeClr val="tx1"/>
                </a:solidFill>
                <a:latin typeface="Calibri" panose="020F0502020204030204" pitchFamily="34" charset="0"/>
              </a:rPr>
              <a:t>Tighter reserve margin with unit retirements</a:t>
            </a:r>
          </a:p>
          <a:p>
            <a:pPr marL="166649" indent="-166649">
              <a:buFont typeface="Arial" panose="020B0604020202020204" pitchFamily="34" charset="0"/>
              <a:buChar char="•"/>
              <a:defRPr/>
            </a:pPr>
            <a:r>
              <a:rPr lang="en-US" sz="1300" dirty="0" smtClean="0">
                <a:solidFill>
                  <a:schemeClr val="tx1"/>
                </a:solidFill>
                <a:latin typeface="Calibri" panose="020F0502020204030204" pitchFamily="34" charset="0"/>
              </a:rPr>
              <a:t>Seasonal mothballing of plants a possibility</a:t>
            </a:r>
          </a:p>
          <a:p>
            <a:pPr marL="166649" indent="-166649">
              <a:buFont typeface="Arial" panose="020B0604020202020204" pitchFamily="34" charset="0"/>
              <a:buChar char="•"/>
              <a:defRPr/>
            </a:pPr>
            <a:r>
              <a:rPr lang="en-US" sz="1300" dirty="0" smtClean="0">
                <a:solidFill>
                  <a:schemeClr val="tx1"/>
                </a:solidFill>
                <a:latin typeface="Calibri" panose="020F0502020204030204" pitchFamily="34" charset="0"/>
              </a:rPr>
              <a:t>Need for transmission due to unit retirements and load growth in the industrial sector</a:t>
            </a:r>
            <a:endParaRPr lang="en-US" sz="1300" dirty="0">
              <a:solidFill>
                <a:schemeClr val="tx1"/>
              </a:solidFill>
              <a:latin typeface="Calibri" panose="020F0502020204030204" pitchFamily="34" charset="0"/>
            </a:endParaRPr>
          </a:p>
        </p:txBody>
      </p:sp>
      <p:sp>
        <p:nvSpPr>
          <p:cNvPr id="27" name="TextBox 26"/>
          <p:cNvSpPr txBox="1"/>
          <p:nvPr/>
        </p:nvSpPr>
        <p:spPr>
          <a:xfrm>
            <a:off x="380999" y="152401"/>
            <a:ext cx="8645071" cy="442415"/>
          </a:xfrm>
          <a:prstGeom prst="rect">
            <a:avLst/>
          </a:prstGeom>
          <a:noFill/>
          <a:ln>
            <a:solidFill>
              <a:schemeClr val="accent1">
                <a:shade val="50000"/>
              </a:schemeClr>
            </a:solidFill>
          </a:ln>
        </p:spPr>
        <p:txBody>
          <a:bodyPr wrap="square" lIns="57136" tIns="28568" rIns="57136" bIns="28568">
            <a:spAutoFit/>
          </a:bodyPr>
          <a:lstStyle/>
          <a:p>
            <a:pPr>
              <a:defRPr/>
            </a:pPr>
            <a:r>
              <a:rPr lang="en-US" sz="2500" dirty="0">
                <a:latin typeface="Calibri" panose="020F0502020204030204" pitchFamily="34" charset="0"/>
              </a:rPr>
              <a:t>7</a:t>
            </a:r>
            <a:r>
              <a:rPr lang="en-US" sz="2500" dirty="0" smtClean="0">
                <a:latin typeface="Calibri" panose="020F0502020204030204" pitchFamily="34" charset="0"/>
              </a:rPr>
              <a:t>. </a:t>
            </a:r>
            <a:r>
              <a:rPr lang="en-US" sz="2500" dirty="0">
                <a:latin typeface="Calibri" panose="020F0502020204030204" pitchFamily="34" charset="0"/>
              </a:rPr>
              <a:t>Scenario: </a:t>
            </a:r>
            <a:r>
              <a:rPr lang="en-US" sz="2500" dirty="0" smtClean="0">
                <a:latin typeface="Calibri" panose="020F0502020204030204" pitchFamily="34" charset="0"/>
              </a:rPr>
              <a:t>Sustained low natural gas prices</a:t>
            </a:r>
            <a:endParaRPr lang="en-US" sz="2500" dirty="0">
              <a:latin typeface="Calibri" panose="020F0502020204030204" pitchFamily="34" charset="0"/>
            </a:endParaRPr>
          </a:p>
        </p:txBody>
      </p:sp>
    </p:spTree>
    <p:extLst>
      <p:ext uri="{BB962C8B-B14F-4D97-AF65-F5344CB8AC3E}">
        <p14:creationId xmlns:p14="http://schemas.microsoft.com/office/powerpoint/2010/main" val="1682086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Scenario Assumptions</a:t>
            </a:r>
            <a:endParaRPr lang="en-US" dirty="0"/>
          </a:p>
        </p:txBody>
      </p:sp>
      <p:sp>
        <p:nvSpPr>
          <p:cNvPr id="10" name="Content Placeholder 2"/>
          <p:cNvSpPr txBox="1">
            <a:spLocks/>
          </p:cNvSpPr>
          <p:nvPr/>
        </p:nvSpPr>
        <p:spPr>
          <a:xfrm>
            <a:off x="457200" y="564284"/>
            <a:ext cx="8229600" cy="4777498"/>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tabLst>
                <a:tab pos="5888038" algn="dec"/>
              </a:tabLst>
            </a:pPr>
            <a:endParaRPr lang="en-US" sz="2000" b="1" dirty="0" smtClean="0"/>
          </a:p>
          <a:p>
            <a:pPr>
              <a:tabLst>
                <a:tab pos="5888038" algn="dec"/>
              </a:tabLst>
            </a:pPr>
            <a:r>
              <a:rPr lang="en-US" sz="2000" b="1" dirty="0" smtClean="0"/>
              <a:t>All scenarios will include:</a:t>
            </a:r>
          </a:p>
          <a:p>
            <a:pPr lvl="1">
              <a:spcBef>
                <a:spcPts val="1200"/>
              </a:spcBef>
              <a:tabLst>
                <a:tab pos="5888038" algn="dec"/>
              </a:tabLst>
            </a:pPr>
            <a:r>
              <a:rPr lang="en-US" sz="1800" b="1" dirty="0" smtClean="0"/>
              <a:t>700 MWs of load for LNG Facilities</a:t>
            </a:r>
          </a:p>
          <a:p>
            <a:pPr lvl="1">
              <a:spcBef>
                <a:spcPts val="1200"/>
              </a:spcBef>
              <a:tabLst>
                <a:tab pos="5888038" algn="dec"/>
              </a:tabLst>
            </a:pPr>
            <a:r>
              <a:rPr lang="en-US" sz="1800" b="1" dirty="0" smtClean="0"/>
              <a:t>Fixed capacity retirements of 17,499 MWs by 2031</a:t>
            </a:r>
          </a:p>
          <a:p>
            <a:pPr lvl="1">
              <a:spcBef>
                <a:spcPts val="1200"/>
              </a:spcBef>
              <a:tabLst>
                <a:tab pos="5888038" algn="dec"/>
              </a:tabLst>
            </a:pPr>
            <a:r>
              <a:rPr lang="en-US" sz="1800" b="1" dirty="0" smtClean="0"/>
              <a:t>CSAPR and Regional Haze emission costs</a:t>
            </a:r>
          </a:p>
          <a:p>
            <a:pPr lvl="2">
              <a:spcBef>
                <a:spcPts val="1200"/>
              </a:spcBef>
              <a:tabLst>
                <a:tab pos="5888038" algn="dec"/>
              </a:tabLst>
            </a:pPr>
            <a:r>
              <a:rPr lang="en-US" sz="1600" b="1" dirty="0" smtClean="0"/>
              <a:t>Costs for CSAPR emissions</a:t>
            </a:r>
          </a:p>
          <a:p>
            <a:pPr lvl="3">
              <a:tabLst>
                <a:tab pos="5888038" algn="dec"/>
              </a:tabLst>
            </a:pPr>
            <a:r>
              <a:rPr lang="en-US" sz="1400" b="1" dirty="0" smtClean="0"/>
              <a:t>SO</a:t>
            </a:r>
            <a:r>
              <a:rPr lang="en-US" sz="1400" b="1" baseline="-25000" dirty="0" smtClean="0"/>
              <a:t>2</a:t>
            </a:r>
            <a:r>
              <a:rPr lang="en-US" sz="1400" b="1" dirty="0" smtClean="0"/>
              <a:t> - $</a:t>
            </a:r>
            <a:r>
              <a:rPr lang="en-US" sz="1400" b="1" dirty="0" smtClean="0"/>
              <a:t>10/ton</a:t>
            </a:r>
            <a:endParaRPr lang="en-US" sz="1400" b="1" dirty="0" smtClean="0"/>
          </a:p>
          <a:p>
            <a:pPr lvl="3">
              <a:tabLst>
                <a:tab pos="5888038" algn="dec"/>
              </a:tabLst>
            </a:pPr>
            <a:r>
              <a:rPr lang="en-US" sz="1400" b="1" dirty="0" smtClean="0"/>
              <a:t>Annual </a:t>
            </a:r>
            <a:r>
              <a:rPr lang="en-US" sz="1400" b="1" dirty="0" err="1" smtClean="0"/>
              <a:t>NOx</a:t>
            </a:r>
            <a:r>
              <a:rPr lang="en-US" sz="1400" b="1" dirty="0" smtClean="0"/>
              <a:t> - $</a:t>
            </a:r>
            <a:r>
              <a:rPr lang="en-US" sz="1400" b="1" dirty="0" smtClean="0"/>
              <a:t>100/ton</a:t>
            </a:r>
            <a:endParaRPr lang="en-US" sz="1400" b="1" dirty="0" smtClean="0"/>
          </a:p>
          <a:p>
            <a:pPr lvl="3">
              <a:tabLst>
                <a:tab pos="5888038" algn="dec"/>
              </a:tabLst>
            </a:pPr>
            <a:r>
              <a:rPr lang="en-US" sz="1400" b="1" dirty="0" smtClean="0"/>
              <a:t>Seasonal </a:t>
            </a:r>
            <a:r>
              <a:rPr lang="en-US" sz="1400" b="1" dirty="0" err="1" smtClean="0"/>
              <a:t>NOx</a:t>
            </a:r>
            <a:r>
              <a:rPr lang="en-US" sz="1400" b="1" dirty="0" smtClean="0"/>
              <a:t> - $</a:t>
            </a:r>
            <a:r>
              <a:rPr lang="en-US" sz="1400" b="1" dirty="0" smtClean="0"/>
              <a:t>200/ton</a:t>
            </a:r>
            <a:endParaRPr lang="en-US" sz="1400" b="1" dirty="0" smtClean="0"/>
          </a:p>
          <a:p>
            <a:pPr lvl="2">
              <a:spcBef>
                <a:spcPts val="1200"/>
              </a:spcBef>
              <a:tabLst>
                <a:tab pos="5888038" algn="dec"/>
              </a:tabLst>
            </a:pPr>
            <a:r>
              <a:rPr lang="en-US" sz="1600" b="1" dirty="0" smtClean="0"/>
              <a:t>Regional Haze adders to fixed costs for units needing physical improvements to plants</a:t>
            </a:r>
          </a:p>
          <a:p>
            <a:pPr lvl="3">
              <a:tabLst>
                <a:tab pos="5888038" algn="dec"/>
              </a:tabLst>
            </a:pPr>
            <a:r>
              <a:rPr lang="en-US" sz="1400" b="1" dirty="0" smtClean="0"/>
              <a:t>Retrofit cost - $500/kW, 5 years after final rule</a:t>
            </a:r>
          </a:p>
          <a:p>
            <a:pPr lvl="3">
              <a:tabLst>
                <a:tab pos="5888038" algn="dec"/>
              </a:tabLst>
            </a:pPr>
            <a:r>
              <a:rPr lang="en-US" sz="1400" b="1" dirty="0" smtClean="0"/>
              <a:t>Upgrade cost - $500/kW, 3 years after final rule</a:t>
            </a:r>
          </a:p>
          <a:p>
            <a:pPr lvl="1">
              <a:spcBef>
                <a:spcPts val="1200"/>
              </a:spcBef>
              <a:tabLst>
                <a:tab pos="5888038" algn="dec"/>
              </a:tabLst>
            </a:pPr>
            <a:r>
              <a:rPr lang="en-US" sz="1600" b="1" dirty="0" smtClean="0"/>
              <a:t>Generation expansion will be run from 2017 thru 2031</a:t>
            </a:r>
            <a:endParaRPr lang="en-US" sz="1600" b="1" dirty="0"/>
          </a:p>
          <a:p>
            <a:pPr lvl="1">
              <a:tabLst>
                <a:tab pos="5888038" algn="dec"/>
              </a:tabLst>
            </a:pPr>
            <a:endParaRPr lang="en-US" sz="1600" b="1" dirty="0" smtClean="0"/>
          </a:p>
          <a:p>
            <a:pPr lvl="1">
              <a:tabLst>
                <a:tab pos="5888038" algn="dec"/>
              </a:tabLst>
            </a:pPr>
            <a:endParaRPr lang="en-US" sz="1600" b="1" dirty="0"/>
          </a:p>
          <a:p>
            <a:pPr lvl="1">
              <a:tabLst>
                <a:tab pos="5888038" algn="dec"/>
              </a:tabLst>
            </a:pPr>
            <a:endParaRPr lang="en-US" sz="1600" b="1" dirty="0" smtClean="0"/>
          </a:p>
          <a:p>
            <a:pPr lvl="1">
              <a:tabLst>
                <a:tab pos="5888038" algn="dec"/>
              </a:tabLst>
            </a:pPr>
            <a:endParaRPr lang="en-US" sz="1600" b="1" dirty="0"/>
          </a:p>
          <a:p>
            <a:pPr lvl="1">
              <a:tabLst>
                <a:tab pos="5888038" algn="dec"/>
              </a:tabLst>
            </a:pPr>
            <a:endParaRPr lang="en-US" sz="1600" b="1" dirty="0" smtClean="0"/>
          </a:p>
          <a:p>
            <a:pPr lvl="1">
              <a:tabLst>
                <a:tab pos="5888038" algn="dec"/>
              </a:tabLst>
            </a:pPr>
            <a:endParaRPr lang="en-US" sz="1600" b="1" dirty="0"/>
          </a:p>
          <a:p>
            <a:pPr lvl="1">
              <a:tabLst>
                <a:tab pos="5888038" algn="dec"/>
              </a:tabLst>
            </a:pPr>
            <a:endParaRPr lang="en-US" sz="1600" b="1" dirty="0" smtClean="0"/>
          </a:p>
          <a:p>
            <a:pPr lvl="1">
              <a:tabLst>
                <a:tab pos="5888038" algn="dec"/>
              </a:tabLst>
            </a:pPr>
            <a:endParaRPr lang="en-US" sz="1600" b="1" dirty="0"/>
          </a:p>
          <a:p>
            <a:pPr lvl="1">
              <a:tabLst>
                <a:tab pos="5888038" algn="dec"/>
              </a:tabLst>
            </a:pPr>
            <a:endParaRPr lang="en-US" sz="1600" b="1" dirty="0" smtClean="0"/>
          </a:p>
          <a:p>
            <a:pPr lvl="1">
              <a:tabLst>
                <a:tab pos="5888038" algn="dec"/>
              </a:tabLst>
            </a:pPr>
            <a:endParaRPr lang="en-US" sz="1600" b="1" dirty="0"/>
          </a:p>
          <a:p>
            <a:pPr lvl="1">
              <a:tabLst>
                <a:tab pos="5888038" algn="dec"/>
              </a:tabLst>
            </a:pPr>
            <a:endParaRPr lang="en-US" sz="1600" b="1" dirty="0" smtClean="0"/>
          </a:p>
          <a:p>
            <a:pPr>
              <a:tabLst>
                <a:tab pos="5888038" algn="dec"/>
              </a:tabLst>
            </a:pPr>
            <a:endParaRPr lang="en-US" sz="2000" b="1" dirty="0" smtClean="0"/>
          </a:p>
          <a:p>
            <a:pPr lvl="1">
              <a:tabLst>
                <a:tab pos="5888038" algn="dec"/>
              </a:tabLst>
            </a:pPr>
            <a:endParaRPr lang="en-US" sz="1600" b="1" dirty="0" smtClean="0"/>
          </a:p>
          <a:p>
            <a:pPr>
              <a:tabLst>
                <a:tab pos="5888038" algn="dec"/>
              </a:tabLst>
            </a:pPr>
            <a:endParaRPr lang="en-US" sz="2000" b="1" dirty="0"/>
          </a:p>
          <a:p>
            <a:pPr>
              <a:tabLst>
                <a:tab pos="5888038" algn="dec"/>
              </a:tabLst>
            </a:pPr>
            <a:endParaRPr lang="en-US" sz="1400" b="1" dirty="0" smtClean="0"/>
          </a:p>
          <a:p>
            <a:pPr lvl="1">
              <a:spcBef>
                <a:spcPts val="600"/>
              </a:spcBef>
              <a:tabLst>
                <a:tab pos="5888038" algn="dec"/>
              </a:tabLst>
            </a:pPr>
            <a:endParaRPr lang="en-US" sz="1200" b="1" dirty="0" smtClean="0"/>
          </a:p>
          <a:p>
            <a:pPr>
              <a:tabLst>
                <a:tab pos="5888038" algn="dec"/>
              </a:tabLst>
            </a:pPr>
            <a:endParaRPr lang="en-US" sz="1600" b="1" dirty="0" smtClean="0"/>
          </a:p>
          <a:p>
            <a:pPr>
              <a:tabLst>
                <a:tab pos="5888038" algn="dec"/>
              </a:tabLst>
            </a:pPr>
            <a:endParaRPr lang="en-US" sz="1600" b="1" dirty="0" smtClean="0"/>
          </a:p>
          <a:p>
            <a:pPr>
              <a:tabLst>
                <a:tab pos="5888038" algn="dec"/>
              </a:tabLst>
            </a:pPr>
            <a:endParaRPr lang="en-US" sz="1600" b="1" dirty="0" smtClean="0"/>
          </a:p>
          <a:p>
            <a:pPr>
              <a:tabLst>
                <a:tab pos="5888038" algn="dec"/>
              </a:tabLst>
            </a:pPr>
            <a:endParaRPr lang="en-US" sz="1600" b="1" dirty="0" smtClean="0"/>
          </a:p>
          <a:p>
            <a:pPr>
              <a:tabLst>
                <a:tab pos="5888038" algn="dec"/>
              </a:tabLst>
            </a:pPr>
            <a:endParaRPr lang="en-US" sz="1600" b="1" dirty="0" smtClean="0"/>
          </a:p>
          <a:p>
            <a:pPr>
              <a:tabLst>
                <a:tab pos="5888038" algn="dec"/>
              </a:tabLst>
            </a:pPr>
            <a:endParaRPr lang="en-US" sz="1600" b="1" dirty="0"/>
          </a:p>
          <a:p>
            <a:pPr>
              <a:tabLst>
                <a:tab pos="5888038" algn="dec"/>
              </a:tabLst>
            </a:pPr>
            <a:endParaRPr lang="en-US" sz="1600" b="1" dirty="0"/>
          </a:p>
          <a:p>
            <a:pPr marL="0" indent="0">
              <a:buNone/>
              <a:tabLst>
                <a:tab pos="5888038" algn="dec"/>
              </a:tabLst>
            </a:pPr>
            <a:endParaRPr lang="en-US" sz="1600" b="1" dirty="0"/>
          </a:p>
          <a:p>
            <a:pPr>
              <a:tabLst>
                <a:tab pos="1430338" algn="l"/>
                <a:tab pos="5888038" algn="dec"/>
              </a:tabLst>
            </a:pPr>
            <a:endParaRPr lang="en-US" sz="1600" b="1" dirty="0" smtClean="0"/>
          </a:p>
        </p:txBody>
      </p:sp>
    </p:spTree>
    <p:extLst>
      <p:ext uri="{BB962C8B-B14F-4D97-AF65-F5344CB8AC3E}">
        <p14:creationId xmlns:p14="http://schemas.microsoft.com/office/powerpoint/2010/main" val="17309610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08857" y="682321"/>
            <a:ext cx="2786743" cy="1375079"/>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2000" b="1" dirty="0">
                <a:solidFill>
                  <a:schemeClr val="tx1"/>
                </a:solidFill>
                <a:latin typeface="Calibri" panose="020F0502020204030204" pitchFamily="34" charset="0"/>
              </a:rPr>
              <a:t>Economic Conditions</a:t>
            </a:r>
          </a:p>
          <a:p>
            <a:pPr marL="117445" indent="-117445">
              <a:buFont typeface="Arial" pitchFamily="34" charset="0"/>
              <a:buChar char="•"/>
              <a:defRPr/>
            </a:pPr>
            <a:r>
              <a:rPr lang="en-US" sz="1400" dirty="0">
                <a:solidFill>
                  <a:schemeClr val="tx1"/>
                </a:solidFill>
                <a:latin typeface="Calibri" panose="020F0502020204030204" pitchFamily="34" charset="0"/>
              </a:rPr>
              <a:t>GDP growth </a:t>
            </a:r>
            <a:r>
              <a:rPr lang="en-US" sz="1400" dirty="0" smtClean="0">
                <a:solidFill>
                  <a:schemeClr val="tx1"/>
                </a:solidFill>
                <a:latin typeface="Calibri" panose="020F0502020204030204" pitchFamily="34" charset="0"/>
              </a:rPr>
              <a:t>same as Current </a:t>
            </a:r>
            <a:r>
              <a:rPr lang="en-US" sz="1400" dirty="0">
                <a:solidFill>
                  <a:schemeClr val="tx1"/>
                </a:solidFill>
                <a:latin typeface="Calibri" panose="020F0502020204030204" pitchFamily="34" charset="0"/>
              </a:rPr>
              <a:t>Trends</a:t>
            </a:r>
          </a:p>
          <a:p>
            <a:pPr marL="117445" indent="-117445">
              <a:buFont typeface="Arial" pitchFamily="34" charset="0"/>
              <a:buChar char="•"/>
              <a:defRPr/>
            </a:pPr>
            <a:r>
              <a:rPr lang="en-US" sz="1400" dirty="0">
                <a:solidFill>
                  <a:schemeClr val="tx1"/>
                </a:solidFill>
                <a:latin typeface="Calibri" panose="020F0502020204030204" pitchFamily="34" charset="0"/>
              </a:rPr>
              <a:t>Population growth ~2.3%/yr</a:t>
            </a:r>
          </a:p>
          <a:p>
            <a:pPr marL="117445" indent="-117445">
              <a:buFont typeface="Arial" pitchFamily="34" charset="0"/>
              <a:buChar char="•"/>
              <a:defRPr/>
            </a:pPr>
            <a:r>
              <a:rPr lang="en-US" sz="1400" dirty="0">
                <a:solidFill>
                  <a:schemeClr val="tx1"/>
                </a:solidFill>
                <a:latin typeface="Calibri" panose="020F0502020204030204" pitchFamily="34" charset="0"/>
              </a:rPr>
              <a:t>Pro-business </a:t>
            </a:r>
            <a:r>
              <a:rPr lang="en-US" sz="1400" dirty="0" smtClean="0">
                <a:solidFill>
                  <a:schemeClr val="tx1"/>
                </a:solidFill>
                <a:latin typeface="Calibri" panose="020F0502020204030204" pitchFamily="34" charset="0"/>
              </a:rPr>
              <a:t>environment</a:t>
            </a:r>
            <a:endParaRPr lang="en-US" sz="1400" dirty="0">
              <a:solidFill>
                <a:schemeClr val="tx1"/>
              </a:solidFill>
              <a:latin typeface="Calibri" panose="020F0502020204030204" pitchFamily="34" charset="0"/>
            </a:endParaRPr>
          </a:p>
        </p:txBody>
      </p:sp>
      <p:sp>
        <p:nvSpPr>
          <p:cNvPr id="3" name="Rounded Rectangle 2"/>
          <p:cNvSpPr/>
          <p:nvPr/>
        </p:nvSpPr>
        <p:spPr>
          <a:xfrm>
            <a:off x="6248400" y="5715000"/>
            <a:ext cx="2777671" cy="735209"/>
          </a:xfrm>
          <a:prstGeom prst="roundRect">
            <a:avLst/>
          </a:prstGeom>
          <a:solidFill>
            <a:srgbClr val="ECEDB1"/>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b="1" dirty="0">
                <a:solidFill>
                  <a:schemeClr val="tx1"/>
                </a:solidFill>
                <a:latin typeface="Calibri" panose="020F0502020204030204" pitchFamily="34" charset="0"/>
              </a:rPr>
              <a:t>Weather / Water</a:t>
            </a:r>
          </a:p>
          <a:p>
            <a:pPr marL="119033" indent="-119033">
              <a:buFont typeface="Arial" pitchFamily="34" charset="0"/>
              <a:buChar char="•"/>
              <a:defRPr/>
            </a:pPr>
            <a:r>
              <a:rPr lang="en-US" sz="1100" dirty="0">
                <a:solidFill>
                  <a:schemeClr val="tx1"/>
                </a:solidFill>
                <a:latin typeface="Calibri" panose="020F0502020204030204" pitchFamily="34" charset="0"/>
              </a:rPr>
              <a:t>Same as under Current </a:t>
            </a:r>
            <a:r>
              <a:rPr lang="en-US" sz="1100" dirty="0" smtClean="0">
                <a:solidFill>
                  <a:schemeClr val="tx1"/>
                </a:solidFill>
                <a:latin typeface="Calibri" panose="020F0502020204030204" pitchFamily="34" charset="0"/>
              </a:rPr>
              <a:t>Trends</a:t>
            </a:r>
            <a:endParaRPr lang="en-US" sz="1100" dirty="0">
              <a:solidFill>
                <a:schemeClr val="tx1"/>
              </a:solidFill>
              <a:latin typeface="Calibri" panose="020F0502020204030204" pitchFamily="34" charset="0"/>
            </a:endParaRPr>
          </a:p>
        </p:txBody>
      </p:sp>
      <p:sp>
        <p:nvSpPr>
          <p:cNvPr id="5" name="Rounded Rectangle 4"/>
          <p:cNvSpPr/>
          <p:nvPr/>
        </p:nvSpPr>
        <p:spPr>
          <a:xfrm>
            <a:off x="108857" y="5835481"/>
            <a:ext cx="2786744" cy="602791"/>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5994" tIns="28568" rIns="29330" bIns="28568"/>
          <a:lstStyle/>
          <a:p>
            <a:pPr>
              <a:defRPr/>
            </a:pPr>
            <a:r>
              <a:rPr lang="en-US" b="1" dirty="0">
                <a:solidFill>
                  <a:schemeClr val="tx1"/>
                </a:solidFill>
                <a:latin typeface="Calibri" panose="020F0502020204030204" pitchFamily="34" charset="0"/>
              </a:rPr>
              <a:t>Gas Prices / Oil Prices</a:t>
            </a:r>
          </a:p>
          <a:p>
            <a:pPr marL="116655" indent="-116655">
              <a:buFont typeface="Arial" panose="020B0604020202020204" pitchFamily="34" charset="0"/>
              <a:buChar char="•"/>
              <a:defRPr/>
            </a:pPr>
            <a:r>
              <a:rPr lang="en-US" sz="1100" dirty="0" smtClean="0">
                <a:solidFill>
                  <a:schemeClr val="tx1"/>
                </a:solidFill>
                <a:latin typeface="Calibri" panose="020F0502020204030204" pitchFamily="34" charset="0"/>
              </a:rPr>
              <a:t>Same as Current Trends</a:t>
            </a:r>
            <a:endParaRPr lang="en-US" sz="1100" dirty="0">
              <a:solidFill>
                <a:schemeClr val="tx1"/>
              </a:solidFill>
              <a:latin typeface="Calibri" panose="020F0502020204030204" pitchFamily="34" charset="0"/>
            </a:endParaRPr>
          </a:p>
        </p:txBody>
      </p:sp>
      <p:sp>
        <p:nvSpPr>
          <p:cNvPr id="6" name="Rounded Rectangle 5"/>
          <p:cNvSpPr/>
          <p:nvPr/>
        </p:nvSpPr>
        <p:spPr>
          <a:xfrm>
            <a:off x="6248400" y="851984"/>
            <a:ext cx="2777671" cy="1586415"/>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b="1" dirty="0" smtClean="0">
                <a:solidFill>
                  <a:schemeClr val="tx1"/>
                </a:solidFill>
                <a:latin typeface="Calibri" panose="020F0502020204030204" pitchFamily="34" charset="0"/>
              </a:rPr>
              <a:t>Technology</a:t>
            </a:r>
            <a:endParaRPr lang="en-US" b="1" dirty="0">
              <a:solidFill>
                <a:schemeClr val="tx1"/>
              </a:solidFill>
              <a:latin typeface="Calibri" panose="020F0502020204030204" pitchFamily="34" charset="0"/>
            </a:endParaRPr>
          </a:p>
          <a:p>
            <a:pPr marL="117445" indent="-117445">
              <a:buFont typeface="Arial" pitchFamily="34" charset="0"/>
              <a:buChar char="•"/>
              <a:defRPr/>
            </a:pPr>
            <a:r>
              <a:rPr lang="en-US" sz="1400" dirty="0" smtClean="0">
                <a:solidFill>
                  <a:schemeClr val="tx1"/>
                </a:solidFill>
                <a:latin typeface="Calibri" panose="020F0502020204030204" pitchFamily="34" charset="0"/>
              </a:rPr>
              <a:t>More spending on EE and energy storage</a:t>
            </a:r>
          </a:p>
          <a:p>
            <a:pPr marL="117445" indent="-117445">
              <a:buFont typeface="Arial" pitchFamily="34" charset="0"/>
              <a:buChar char="•"/>
              <a:defRPr/>
            </a:pPr>
            <a:r>
              <a:rPr lang="en-US" sz="1400" dirty="0" smtClean="0">
                <a:solidFill>
                  <a:schemeClr val="tx1"/>
                </a:solidFill>
                <a:latin typeface="Calibri" panose="020F0502020204030204" pitchFamily="34" charset="0"/>
              </a:rPr>
              <a:t>More charging infrastructures</a:t>
            </a:r>
          </a:p>
          <a:p>
            <a:pPr marL="117445" indent="-117445">
              <a:buFont typeface="Arial" pitchFamily="34" charset="0"/>
              <a:buChar char="•"/>
              <a:defRPr/>
            </a:pPr>
            <a:r>
              <a:rPr lang="en-US" sz="1400" dirty="0" smtClean="0">
                <a:solidFill>
                  <a:schemeClr val="tx1"/>
                </a:solidFill>
                <a:latin typeface="Calibri" panose="020F0502020204030204" pitchFamily="34" charset="0"/>
              </a:rPr>
              <a:t>Faster charging</a:t>
            </a:r>
          </a:p>
          <a:p>
            <a:pPr marL="117445" indent="-117445">
              <a:buFont typeface="Arial" pitchFamily="34" charset="0"/>
              <a:buChar char="•"/>
              <a:defRPr/>
            </a:pPr>
            <a:r>
              <a:rPr lang="en-US" sz="1400" dirty="0" smtClean="0">
                <a:solidFill>
                  <a:schemeClr val="tx1"/>
                </a:solidFill>
                <a:latin typeface="Calibri" panose="020F0502020204030204" pitchFamily="34" charset="0"/>
              </a:rPr>
              <a:t>Longer range Electric Vehicles</a:t>
            </a:r>
            <a:endParaRPr lang="en-US" sz="2400" dirty="0">
              <a:solidFill>
                <a:schemeClr val="tx1"/>
              </a:solidFill>
              <a:latin typeface="Calibri" panose="020F0502020204030204" pitchFamily="34" charset="0"/>
            </a:endParaRPr>
          </a:p>
          <a:p>
            <a:pPr>
              <a:defRPr/>
            </a:pPr>
            <a:endParaRPr lang="en-US" dirty="0">
              <a:solidFill>
                <a:schemeClr val="tx1"/>
              </a:solidFill>
              <a:latin typeface="Calibri" panose="020F0502020204030204" pitchFamily="34" charset="0"/>
            </a:endParaRPr>
          </a:p>
        </p:txBody>
      </p:sp>
      <p:sp>
        <p:nvSpPr>
          <p:cNvPr id="7" name="Rounded Rectangle 6"/>
          <p:cNvSpPr/>
          <p:nvPr/>
        </p:nvSpPr>
        <p:spPr>
          <a:xfrm>
            <a:off x="6213929" y="3907725"/>
            <a:ext cx="2777671" cy="1731075"/>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b="1" dirty="0">
                <a:solidFill>
                  <a:schemeClr val="tx1"/>
                </a:solidFill>
                <a:latin typeface="Calibri" panose="020F0502020204030204" pitchFamily="34" charset="0"/>
              </a:rPr>
              <a:t>End - Use</a:t>
            </a:r>
          </a:p>
          <a:p>
            <a:pPr marL="117445" indent="-117445">
              <a:buFont typeface="Arial" pitchFamily="34" charset="0"/>
              <a:buChar char="•"/>
              <a:defRPr/>
            </a:pPr>
            <a:r>
              <a:rPr lang="en-US" sz="1300" dirty="0" smtClean="0">
                <a:solidFill>
                  <a:schemeClr val="tx1"/>
                </a:solidFill>
                <a:latin typeface="Calibri" panose="020F0502020204030204" pitchFamily="34" charset="0"/>
              </a:rPr>
              <a:t>Motivate high energy efficiency at a higher rate than current trends.</a:t>
            </a:r>
          </a:p>
          <a:p>
            <a:pPr marL="117445" indent="-117445">
              <a:buFont typeface="Arial" pitchFamily="34" charset="0"/>
              <a:buChar char="•"/>
              <a:defRPr/>
            </a:pPr>
            <a:r>
              <a:rPr lang="en-US" sz="1300" dirty="0" smtClean="0">
                <a:solidFill>
                  <a:schemeClr val="tx1"/>
                </a:solidFill>
                <a:latin typeface="Calibri" panose="020F0502020204030204" pitchFamily="34" charset="0"/>
              </a:rPr>
              <a:t>Storage developed close to loads</a:t>
            </a:r>
          </a:p>
          <a:p>
            <a:pPr marL="117445" indent="-117445">
              <a:buFont typeface="Arial" pitchFamily="34" charset="0"/>
              <a:buChar char="•"/>
              <a:defRPr/>
            </a:pPr>
            <a:r>
              <a:rPr lang="en-US" sz="1300" dirty="0" smtClean="0">
                <a:solidFill>
                  <a:schemeClr val="tx1"/>
                </a:solidFill>
                <a:latin typeface="Calibri" panose="020F0502020204030204" pitchFamily="34" charset="0"/>
              </a:rPr>
              <a:t>Flat load shape at the transmission delivery site</a:t>
            </a:r>
          </a:p>
          <a:p>
            <a:pPr marL="117445" indent="-117445">
              <a:buFont typeface="Arial" pitchFamily="34" charset="0"/>
              <a:buChar char="•"/>
              <a:defRPr/>
            </a:pPr>
            <a:r>
              <a:rPr lang="en-US" sz="1300" dirty="0" smtClean="0">
                <a:solidFill>
                  <a:schemeClr val="tx1"/>
                </a:solidFill>
                <a:latin typeface="Calibri" panose="020F0502020204030204" pitchFamily="34" charset="0"/>
              </a:rPr>
              <a:t>More residential PV</a:t>
            </a:r>
          </a:p>
        </p:txBody>
      </p:sp>
      <p:sp>
        <p:nvSpPr>
          <p:cNvPr id="8" name="Rounded Rectangle 7"/>
          <p:cNvSpPr/>
          <p:nvPr/>
        </p:nvSpPr>
        <p:spPr>
          <a:xfrm>
            <a:off x="108857" y="4655940"/>
            <a:ext cx="2786743" cy="1135260"/>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b="1" dirty="0">
                <a:solidFill>
                  <a:schemeClr val="tx1"/>
                </a:solidFill>
                <a:latin typeface="Calibri" panose="020F0502020204030204" pitchFamily="34" charset="0"/>
              </a:rPr>
              <a:t>Alt. Gen Resources</a:t>
            </a:r>
          </a:p>
          <a:p>
            <a:pPr marL="117445" indent="-117445">
              <a:buFont typeface="Arial" pitchFamily="34" charset="0"/>
              <a:buChar char="•"/>
              <a:defRPr/>
            </a:pPr>
            <a:r>
              <a:rPr lang="en-US" sz="1100" dirty="0" smtClean="0">
                <a:solidFill>
                  <a:schemeClr val="tx1"/>
                </a:solidFill>
                <a:latin typeface="Calibri" panose="020F0502020204030204" pitchFamily="34" charset="0"/>
              </a:rPr>
              <a:t>High penetration of storage coincident with higher penetration of wind and PV</a:t>
            </a:r>
          </a:p>
          <a:p>
            <a:pPr marL="117445" indent="-117445">
              <a:buFont typeface="Arial" pitchFamily="34" charset="0"/>
              <a:buChar char="•"/>
              <a:defRPr/>
            </a:pPr>
            <a:r>
              <a:rPr lang="en-US" sz="1100" dirty="0" smtClean="0">
                <a:solidFill>
                  <a:schemeClr val="tx1"/>
                </a:solidFill>
                <a:latin typeface="Calibri" panose="020F0502020204030204" pitchFamily="34" charset="0"/>
              </a:rPr>
              <a:t>Renewable – wind and solar growth same as current trends</a:t>
            </a:r>
            <a:endParaRPr lang="en-US" sz="1100" dirty="0">
              <a:solidFill>
                <a:schemeClr val="tx1"/>
              </a:solidFill>
              <a:latin typeface="Calibri" panose="020F0502020204030204" pitchFamily="34" charset="0"/>
            </a:endParaRPr>
          </a:p>
        </p:txBody>
      </p:sp>
      <p:sp>
        <p:nvSpPr>
          <p:cNvPr id="9" name="Rounded Rectangle 8"/>
          <p:cNvSpPr/>
          <p:nvPr/>
        </p:nvSpPr>
        <p:spPr>
          <a:xfrm>
            <a:off x="6248400" y="2514600"/>
            <a:ext cx="2777671" cy="12954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b="1" dirty="0">
                <a:solidFill>
                  <a:schemeClr val="tx1"/>
                </a:solidFill>
                <a:latin typeface="Calibri" panose="020F0502020204030204" pitchFamily="34" charset="0"/>
              </a:rPr>
              <a:t>Gen Res Adequacy Standards </a:t>
            </a:r>
          </a:p>
          <a:p>
            <a:pPr marL="117445" indent="-117445">
              <a:buFont typeface="Arial" pitchFamily="34" charset="0"/>
              <a:buChar char="•"/>
              <a:defRPr/>
            </a:pPr>
            <a:r>
              <a:rPr lang="en-US" sz="1400" dirty="0">
                <a:solidFill>
                  <a:schemeClr val="tx1"/>
                </a:solidFill>
                <a:latin typeface="Calibri" panose="020F0502020204030204" pitchFamily="34" charset="0"/>
              </a:rPr>
              <a:t>Same as under Current </a:t>
            </a:r>
            <a:r>
              <a:rPr lang="en-US" sz="1400" dirty="0" smtClean="0">
                <a:solidFill>
                  <a:schemeClr val="tx1"/>
                </a:solidFill>
                <a:latin typeface="Calibri" panose="020F0502020204030204" pitchFamily="34" charset="0"/>
              </a:rPr>
              <a:t>Trends</a:t>
            </a:r>
          </a:p>
          <a:p>
            <a:pPr marL="117445" indent="-117445">
              <a:buFont typeface="Arial" pitchFamily="34" charset="0"/>
              <a:buChar char="•"/>
              <a:defRPr/>
            </a:pPr>
            <a:r>
              <a:rPr lang="en-US" sz="1400" dirty="0" smtClean="0">
                <a:solidFill>
                  <a:schemeClr val="tx1"/>
                </a:solidFill>
                <a:latin typeface="Calibri" panose="020F0502020204030204" pitchFamily="34" charset="0"/>
              </a:rPr>
              <a:t>No reserve mandate</a:t>
            </a:r>
            <a:endParaRPr lang="en-US" sz="2000" dirty="0">
              <a:solidFill>
                <a:schemeClr val="tx1"/>
              </a:solidFill>
              <a:latin typeface="Calibri" panose="020F0502020204030204" pitchFamily="34" charset="0"/>
            </a:endParaRPr>
          </a:p>
        </p:txBody>
      </p:sp>
      <p:sp>
        <p:nvSpPr>
          <p:cNvPr id="4" name="Rounded Rectangle 3"/>
          <p:cNvSpPr/>
          <p:nvPr/>
        </p:nvSpPr>
        <p:spPr>
          <a:xfrm>
            <a:off x="108857" y="2133600"/>
            <a:ext cx="2786743" cy="243840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600" b="1" dirty="0">
                <a:solidFill>
                  <a:schemeClr val="tx1"/>
                </a:solidFill>
                <a:latin typeface="Calibri" panose="020F0502020204030204" pitchFamily="34" charset="0"/>
              </a:rPr>
              <a:t>Environm. </a:t>
            </a:r>
            <a:r>
              <a:rPr lang="en-US" sz="1600" b="1" dirty="0" smtClean="0">
                <a:solidFill>
                  <a:schemeClr val="tx1"/>
                </a:solidFill>
                <a:latin typeface="Calibri" panose="020F0502020204030204" pitchFamily="34" charset="0"/>
              </a:rPr>
              <a:t>Regs/Energy </a:t>
            </a:r>
            <a:r>
              <a:rPr lang="en-US" sz="1600" b="1" dirty="0">
                <a:solidFill>
                  <a:schemeClr val="tx1"/>
                </a:solidFill>
                <a:latin typeface="Calibri" panose="020F0502020204030204" pitchFamily="34" charset="0"/>
              </a:rPr>
              <a:t>Policy</a:t>
            </a:r>
          </a:p>
          <a:p>
            <a:pPr marL="117445" indent="-117445">
              <a:buFont typeface="Arial" pitchFamily="34" charset="0"/>
              <a:buChar char="•"/>
              <a:defRPr/>
            </a:pPr>
            <a:r>
              <a:rPr lang="en-US" sz="1200" dirty="0">
                <a:solidFill>
                  <a:schemeClr val="tx1"/>
                </a:solidFill>
                <a:latin typeface="Calibri" panose="020F0502020204030204" pitchFamily="34" charset="0"/>
              </a:rPr>
              <a:t>Modest environmental regulation, same as in under Current </a:t>
            </a:r>
            <a:r>
              <a:rPr lang="en-US" sz="1200" dirty="0" smtClean="0">
                <a:solidFill>
                  <a:schemeClr val="tx1"/>
                </a:solidFill>
                <a:latin typeface="Calibri" panose="020F0502020204030204" pitchFamily="34" charset="0"/>
              </a:rPr>
              <a:t>Trends</a:t>
            </a:r>
          </a:p>
          <a:p>
            <a:pPr marL="117445" indent="-117445">
              <a:buFont typeface="Arial" pitchFamily="34" charset="0"/>
              <a:buChar char="•"/>
              <a:defRPr/>
            </a:pPr>
            <a:r>
              <a:rPr lang="en-US" sz="1200" dirty="0">
                <a:solidFill>
                  <a:schemeClr val="tx1"/>
                </a:solidFill>
                <a:latin typeface="Calibri" panose="020F0502020204030204" pitchFamily="34" charset="0"/>
              </a:rPr>
              <a:t>Impact of Regional HAZE and CSAPR are seen in the near future</a:t>
            </a:r>
          </a:p>
          <a:p>
            <a:pPr marL="117445" indent="-117445">
              <a:buFont typeface="Arial" pitchFamily="34" charset="0"/>
              <a:buChar char="•"/>
              <a:defRPr/>
            </a:pPr>
            <a:r>
              <a:rPr lang="en-US" sz="1200" dirty="0" smtClean="0">
                <a:solidFill>
                  <a:schemeClr val="tx1"/>
                </a:solidFill>
                <a:latin typeface="Calibri" panose="020F0502020204030204" pitchFamily="34" charset="0"/>
              </a:rPr>
              <a:t>Greenhouse </a:t>
            </a:r>
            <a:r>
              <a:rPr lang="en-US" sz="1200" dirty="0">
                <a:solidFill>
                  <a:schemeClr val="tx1"/>
                </a:solidFill>
                <a:latin typeface="Calibri" panose="020F0502020204030204" pitchFamily="34" charset="0"/>
              </a:rPr>
              <a:t>gas regulation set with flexibility</a:t>
            </a:r>
          </a:p>
          <a:p>
            <a:pPr marL="117445" indent="-117445">
              <a:buFont typeface="Arial" pitchFamily="34" charset="0"/>
              <a:buChar char="•"/>
              <a:defRPr/>
            </a:pPr>
            <a:r>
              <a:rPr lang="en-US" sz="1200" dirty="0">
                <a:solidFill>
                  <a:schemeClr val="tx1"/>
                </a:solidFill>
                <a:latin typeface="Calibri" panose="020F0502020204030204" pitchFamily="34" charset="0"/>
              </a:rPr>
              <a:t>No other major changes in environmental regulations – no CPP </a:t>
            </a:r>
            <a:r>
              <a:rPr lang="en-US" sz="1200" dirty="0" smtClean="0">
                <a:solidFill>
                  <a:schemeClr val="tx1"/>
                </a:solidFill>
                <a:latin typeface="Calibri" panose="020F0502020204030204" pitchFamily="34" charset="0"/>
              </a:rPr>
              <a:t>impacts</a:t>
            </a:r>
            <a:endParaRPr lang="en-US" sz="1400" dirty="0">
              <a:solidFill>
                <a:schemeClr val="tx1"/>
              </a:solidFill>
              <a:latin typeface="Calibri" panose="020F0502020204030204" pitchFamily="34" charset="0"/>
            </a:endParaRPr>
          </a:p>
        </p:txBody>
      </p:sp>
      <p:sp>
        <p:nvSpPr>
          <p:cNvPr id="23" name="Rounded Rectangle 22"/>
          <p:cNvSpPr/>
          <p:nvPr/>
        </p:nvSpPr>
        <p:spPr>
          <a:xfrm>
            <a:off x="2986089" y="682321"/>
            <a:ext cx="3178175" cy="2972239"/>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28568" rIns="0" bIns="28568" anchor="t" anchorCtr="0"/>
          <a:lstStyle/>
          <a:p>
            <a:pPr algn="ctr">
              <a:defRPr/>
            </a:pPr>
            <a:r>
              <a:rPr lang="en-US" sz="2400" b="1" dirty="0">
                <a:solidFill>
                  <a:schemeClr val="tx1"/>
                </a:solidFill>
                <a:latin typeface="Calibri" panose="020F0502020204030204" pitchFamily="34" charset="0"/>
              </a:rPr>
              <a:t>Story:</a:t>
            </a:r>
          </a:p>
          <a:p>
            <a:pPr>
              <a:defRPr/>
            </a:pPr>
            <a:r>
              <a:rPr lang="en-US" sz="1400" dirty="0" smtClean="0">
                <a:solidFill>
                  <a:schemeClr val="tx1"/>
                </a:solidFill>
                <a:latin typeface="Calibri" panose="020F0502020204030204" pitchFamily="34" charset="0"/>
              </a:rPr>
              <a:t>This scenario calls for increased adoption of Electric Vehicles and continued drop in the cost of . Storage. Electric vehicle developed for longer range, infrastructure for faster charging more prevalent. Proliferation of roof-top PV + Storage application results in flattening and shitting of loads.  Electric vehicle charging has a potential of ‘birthday cake’ effect showing spikes of demand during the shoulder hours.</a:t>
            </a:r>
            <a:endParaRPr lang="en-US" sz="1400" dirty="0">
              <a:solidFill>
                <a:schemeClr val="tx1"/>
              </a:solidFill>
              <a:latin typeface="Calibri" panose="020F0502020204030204" pitchFamily="34" charset="0"/>
            </a:endParaRPr>
          </a:p>
          <a:p>
            <a:pPr marL="166649" indent="-166649">
              <a:buFont typeface="Arial" panose="020B0604020202020204" pitchFamily="34" charset="0"/>
              <a:buChar char="•"/>
              <a:defRPr/>
            </a:pPr>
            <a:endParaRPr lang="en-US" sz="2000" dirty="0">
              <a:solidFill>
                <a:schemeClr val="tx1"/>
              </a:solidFill>
              <a:latin typeface="Calibri" panose="020F0502020204030204" pitchFamily="34" charset="0"/>
            </a:endParaRPr>
          </a:p>
        </p:txBody>
      </p:sp>
      <p:sp>
        <p:nvSpPr>
          <p:cNvPr id="25" name="Rounded Rectangle 24"/>
          <p:cNvSpPr/>
          <p:nvPr/>
        </p:nvSpPr>
        <p:spPr>
          <a:xfrm>
            <a:off x="2986089" y="3707010"/>
            <a:ext cx="3178175" cy="27432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28568" rIns="0" bIns="28568" anchor="t" anchorCtr="0"/>
          <a:lstStyle/>
          <a:p>
            <a:pPr algn="ctr">
              <a:defRPr/>
            </a:pPr>
            <a:r>
              <a:rPr lang="en-US" sz="2000" b="1" dirty="0">
                <a:solidFill>
                  <a:schemeClr val="tx1"/>
                </a:solidFill>
                <a:latin typeface="Calibri" panose="020F0502020204030204" pitchFamily="34" charset="0"/>
              </a:rPr>
              <a:t>Implications for ERCOT:</a:t>
            </a:r>
          </a:p>
          <a:p>
            <a:pPr marL="171450" indent="-171450">
              <a:buFont typeface="Arial" panose="020B0604020202020204" pitchFamily="34" charset="0"/>
              <a:buChar char="•"/>
              <a:defRPr/>
            </a:pPr>
            <a:r>
              <a:rPr lang="en-US" sz="1400" dirty="0" smtClean="0">
                <a:solidFill>
                  <a:schemeClr val="tx1"/>
                </a:solidFill>
                <a:latin typeface="Calibri" panose="020F0502020204030204" pitchFamily="34" charset="0"/>
              </a:rPr>
              <a:t>Flat load shape – higher energy usage but net reduction and shifting of peak load and hour</a:t>
            </a:r>
            <a:endParaRPr lang="en-US" sz="1400" dirty="0">
              <a:solidFill>
                <a:schemeClr val="tx1"/>
              </a:solidFill>
              <a:latin typeface="Calibri" panose="020F0502020204030204" pitchFamily="34" charset="0"/>
            </a:endParaRPr>
          </a:p>
          <a:p>
            <a:pPr marL="171450" indent="-171450">
              <a:buFont typeface="Arial" panose="020B0604020202020204" pitchFamily="34" charset="0"/>
              <a:buChar char="•"/>
              <a:defRPr/>
            </a:pPr>
            <a:r>
              <a:rPr lang="en-US" sz="1400" dirty="0">
                <a:solidFill>
                  <a:schemeClr val="tx1"/>
                </a:solidFill>
                <a:latin typeface="Calibri" panose="020F0502020204030204" pitchFamily="34" charset="0"/>
              </a:rPr>
              <a:t>High urban </a:t>
            </a:r>
            <a:r>
              <a:rPr lang="en-US" sz="1400" dirty="0" smtClean="0">
                <a:solidFill>
                  <a:schemeClr val="tx1"/>
                </a:solidFill>
                <a:latin typeface="Calibri" panose="020F0502020204030204" pitchFamily="34" charset="0"/>
              </a:rPr>
              <a:t>growth due to growth in infrastructures used for electric vehicle charging and battery swapping centers</a:t>
            </a:r>
          </a:p>
          <a:p>
            <a:pPr marL="171450" indent="-171450">
              <a:buFont typeface="Arial" panose="020B0604020202020204" pitchFamily="34" charset="0"/>
              <a:buChar char="•"/>
              <a:defRPr/>
            </a:pPr>
            <a:r>
              <a:rPr lang="en-US" sz="1400" dirty="0" smtClean="0">
                <a:solidFill>
                  <a:schemeClr val="tx1"/>
                </a:solidFill>
                <a:latin typeface="Calibri" panose="020F0502020204030204" pitchFamily="34" charset="0"/>
              </a:rPr>
              <a:t>More residential PV with storage </a:t>
            </a:r>
            <a:endParaRPr lang="en-US" sz="1400" dirty="0">
              <a:solidFill>
                <a:schemeClr val="tx1"/>
              </a:solidFill>
              <a:latin typeface="Calibri" panose="020F0502020204030204" pitchFamily="34" charset="0"/>
            </a:endParaRPr>
          </a:p>
        </p:txBody>
      </p:sp>
      <p:sp>
        <p:nvSpPr>
          <p:cNvPr id="27" name="TextBox 26"/>
          <p:cNvSpPr txBox="1"/>
          <p:nvPr/>
        </p:nvSpPr>
        <p:spPr>
          <a:xfrm>
            <a:off x="226786" y="145007"/>
            <a:ext cx="8917214" cy="488581"/>
          </a:xfrm>
          <a:prstGeom prst="rect">
            <a:avLst/>
          </a:prstGeom>
          <a:noFill/>
          <a:ln>
            <a:solidFill>
              <a:schemeClr val="accent1">
                <a:shade val="50000"/>
              </a:schemeClr>
            </a:solidFill>
          </a:ln>
        </p:spPr>
        <p:txBody>
          <a:bodyPr wrap="square" lIns="57136" tIns="28568" rIns="57136" bIns="28568">
            <a:spAutoFit/>
          </a:bodyPr>
          <a:lstStyle/>
          <a:p>
            <a:pPr>
              <a:defRPr/>
            </a:pPr>
            <a:r>
              <a:rPr lang="en-US" sz="2800" dirty="0">
                <a:latin typeface="Calibri" panose="020F0502020204030204" pitchFamily="34" charset="0"/>
              </a:rPr>
              <a:t>8</a:t>
            </a:r>
            <a:r>
              <a:rPr lang="en-US" sz="2800" dirty="0" smtClean="0">
                <a:latin typeface="Calibri" panose="020F0502020204030204" pitchFamily="34" charset="0"/>
              </a:rPr>
              <a:t>. </a:t>
            </a:r>
            <a:r>
              <a:rPr lang="en-US" sz="2800" dirty="0">
                <a:latin typeface="Calibri" panose="020F0502020204030204" pitchFamily="34" charset="0"/>
              </a:rPr>
              <a:t>Scenario: </a:t>
            </a:r>
            <a:r>
              <a:rPr lang="en-US" sz="2800" dirty="0" smtClean="0">
                <a:latin typeface="Calibri" panose="020F0502020204030204" pitchFamily="34" charset="0"/>
              </a:rPr>
              <a:t>High storage/electric vehicle adoption</a:t>
            </a:r>
            <a:endParaRPr lang="en-US" sz="2800" dirty="0">
              <a:latin typeface="Calibri" panose="020F0502020204030204" pitchFamily="34" charset="0"/>
            </a:endParaRPr>
          </a:p>
        </p:txBody>
      </p:sp>
    </p:spTree>
    <p:extLst>
      <p:ext uri="{BB962C8B-B14F-4D97-AF65-F5344CB8AC3E}">
        <p14:creationId xmlns:p14="http://schemas.microsoft.com/office/powerpoint/2010/main" val="37248659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Scenario Assumptions</a:t>
            </a:r>
            <a:endParaRPr lang="en-US" dirty="0"/>
          </a:p>
        </p:txBody>
      </p:sp>
      <p:sp>
        <p:nvSpPr>
          <p:cNvPr id="10" name="Content Placeholder 2"/>
          <p:cNvSpPr txBox="1">
            <a:spLocks/>
          </p:cNvSpPr>
          <p:nvPr/>
        </p:nvSpPr>
        <p:spPr>
          <a:xfrm>
            <a:off x="457200" y="337574"/>
            <a:ext cx="8229600" cy="2156245"/>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tabLst>
                <a:tab pos="5888038" algn="dec"/>
              </a:tabLst>
            </a:pPr>
            <a:endParaRPr lang="en-US" sz="2000" b="1" dirty="0" smtClean="0"/>
          </a:p>
          <a:p>
            <a:pPr>
              <a:tabLst>
                <a:tab pos="5888038" algn="dec"/>
              </a:tabLst>
            </a:pPr>
            <a:r>
              <a:rPr lang="en-US" sz="2000" b="1" dirty="0" smtClean="0"/>
              <a:t>All scenarios will include:</a:t>
            </a:r>
          </a:p>
          <a:p>
            <a:pPr lvl="1">
              <a:spcBef>
                <a:spcPts val="1200"/>
              </a:spcBef>
              <a:tabLst>
                <a:tab pos="5888038" algn="dec"/>
              </a:tabLst>
            </a:pPr>
            <a:r>
              <a:rPr lang="en-US" sz="1600" b="1" dirty="0" smtClean="0"/>
              <a:t>5,888 MWs of capacity installed after 1/1/2016</a:t>
            </a:r>
          </a:p>
          <a:p>
            <a:pPr lvl="2">
              <a:tabLst>
                <a:tab pos="5888038" algn="dec"/>
              </a:tabLst>
            </a:pPr>
            <a:r>
              <a:rPr lang="en-US" sz="1400" b="1" dirty="0" smtClean="0"/>
              <a:t>Wind – 4,031 MWs</a:t>
            </a:r>
          </a:p>
          <a:p>
            <a:pPr lvl="2">
              <a:tabLst>
                <a:tab pos="5888038" algn="dec"/>
              </a:tabLst>
            </a:pPr>
            <a:r>
              <a:rPr lang="en-US" sz="1400" b="1" dirty="0" smtClean="0"/>
              <a:t>Solar – 707 MWs</a:t>
            </a:r>
          </a:p>
          <a:p>
            <a:pPr lvl="2">
              <a:tabLst>
                <a:tab pos="5888038" algn="dec"/>
              </a:tabLst>
            </a:pPr>
            <a:r>
              <a:rPr lang="en-US" sz="1400" b="1" dirty="0" smtClean="0"/>
              <a:t>Internal Combustion – 276</a:t>
            </a:r>
          </a:p>
          <a:p>
            <a:pPr lvl="2">
              <a:tabLst>
                <a:tab pos="5888038" algn="dec"/>
              </a:tabLst>
            </a:pPr>
            <a:r>
              <a:rPr lang="en-US" sz="1400" b="1" dirty="0" smtClean="0"/>
              <a:t>Combustion Turbine – 874</a:t>
            </a:r>
          </a:p>
          <a:p>
            <a:pPr lvl="2">
              <a:tabLst>
                <a:tab pos="5888038" algn="dec"/>
              </a:tabLst>
            </a:pPr>
            <a:endParaRPr lang="en-US" sz="1200" b="1" dirty="0" smtClean="0"/>
          </a:p>
          <a:p>
            <a:pPr lvl="1">
              <a:tabLst>
                <a:tab pos="5888038" algn="dec"/>
              </a:tabLst>
            </a:pPr>
            <a:endParaRPr lang="en-US" sz="1600" b="1" dirty="0"/>
          </a:p>
          <a:p>
            <a:pPr lvl="1">
              <a:tabLst>
                <a:tab pos="5888038" algn="dec"/>
              </a:tabLst>
            </a:pPr>
            <a:endParaRPr lang="en-US" sz="1600" b="1" dirty="0" smtClean="0"/>
          </a:p>
          <a:p>
            <a:pPr lvl="1">
              <a:tabLst>
                <a:tab pos="5888038" algn="dec"/>
              </a:tabLst>
            </a:pPr>
            <a:endParaRPr lang="en-US" sz="1600" b="1" dirty="0"/>
          </a:p>
          <a:p>
            <a:pPr lvl="1">
              <a:tabLst>
                <a:tab pos="5888038" algn="dec"/>
              </a:tabLst>
            </a:pPr>
            <a:endParaRPr lang="en-US" sz="1600" b="1" dirty="0" smtClean="0"/>
          </a:p>
          <a:p>
            <a:pPr lvl="1">
              <a:tabLst>
                <a:tab pos="5888038" algn="dec"/>
              </a:tabLst>
            </a:pPr>
            <a:endParaRPr lang="en-US" sz="1600" b="1" dirty="0"/>
          </a:p>
          <a:p>
            <a:pPr lvl="1">
              <a:tabLst>
                <a:tab pos="5888038" algn="dec"/>
              </a:tabLst>
            </a:pPr>
            <a:endParaRPr lang="en-US" sz="1600" b="1" dirty="0" smtClean="0"/>
          </a:p>
          <a:p>
            <a:pPr lvl="1">
              <a:tabLst>
                <a:tab pos="5888038" algn="dec"/>
              </a:tabLst>
            </a:pPr>
            <a:endParaRPr lang="en-US" sz="1600" b="1" dirty="0"/>
          </a:p>
          <a:p>
            <a:pPr lvl="1">
              <a:tabLst>
                <a:tab pos="5888038" algn="dec"/>
              </a:tabLst>
            </a:pPr>
            <a:endParaRPr lang="en-US" sz="1600" b="1" dirty="0" smtClean="0"/>
          </a:p>
          <a:p>
            <a:pPr lvl="1">
              <a:tabLst>
                <a:tab pos="5888038" algn="dec"/>
              </a:tabLst>
            </a:pPr>
            <a:endParaRPr lang="en-US" sz="1600" b="1" dirty="0"/>
          </a:p>
          <a:p>
            <a:pPr lvl="1">
              <a:tabLst>
                <a:tab pos="5888038" algn="dec"/>
              </a:tabLst>
            </a:pPr>
            <a:endParaRPr lang="en-US" sz="1600" b="1" dirty="0" smtClean="0"/>
          </a:p>
          <a:p>
            <a:pPr>
              <a:tabLst>
                <a:tab pos="5888038" algn="dec"/>
              </a:tabLst>
            </a:pPr>
            <a:endParaRPr lang="en-US" sz="2000" b="1" dirty="0" smtClean="0"/>
          </a:p>
          <a:p>
            <a:pPr lvl="1">
              <a:tabLst>
                <a:tab pos="5888038" algn="dec"/>
              </a:tabLst>
            </a:pPr>
            <a:endParaRPr lang="en-US" sz="1600" b="1" dirty="0" smtClean="0"/>
          </a:p>
          <a:p>
            <a:pPr>
              <a:tabLst>
                <a:tab pos="5888038" algn="dec"/>
              </a:tabLst>
            </a:pPr>
            <a:endParaRPr lang="en-US" sz="2000" b="1" dirty="0"/>
          </a:p>
          <a:p>
            <a:pPr>
              <a:tabLst>
                <a:tab pos="5888038" algn="dec"/>
              </a:tabLst>
            </a:pPr>
            <a:endParaRPr lang="en-US" sz="1400" b="1" dirty="0" smtClean="0"/>
          </a:p>
          <a:p>
            <a:pPr lvl="1">
              <a:spcBef>
                <a:spcPts val="600"/>
              </a:spcBef>
              <a:tabLst>
                <a:tab pos="5888038" algn="dec"/>
              </a:tabLst>
            </a:pPr>
            <a:endParaRPr lang="en-US" sz="1200" b="1" dirty="0" smtClean="0"/>
          </a:p>
          <a:p>
            <a:pPr>
              <a:tabLst>
                <a:tab pos="5888038" algn="dec"/>
              </a:tabLst>
            </a:pPr>
            <a:endParaRPr lang="en-US" sz="1600" b="1" dirty="0" smtClean="0"/>
          </a:p>
          <a:p>
            <a:pPr>
              <a:tabLst>
                <a:tab pos="5888038" algn="dec"/>
              </a:tabLst>
            </a:pPr>
            <a:endParaRPr lang="en-US" sz="1600" b="1" dirty="0" smtClean="0"/>
          </a:p>
          <a:p>
            <a:pPr>
              <a:tabLst>
                <a:tab pos="5888038" algn="dec"/>
              </a:tabLst>
            </a:pPr>
            <a:endParaRPr lang="en-US" sz="1600" b="1" dirty="0" smtClean="0"/>
          </a:p>
          <a:p>
            <a:pPr>
              <a:tabLst>
                <a:tab pos="5888038" algn="dec"/>
              </a:tabLst>
            </a:pPr>
            <a:endParaRPr lang="en-US" sz="1600" b="1" dirty="0" smtClean="0"/>
          </a:p>
          <a:p>
            <a:pPr>
              <a:tabLst>
                <a:tab pos="5888038" algn="dec"/>
              </a:tabLst>
            </a:pPr>
            <a:endParaRPr lang="en-US" sz="1600" b="1" dirty="0" smtClean="0"/>
          </a:p>
          <a:p>
            <a:pPr>
              <a:tabLst>
                <a:tab pos="5888038" algn="dec"/>
              </a:tabLst>
            </a:pPr>
            <a:endParaRPr lang="en-US" sz="1600" b="1" dirty="0"/>
          </a:p>
          <a:p>
            <a:pPr>
              <a:tabLst>
                <a:tab pos="5888038" algn="dec"/>
              </a:tabLst>
            </a:pPr>
            <a:endParaRPr lang="en-US" sz="1600" b="1" dirty="0"/>
          </a:p>
          <a:p>
            <a:pPr marL="0" indent="0">
              <a:buNone/>
              <a:tabLst>
                <a:tab pos="5888038" algn="dec"/>
              </a:tabLst>
            </a:pPr>
            <a:endParaRPr lang="en-US" sz="1600" b="1" dirty="0"/>
          </a:p>
          <a:p>
            <a:pPr>
              <a:tabLst>
                <a:tab pos="1430338" algn="l"/>
                <a:tab pos="5888038" algn="dec"/>
              </a:tabLst>
            </a:pPr>
            <a:endParaRPr lang="en-US" sz="1600" b="1" dirty="0" smtClean="0"/>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28086" y="2547694"/>
            <a:ext cx="5266640" cy="3345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463146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Scenario Assumptions</a:t>
            </a:r>
            <a:endParaRPr lang="en-US" dirty="0"/>
          </a:p>
        </p:txBody>
      </p:sp>
      <p:sp>
        <p:nvSpPr>
          <p:cNvPr id="10" name="Content Placeholder 2"/>
          <p:cNvSpPr txBox="1">
            <a:spLocks/>
          </p:cNvSpPr>
          <p:nvPr/>
        </p:nvSpPr>
        <p:spPr>
          <a:xfrm>
            <a:off x="457200" y="762728"/>
            <a:ext cx="8229600" cy="4777498"/>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tabLst>
                <a:tab pos="5888038" algn="dec"/>
              </a:tabLst>
            </a:pPr>
            <a:r>
              <a:rPr lang="en-US" sz="1800" b="1" dirty="0" smtClean="0"/>
              <a:t>Current Trends</a:t>
            </a:r>
          </a:p>
          <a:p>
            <a:pPr lvl="1">
              <a:tabLst>
                <a:tab pos="5888038" algn="dec"/>
              </a:tabLst>
            </a:pPr>
            <a:r>
              <a:rPr lang="en-US" sz="1600" b="1" dirty="0" smtClean="0"/>
              <a:t>3.5% </a:t>
            </a:r>
            <a:r>
              <a:rPr lang="en-US" sz="1600" b="1" dirty="0"/>
              <a:t>of total demand met by EE additions in </a:t>
            </a:r>
            <a:r>
              <a:rPr lang="en-US" sz="1600" b="1" dirty="0" smtClean="0"/>
              <a:t>2031</a:t>
            </a:r>
          </a:p>
          <a:p>
            <a:pPr lvl="2">
              <a:tabLst>
                <a:tab pos="5888038" algn="dec"/>
              </a:tabLst>
            </a:pPr>
            <a:r>
              <a:rPr lang="en-US" sz="1400" b="1" dirty="0" smtClean="0"/>
              <a:t>2031 peak – 81,949 MWs</a:t>
            </a:r>
            <a:endParaRPr lang="en-US" sz="1400" b="1" dirty="0"/>
          </a:p>
          <a:p>
            <a:pPr lvl="1">
              <a:tabLst>
                <a:tab pos="5888038" algn="dec"/>
              </a:tabLst>
            </a:pPr>
            <a:r>
              <a:rPr lang="en-US" sz="1600" b="1" dirty="0" smtClean="0"/>
              <a:t>5% of premises with rooftop solar growing at 20%/year</a:t>
            </a:r>
          </a:p>
          <a:p>
            <a:pPr lvl="2">
              <a:tabLst>
                <a:tab pos="5888038" algn="dec"/>
              </a:tabLst>
            </a:pPr>
            <a:r>
              <a:rPr lang="en-US" sz="1400" b="1" dirty="0" smtClean="0"/>
              <a:t>Additional 683 MWs by 2031</a:t>
            </a:r>
          </a:p>
          <a:p>
            <a:pPr lvl="2">
              <a:tabLst>
                <a:tab pos="5888038" algn="dec"/>
              </a:tabLst>
            </a:pPr>
            <a:endParaRPr lang="en-US" sz="1400" b="1" dirty="0" smtClean="0"/>
          </a:p>
          <a:p>
            <a:pPr>
              <a:spcBef>
                <a:spcPts val="1800"/>
              </a:spcBef>
              <a:tabLst>
                <a:tab pos="5888038" algn="dec"/>
              </a:tabLst>
            </a:pPr>
            <a:r>
              <a:rPr lang="en-US" sz="1800" b="1" dirty="0" smtClean="0"/>
              <a:t>High Economic Growth</a:t>
            </a:r>
          </a:p>
          <a:p>
            <a:pPr lvl="1">
              <a:spcBef>
                <a:spcPts val="600"/>
              </a:spcBef>
              <a:tabLst>
                <a:tab pos="5888038" algn="dec"/>
              </a:tabLst>
            </a:pPr>
            <a:r>
              <a:rPr lang="en-US" sz="1600" b="1" dirty="0" smtClean="0"/>
              <a:t>Based on Moody’s high economic data</a:t>
            </a:r>
          </a:p>
          <a:p>
            <a:pPr lvl="2">
              <a:spcBef>
                <a:spcPts val="600"/>
              </a:spcBef>
              <a:tabLst>
                <a:tab pos="5888038" algn="dec"/>
              </a:tabLst>
            </a:pPr>
            <a:r>
              <a:rPr lang="en-US" sz="1400" b="1" dirty="0" smtClean="0"/>
              <a:t>2031 peak – 83,419 MWs</a:t>
            </a:r>
          </a:p>
          <a:p>
            <a:pPr lvl="1">
              <a:tabLst>
                <a:tab pos="5888038" algn="dec"/>
              </a:tabLst>
            </a:pPr>
            <a:r>
              <a:rPr lang="en-US" sz="1600" b="1" dirty="0" smtClean="0"/>
              <a:t>High NG price (see appendix)</a:t>
            </a:r>
          </a:p>
          <a:p>
            <a:pPr lvl="1">
              <a:tabLst>
                <a:tab pos="5888038" algn="dec"/>
              </a:tabLst>
            </a:pPr>
            <a:r>
              <a:rPr lang="en-US" sz="1600" b="1" dirty="0"/>
              <a:t>3.5% of total demand met by EE additions in 2031</a:t>
            </a:r>
          </a:p>
          <a:p>
            <a:pPr lvl="1">
              <a:tabLst>
                <a:tab pos="5888038" algn="dec"/>
              </a:tabLst>
            </a:pPr>
            <a:r>
              <a:rPr lang="en-US" sz="1600" b="1" dirty="0" smtClean="0"/>
              <a:t>13.75% reserve margin requirement</a:t>
            </a:r>
          </a:p>
          <a:p>
            <a:pPr lvl="1">
              <a:tabLst>
                <a:tab pos="5888038" algn="dec"/>
              </a:tabLst>
            </a:pPr>
            <a:r>
              <a:rPr lang="en-US" sz="1600" b="1" dirty="0" smtClean="0"/>
              <a:t>Additional 600 MWs of LNG added in Brownsville</a:t>
            </a:r>
          </a:p>
          <a:p>
            <a:pPr lvl="2">
              <a:tabLst>
                <a:tab pos="5888038" algn="dec"/>
              </a:tabLst>
            </a:pPr>
            <a:r>
              <a:rPr lang="en-US" sz="1400" b="1" dirty="0" smtClean="0"/>
              <a:t>300 MWs in 2020</a:t>
            </a:r>
          </a:p>
          <a:p>
            <a:pPr lvl="2">
              <a:tabLst>
                <a:tab pos="5888038" algn="dec"/>
              </a:tabLst>
            </a:pPr>
            <a:r>
              <a:rPr lang="en-US" sz="1400" b="1" dirty="0" smtClean="0"/>
              <a:t>450 MWs in 2021</a:t>
            </a:r>
          </a:p>
          <a:p>
            <a:pPr lvl="2">
              <a:tabLst>
                <a:tab pos="5888038" algn="dec"/>
              </a:tabLst>
            </a:pPr>
            <a:r>
              <a:rPr lang="en-US" sz="1400" b="1" dirty="0" smtClean="0"/>
              <a:t>600 MWs in 2022</a:t>
            </a:r>
          </a:p>
          <a:p>
            <a:pPr lvl="1">
              <a:tabLst>
                <a:tab pos="5888038" algn="dec"/>
              </a:tabLst>
            </a:pPr>
            <a:endParaRPr lang="en-US" sz="1600" b="1" dirty="0" smtClean="0"/>
          </a:p>
          <a:p>
            <a:pPr>
              <a:tabLst>
                <a:tab pos="5888038" algn="dec"/>
              </a:tabLst>
            </a:pPr>
            <a:endParaRPr lang="en-US" sz="2000" b="1" dirty="0"/>
          </a:p>
          <a:p>
            <a:pPr>
              <a:tabLst>
                <a:tab pos="5888038" algn="dec"/>
              </a:tabLst>
            </a:pPr>
            <a:endParaRPr lang="en-US" sz="1400" b="1" dirty="0" smtClean="0"/>
          </a:p>
          <a:p>
            <a:pPr lvl="1">
              <a:spcBef>
                <a:spcPts val="600"/>
              </a:spcBef>
              <a:tabLst>
                <a:tab pos="5888038" algn="dec"/>
              </a:tabLst>
            </a:pPr>
            <a:endParaRPr lang="en-US" sz="1200" b="1" dirty="0" smtClean="0"/>
          </a:p>
          <a:p>
            <a:pPr>
              <a:tabLst>
                <a:tab pos="5888038" algn="dec"/>
              </a:tabLst>
            </a:pPr>
            <a:endParaRPr lang="en-US" sz="1600" b="1" dirty="0" smtClean="0"/>
          </a:p>
          <a:p>
            <a:pPr>
              <a:tabLst>
                <a:tab pos="5888038" algn="dec"/>
              </a:tabLst>
            </a:pPr>
            <a:endParaRPr lang="en-US" sz="1600" b="1" dirty="0" smtClean="0"/>
          </a:p>
          <a:p>
            <a:pPr>
              <a:tabLst>
                <a:tab pos="5888038" algn="dec"/>
              </a:tabLst>
            </a:pPr>
            <a:endParaRPr lang="en-US" sz="1600" b="1" dirty="0" smtClean="0"/>
          </a:p>
          <a:p>
            <a:pPr>
              <a:tabLst>
                <a:tab pos="5888038" algn="dec"/>
              </a:tabLst>
            </a:pPr>
            <a:endParaRPr lang="en-US" sz="1600" b="1" dirty="0" smtClean="0"/>
          </a:p>
          <a:p>
            <a:pPr>
              <a:tabLst>
                <a:tab pos="5888038" algn="dec"/>
              </a:tabLst>
            </a:pPr>
            <a:endParaRPr lang="en-US" sz="1600" b="1" dirty="0" smtClean="0"/>
          </a:p>
          <a:p>
            <a:pPr>
              <a:tabLst>
                <a:tab pos="5888038" algn="dec"/>
              </a:tabLst>
            </a:pPr>
            <a:endParaRPr lang="en-US" sz="1600" b="1" dirty="0"/>
          </a:p>
          <a:p>
            <a:pPr>
              <a:tabLst>
                <a:tab pos="5888038" algn="dec"/>
              </a:tabLst>
            </a:pPr>
            <a:endParaRPr lang="en-US" sz="1600" b="1" dirty="0"/>
          </a:p>
          <a:p>
            <a:pPr marL="0" indent="0">
              <a:buNone/>
              <a:tabLst>
                <a:tab pos="5888038" algn="dec"/>
              </a:tabLst>
            </a:pPr>
            <a:endParaRPr lang="en-US" sz="1600" b="1" dirty="0"/>
          </a:p>
          <a:p>
            <a:pPr>
              <a:tabLst>
                <a:tab pos="1430338" algn="l"/>
                <a:tab pos="5888038" algn="dec"/>
              </a:tabLst>
            </a:pPr>
            <a:endParaRPr lang="en-US" sz="1600" b="1" dirty="0" smtClean="0"/>
          </a:p>
        </p:txBody>
      </p:sp>
    </p:spTree>
    <p:extLst>
      <p:ext uri="{BB962C8B-B14F-4D97-AF65-F5344CB8AC3E}">
        <p14:creationId xmlns:p14="http://schemas.microsoft.com/office/powerpoint/2010/main" val="7047977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Scenario Assumptions</a:t>
            </a:r>
            <a:endParaRPr lang="en-US" dirty="0"/>
          </a:p>
        </p:txBody>
      </p:sp>
      <p:sp>
        <p:nvSpPr>
          <p:cNvPr id="10" name="Content Placeholder 2"/>
          <p:cNvSpPr txBox="1">
            <a:spLocks/>
          </p:cNvSpPr>
          <p:nvPr/>
        </p:nvSpPr>
        <p:spPr>
          <a:xfrm>
            <a:off x="457200" y="739868"/>
            <a:ext cx="8229600" cy="4777498"/>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1200"/>
              </a:spcBef>
              <a:tabLst>
                <a:tab pos="5888038" algn="dec"/>
              </a:tabLst>
            </a:pPr>
            <a:r>
              <a:rPr lang="en-US" sz="1800" b="1" dirty="0" smtClean="0"/>
              <a:t>Environmental Mandate</a:t>
            </a:r>
          </a:p>
          <a:p>
            <a:pPr lvl="1">
              <a:spcBef>
                <a:spcPts val="600"/>
              </a:spcBef>
              <a:tabLst>
                <a:tab pos="5888038" algn="dec"/>
              </a:tabLst>
            </a:pPr>
            <a:r>
              <a:rPr lang="en-US" sz="1600" b="1" dirty="0" smtClean="0"/>
              <a:t>PTC/ITC</a:t>
            </a:r>
          </a:p>
          <a:p>
            <a:pPr lvl="1">
              <a:spcBef>
                <a:spcPts val="600"/>
              </a:spcBef>
              <a:tabLst>
                <a:tab pos="5888038" algn="dec"/>
              </a:tabLst>
            </a:pPr>
            <a:r>
              <a:rPr lang="en-US" sz="1600" b="1" dirty="0" smtClean="0"/>
              <a:t>7% of total demand met by EE additions in 2031</a:t>
            </a:r>
          </a:p>
          <a:p>
            <a:pPr lvl="2">
              <a:tabLst>
                <a:tab pos="5888038" algn="dec"/>
              </a:tabLst>
            </a:pPr>
            <a:r>
              <a:rPr lang="en-US" sz="1400" b="1" dirty="0" smtClean="0"/>
              <a:t>2031 peak – 79,116 MWs</a:t>
            </a:r>
          </a:p>
          <a:p>
            <a:pPr lvl="1">
              <a:spcBef>
                <a:spcPts val="600"/>
              </a:spcBef>
              <a:tabLst>
                <a:tab pos="5888038" algn="dec"/>
              </a:tabLst>
            </a:pPr>
            <a:r>
              <a:rPr lang="en-US" sz="1600" b="1" dirty="0" smtClean="0"/>
              <a:t>CO</a:t>
            </a:r>
            <a:r>
              <a:rPr lang="en-US" sz="1600" b="1" baseline="-25000" dirty="0" smtClean="0"/>
              <a:t>2</a:t>
            </a:r>
            <a:r>
              <a:rPr lang="en-US" sz="1600" b="1" dirty="0" smtClean="0"/>
              <a:t> price included</a:t>
            </a:r>
          </a:p>
          <a:p>
            <a:pPr lvl="2">
              <a:spcBef>
                <a:spcPts val="600"/>
              </a:spcBef>
              <a:tabLst>
                <a:tab pos="5888038" algn="dec"/>
              </a:tabLst>
            </a:pPr>
            <a:r>
              <a:rPr lang="en-US" sz="1400" b="1" dirty="0" smtClean="0"/>
              <a:t>Range from $5 to $50</a:t>
            </a:r>
          </a:p>
          <a:p>
            <a:pPr lvl="1">
              <a:spcBef>
                <a:spcPts val="600"/>
              </a:spcBef>
              <a:tabLst>
                <a:tab pos="5888038" algn="dec"/>
              </a:tabLst>
            </a:pPr>
            <a:r>
              <a:rPr lang="en-US" sz="1600" b="1" dirty="0" smtClean="0"/>
              <a:t>Increase to </a:t>
            </a:r>
            <a:r>
              <a:rPr lang="en-US" sz="1600" b="1" dirty="0" err="1" smtClean="0"/>
              <a:t>NOx</a:t>
            </a:r>
            <a:r>
              <a:rPr lang="en-US" sz="1600" b="1" dirty="0" smtClean="0"/>
              <a:t> and SO</a:t>
            </a:r>
            <a:r>
              <a:rPr lang="en-US" sz="1600" b="1" baseline="-25000" dirty="0" smtClean="0"/>
              <a:t>2</a:t>
            </a:r>
            <a:r>
              <a:rPr lang="en-US" sz="1600" b="1" dirty="0" smtClean="0"/>
              <a:t> prices</a:t>
            </a:r>
          </a:p>
          <a:p>
            <a:pPr lvl="1">
              <a:spcBef>
                <a:spcPts val="600"/>
              </a:spcBef>
              <a:tabLst>
                <a:tab pos="5888038" algn="dec"/>
              </a:tabLst>
            </a:pPr>
            <a:r>
              <a:rPr lang="en-US" sz="1600" b="1" dirty="0" smtClean="0"/>
              <a:t>Additional 1,500 MW DC tie capacity</a:t>
            </a:r>
          </a:p>
          <a:p>
            <a:pPr lvl="1">
              <a:spcBef>
                <a:spcPts val="600"/>
              </a:spcBef>
              <a:tabLst>
                <a:tab pos="5888038" algn="dec"/>
              </a:tabLst>
            </a:pPr>
            <a:r>
              <a:rPr lang="en-US" sz="1600" b="1" dirty="0" smtClean="0"/>
              <a:t>10% of premises with rooftop solar growing at 25%/year</a:t>
            </a:r>
          </a:p>
          <a:p>
            <a:pPr lvl="2">
              <a:tabLst>
                <a:tab pos="5888038" algn="dec"/>
              </a:tabLst>
            </a:pPr>
            <a:r>
              <a:rPr lang="en-US" sz="1400" b="1" dirty="0" smtClean="0"/>
              <a:t>Additional 1,348 MWs by 2031</a:t>
            </a:r>
          </a:p>
          <a:p>
            <a:pPr lvl="1">
              <a:tabLst>
                <a:tab pos="5888038" algn="dec"/>
              </a:tabLst>
            </a:pPr>
            <a:endParaRPr lang="en-US" sz="1600" b="1" dirty="0" smtClean="0"/>
          </a:p>
          <a:p>
            <a:pPr>
              <a:tabLst>
                <a:tab pos="5888038" algn="dec"/>
              </a:tabLst>
            </a:pPr>
            <a:endParaRPr lang="en-US" sz="2000" b="1" dirty="0"/>
          </a:p>
          <a:p>
            <a:pPr>
              <a:tabLst>
                <a:tab pos="5888038" algn="dec"/>
              </a:tabLst>
            </a:pPr>
            <a:endParaRPr lang="en-US" sz="1400" b="1" dirty="0" smtClean="0"/>
          </a:p>
          <a:p>
            <a:pPr lvl="1">
              <a:spcBef>
                <a:spcPts val="600"/>
              </a:spcBef>
              <a:tabLst>
                <a:tab pos="5888038" algn="dec"/>
              </a:tabLst>
            </a:pPr>
            <a:endParaRPr lang="en-US" sz="1200" b="1" dirty="0" smtClean="0"/>
          </a:p>
          <a:p>
            <a:pPr>
              <a:tabLst>
                <a:tab pos="5888038" algn="dec"/>
              </a:tabLst>
            </a:pPr>
            <a:endParaRPr lang="en-US" sz="1600" b="1" dirty="0" smtClean="0"/>
          </a:p>
          <a:p>
            <a:pPr>
              <a:tabLst>
                <a:tab pos="5888038" algn="dec"/>
              </a:tabLst>
            </a:pPr>
            <a:endParaRPr lang="en-US" sz="1600" b="1" dirty="0" smtClean="0"/>
          </a:p>
          <a:p>
            <a:pPr>
              <a:tabLst>
                <a:tab pos="5888038" algn="dec"/>
              </a:tabLst>
            </a:pPr>
            <a:endParaRPr lang="en-US" sz="1600" b="1" dirty="0" smtClean="0"/>
          </a:p>
          <a:p>
            <a:pPr>
              <a:tabLst>
                <a:tab pos="5888038" algn="dec"/>
              </a:tabLst>
            </a:pPr>
            <a:endParaRPr lang="en-US" sz="1600" b="1" dirty="0" smtClean="0"/>
          </a:p>
          <a:p>
            <a:pPr>
              <a:tabLst>
                <a:tab pos="5888038" algn="dec"/>
              </a:tabLst>
            </a:pPr>
            <a:endParaRPr lang="en-US" sz="1600" b="1" dirty="0" smtClean="0"/>
          </a:p>
          <a:p>
            <a:pPr>
              <a:tabLst>
                <a:tab pos="5888038" algn="dec"/>
              </a:tabLst>
            </a:pPr>
            <a:endParaRPr lang="en-US" sz="1600" b="1" dirty="0"/>
          </a:p>
          <a:p>
            <a:pPr>
              <a:tabLst>
                <a:tab pos="5888038" algn="dec"/>
              </a:tabLst>
            </a:pPr>
            <a:endParaRPr lang="en-US" sz="1600" b="1" dirty="0"/>
          </a:p>
          <a:p>
            <a:pPr marL="0" indent="0">
              <a:buNone/>
              <a:tabLst>
                <a:tab pos="5888038" algn="dec"/>
              </a:tabLst>
            </a:pPr>
            <a:endParaRPr lang="en-US" sz="1600" b="1" dirty="0"/>
          </a:p>
          <a:p>
            <a:pPr>
              <a:tabLst>
                <a:tab pos="1430338" algn="l"/>
                <a:tab pos="5888038" algn="dec"/>
              </a:tabLst>
            </a:pPr>
            <a:endParaRPr lang="en-US" sz="1600" b="1" dirty="0" smtClean="0"/>
          </a:p>
        </p:txBody>
      </p:sp>
    </p:spTree>
    <p:extLst>
      <p:ext uri="{BB962C8B-B14F-4D97-AF65-F5344CB8AC3E}">
        <p14:creationId xmlns:p14="http://schemas.microsoft.com/office/powerpoint/2010/main" val="4140145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 for Generation Expansion</a:t>
            </a:r>
            <a:endParaRPr lang="en-US" dirty="0"/>
          </a:p>
        </p:txBody>
      </p:sp>
      <p:sp>
        <p:nvSpPr>
          <p:cNvPr id="4" name="Content Placeholder 2"/>
          <p:cNvSpPr txBox="1">
            <a:spLocks/>
          </p:cNvSpPr>
          <p:nvPr/>
        </p:nvSpPr>
        <p:spPr>
          <a:xfrm>
            <a:off x="457200" y="771929"/>
            <a:ext cx="8229600" cy="523834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1200"/>
              </a:spcBef>
              <a:tabLst>
                <a:tab pos="5888038" algn="dec"/>
              </a:tabLst>
            </a:pPr>
            <a:r>
              <a:rPr lang="en-US" sz="1800" b="1" dirty="0" smtClean="0"/>
              <a:t>Running Current Trends Scenario now </a:t>
            </a:r>
          </a:p>
          <a:p>
            <a:pPr>
              <a:spcBef>
                <a:spcPts val="1200"/>
              </a:spcBef>
              <a:tabLst>
                <a:tab pos="5888038" algn="dec"/>
              </a:tabLst>
            </a:pPr>
            <a:r>
              <a:rPr lang="en-US" sz="1800" b="1" dirty="0" smtClean="0"/>
              <a:t>Completion of generation expansion January/February 2016</a:t>
            </a:r>
          </a:p>
          <a:p>
            <a:pPr>
              <a:tabLst>
                <a:tab pos="5888038" algn="dec"/>
              </a:tabLst>
            </a:pPr>
            <a:endParaRPr lang="en-US" sz="1400" b="1" dirty="0" smtClean="0"/>
          </a:p>
          <a:p>
            <a:pPr>
              <a:tabLst>
                <a:tab pos="5888038" algn="dec"/>
              </a:tabLst>
            </a:pPr>
            <a:endParaRPr lang="en-US" sz="1400" dirty="0" smtClean="0"/>
          </a:p>
          <a:p>
            <a:pPr>
              <a:tabLst>
                <a:tab pos="5888038" algn="dec"/>
              </a:tabLst>
            </a:pPr>
            <a:endParaRPr lang="en-US" sz="1400" dirty="0" smtClean="0"/>
          </a:p>
          <a:p>
            <a:pPr lvl="1">
              <a:tabLst>
                <a:tab pos="5888038" algn="dec"/>
              </a:tabLst>
            </a:pPr>
            <a:endParaRPr lang="en-US" sz="1400" dirty="0" smtClean="0"/>
          </a:p>
          <a:p>
            <a:pPr lvl="1">
              <a:tabLst>
                <a:tab pos="5888038" algn="dec"/>
              </a:tabLst>
            </a:pPr>
            <a:endParaRPr lang="en-US" sz="1400" dirty="0" smtClean="0"/>
          </a:p>
          <a:p>
            <a:pPr lvl="1">
              <a:tabLst>
                <a:tab pos="5888038" algn="dec"/>
              </a:tabLst>
            </a:pPr>
            <a:endParaRPr lang="en-US" sz="1400" dirty="0" smtClean="0"/>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3575" y="2289175"/>
            <a:ext cx="7816850" cy="2281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843409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dirty="0" smtClean="0"/>
              <a:t>Questions</a:t>
            </a:r>
          </a:p>
        </p:txBody>
      </p:sp>
      <p:sp>
        <p:nvSpPr>
          <p:cNvPr id="19459" name="Rectangle 3"/>
          <p:cNvSpPr>
            <a:spLocks noGrp="1" noChangeArrowheads="1"/>
          </p:cNvSpPr>
          <p:nvPr>
            <p:ph type="body" idx="4294967295"/>
          </p:nvPr>
        </p:nvSpPr>
        <p:spPr>
          <a:xfrm>
            <a:off x="0" y="828675"/>
            <a:ext cx="8229600" cy="5116513"/>
          </a:xfrm>
        </p:spPr>
        <p:txBody>
          <a:bodyPr/>
          <a:lstStyle/>
          <a:p>
            <a:pPr lvl="1" eaLnBrk="1" hangingPunct="1">
              <a:tabLst>
                <a:tab pos="5888038" algn="dec"/>
              </a:tabLst>
            </a:pPr>
            <a:endParaRPr lang="en-US" dirty="0" smtClean="0"/>
          </a:p>
          <a:p>
            <a:pPr eaLnBrk="1" hangingPunct="1">
              <a:tabLst>
                <a:tab pos="5888038" algn="dec"/>
              </a:tabLst>
            </a:pPr>
            <a:endParaRPr lang="en-US" dirty="0" smtClean="0">
              <a:solidFill>
                <a:srgbClr val="CC0000"/>
              </a:solidFill>
            </a:endParaRPr>
          </a:p>
          <a:p>
            <a:pPr eaLnBrk="1" hangingPunct="1">
              <a:tabLst>
                <a:tab pos="5888038" algn="dec"/>
              </a:tabLst>
            </a:pPr>
            <a:endParaRPr lang="en-US" dirty="0" smtClean="0"/>
          </a:p>
        </p:txBody>
      </p:sp>
      <p:pic>
        <p:nvPicPr>
          <p:cNvPr id="1026" name="Picture 2" descr="C:\Users\jtamby\Desktop\ERCOT\0 Presentations Final\PowerPoint Sized Images 2.8.13\Wind Farm 002_c.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43425" y="3003928"/>
            <a:ext cx="3686175" cy="294126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542925" y="828675"/>
            <a:ext cx="7296149" cy="2585323"/>
          </a:xfrm>
          <a:prstGeom prst="rect">
            <a:avLst/>
          </a:prstGeom>
          <a:noFill/>
        </p:spPr>
        <p:txBody>
          <a:bodyPr wrap="square" rtlCol="0">
            <a:spAutoFit/>
          </a:bodyPr>
          <a:lstStyle/>
          <a:p>
            <a:r>
              <a:rPr lang="en-US" dirty="0" smtClean="0"/>
              <a:t>Contact info:</a:t>
            </a:r>
          </a:p>
          <a:p>
            <a:endParaRPr lang="en-US" dirty="0" smtClean="0"/>
          </a:p>
          <a:p>
            <a:r>
              <a:rPr lang="en-US" dirty="0"/>
              <a:t>	</a:t>
            </a:r>
            <a:r>
              <a:rPr lang="en-US" dirty="0" smtClean="0"/>
              <a:t>Doug Murray						Julie Jin</a:t>
            </a:r>
          </a:p>
          <a:p>
            <a:r>
              <a:rPr lang="en-US" dirty="0"/>
              <a:t>	</a:t>
            </a:r>
            <a:r>
              <a:rPr lang="en-US" dirty="0" smtClean="0">
                <a:hlinkClick r:id="rId4"/>
              </a:rPr>
              <a:t>douglas.murray@ercot.com</a:t>
            </a:r>
            <a:r>
              <a:rPr lang="en-US" dirty="0" smtClean="0"/>
              <a:t>		</a:t>
            </a:r>
            <a:r>
              <a:rPr lang="en-US" dirty="0" smtClean="0">
                <a:hlinkClick r:id="rId5"/>
              </a:rPr>
              <a:t>julie.jin@ercot.com</a:t>
            </a:r>
            <a:endParaRPr lang="en-US" dirty="0" smtClean="0"/>
          </a:p>
          <a:p>
            <a:r>
              <a:rPr lang="en-US" dirty="0"/>
              <a:t>	</a:t>
            </a:r>
            <a:r>
              <a:rPr lang="en-US" dirty="0" smtClean="0"/>
              <a:t>512.248.6908					512.248.3982</a:t>
            </a:r>
          </a:p>
          <a:p>
            <a:endParaRPr lang="en-US" dirty="0"/>
          </a:p>
          <a:p>
            <a:r>
              <a:rPr lang="en-US" dirty="0" smtClean="0"/>
              <a:t>	Sandeep Borkar</a:t>
            </a:r>
          </a:p>
          <a:p>
            <a:r>
              <a:rPr lang="en-US" dirty="0"/>
              <a:t>	</a:t>
            </a:r>
            <a:r>
              <a:rPr lang="en-US" dirty="0" smtClean="0">
                <a:hlinkClick r:id="rId6"/>
              </a:rPr>
              <a:t>sandeep.borkar@ercot.com</a:t>
            </a:r>
            <a:endParaRPr lang="en-US" dirty="0" smtClean="0"/>
          </a:p>
          <a:p>
            <a:r>
              <a:rPr lang="en-US" dirty="0"/>
              <a:t>	</a:t>
            </a:r>
            <a:r>
              <a:rPr lang="en-US" dirty="0" smtClean="0"/>
              <a:t>512.248.6642</a:t>
            </a:r>
            <a:endParaRPr lang="en-US" dirty="0"/>
          </a:p>
        </p:txBody>
      </p:sp>
    </p:spTree>
    <p:extLst>
      <p:ext uri="{BB962C8B-B14F-4D97-AF65-F5344CB8AC3E}">
        <p14:creationId xmlns:p14="http://schemas.microsoft.com/office/powerpoint/2010/main" val="12631916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79663" y="2398468"/>
            <a:ext cx="8458200" cy="461665"/>
          </a:xfrm>
        </p:spPr>
        <p:txBody>
          <a:bodyPr/>
          <a:lstStyle/>
          <a:p>
            <a:pPr algn="ctr" eaLnBrk="1" hangingPunct="1"/>
            <a:r>
              <a:rPr lang="en-US" sz="2800" dirty="0" smtClean="0"/>
              <a:t>Appendix</a:t>
            </a:r>
          </a:p>
        </p:txBody>
      </p:sp>
      <p:sp>
        <p:nvSpPr>
          <p:cNvPr id="19459" name="Rectangle 3"/>
          <p:cNvSpPr>
            <a:spLocks noGrp="1" noChangeArrowheads="1"/>
          </p:cNvSpPr>
          <p:nvPr>
            <p:ph type="body" idx="4294967295"/>
          </p:nvPr>
        </p:nvSpPr>
        <p:spPr>
          <a:xfrm>
            <a:off x="0" y="828675"/>
            <a:ext cx="8229600" cy="5116513"/>
          </a:xfrm>
        </p:spPr>
        <p:txBody>
          <a:bodyPr/>
          <a:lstStyle/>
          <a:p>
            <a:pPr lvl="1" eaLnBrk="1" hangingPunct="1">
              <a:tabLst>
                <a:tab pos="5888038" algn="dec"/>
              </a:tabLst>
            </a:pPr>
            <a:endParaRPr lang="en-US" dirty="0" smtClean="0"/>
          </a:p>
          <a:p>
            <a:pPr eaLnBrk="1" hangingPunct="1">
              <a:tabLst>
                <a:tab pos="5888038" algn="dec"/>
              </a:tabLst>
            </a:pPr>
            <a:endParaRPr lang="en-US" dirty="0" smtClean="0">
              <a:solidFill>
                <a:srgbClr val="CC0000"/>
              </a:solidFill>
            </a:endParaRPr>
          </a:p>
          <a:p>
            <a:pPr eaLnBrk="1" hangingPunct="1">
              <a:tabLst>
                <a:tab pos="5888038" algn="dec"/>
              </a:tabLst>
            </a:pPr>
            <a:endParaRPr lang="en-US" dirty="0" smtClean="0"/>
          </a:p>
        </p:txBody>
      </p:sp>
    </p:spTree>
    <p:extLst>
      <p:ext uri="{BB962C8B-B14F-4D97-AF65-F5344CB8AC3E}">
        <p14:creationId xmlns:p14="http://schemas.microsoft.com/office/powerpoint/2010/main" val="40463112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Capacity Installed after 1/1/2016</a:t>
            </a:r>
            <a:endParaRPr lang="en-US" dirty="0"/>
          </a:p>
        </p:txBody>
      </p:sp>
      <p:sp>
        <p:nvSpPr>
          <p:cNvPr id="10" name="Content Placeholder 2"/>
          <p:cNvSpPr txBox="1">
            <a:spLocks/>
          </p:cNvSpPr>
          <p:nvPr/>
        </p:nvSpPr>
        <p:spPr>
          <a:xfrm>
            <a:off x="457200" y="564284"/>
            <a:ext cx="8229600" cy="4777498"/>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tabLst>
                <a:tab pos="5888038" algn="dec"/>
              </a:tabLst>
            </a:pPr>
            <a:endParaRPr lang="en-US" sz="2000" b="1" dirty="0" smtClean="0"/>
          </a:p>
          <a:p>
            <a:pPr lvl="2">
              <a:tabLst>
                <a:tab pos="5888038" algn="dec"/>
              </a:tabLst>
            </a:pPr>
            <a:endParaRPr lang="en-US" sz="1200" b="1" dirty="0" smtClean="0"/>
          </a:p>
          <a:p>
            <a:pPr lvl="1">
              <a:tabLst>
                <a:tab pos="5888038" algn="dec"/>
              </a:tabLst>
            </a:pPr>
            <a:endParaRPr lang="en-US" sz="1600" b="1" dirty="0"/>
          </a:p>
          <a:p>
            <a:pPr lvl="1">
              <a:tabLst>
                <a:tab pos="5888038" algn="dec"/>
              </a:tabLst>
            </a:pPr>
            <a:endParaRPr lang="en-US" sz="1600" b="1" dirty="0" smtClean="0"/>
          </a:p>
          <a:p>
            <a:pPr lvl="1">
              <a:tabLst>
                <a:tab pos="5888038" algn="dec"/>
              </a:tabLst>
            </a:pPr>
            <a:endParaRPr lang="en-US" sz="1600" b="1" dirty="0" smtClean="0"/>
          </a:p>
          <a:p>
            <a:pPr lvl="1">
              <a:tabLst>
                <a:tab pos="5888038" algn="dec"/>
              </a:tabLst>
            </a:pPr>
            <a:endParaRPr lang="en-US" sz="1600" b="1" dirty="0" smtClean="0"/>
          </a:p>
          <a:p>
            <a:pPr lvl="1">
              <a:tabLst>
                <a:tab pos="5888038" algn="dec"/>
              </a:tabLst>
            </a:pPr>
            <a:endParaRPr lang="en-US" sz="1600" b="1" dirty="0"/>
          </a:p>
          <a:p>
            <a:pPr lvl="1">
              <a:tabLst>
                <a:tab pos="5888038" algn="dec"/>
              </a:tabLst>
            </a:pPr>
            <a:endParaRPr lang="en-US" sz="1600" b="1" dirty="0" smtClean="0"/>
          </a:p>
          <a:p>
            <a:pPr lvl="1">
              <a:tabLst>
                <a:tab pos="5888038" algn="dec"/>
              </a:tabLst>
            </a:pPr>
            <a:endParaRPr lang="en-US" sz="1600" b="1" dirty="0"/>
          </a:p>
          <a:p>
            <a:pPr lvl="1">
              <a:tabLst>
                <a:tab pos="5888038" algn="dec"/>
              </a:tabLst>
            </a:pPr>
            <a:endParaRPr lang="en-US" sz="1600" b="1" dirty="0" smtClean="0"/>
          </a:p>
          <a:p>
            <a:pPr lvl="1">
              <a:tabLst>
                <a:tab pos="5888038" algn="dec"/>
              </a:tabLst>
            </a:pPr>
            <a:endParaRPr lang="en-US" sz="1600" b="1" dirty="0"/>
          </a:p>
          <a:p>
            <a:pPr lvl="1">
              <a:tabLst>
                <a:tab pos="5888038" algn="dec"/>
              </a:tabLst>
            </a:pPr>
            <a:endParaRPr lang="en-US" sz="1600" b="1" dirty="0" smtClean="0"/>
          </a:p>
          <a:p>
            <a:pPr>
              <a:tabLst>
                <a:tab pos="5888038" algn="dec"/>
              </a:tabLst>
            </a:pPr>
            <a:endParaRPr lang="en-US" sz="2000" b="1" dirty="0" smtClean="0"/>
          </a:p>
          <a:p>
            <a:pPr lvl="1">
              <a:tabLst>
                <a:tab pos="5888038" algn="dec"/>
              </a:tabLst>
            </a:pPr>
            <a:endParaRPr lang="en-US" sz="1600" b="1" dirty="0" smtClean="0"/>
          </a:p>
          <a:p>
            <a:pPr>
              <a:tabLst>
                <a:tab pos="5888038" algn="dec"/>
              </a:tabLst>
            </a:pPr>
            <a:endParaRPr lang="en-US" sz="2000" b="1" dirty="0"/>
          </a:p>
          <a:p>
            <a:pPr>
              <a:tabLst>
                <a:tab pos="5888038" algn="dec"/>
              </a:tabLst>
            </a:pPr>
            <a:endParaRPr lang="en-US" sz="1400" b="1" dirty="0" smtClean="0"/>
          </a:p>
          <a:p>
            <a:pPr lvl="1">
              <a:spcBef>
                <a:spcPts val="600"/>
              </a:spcBef>
              <a:tabLst>
                <a:tab pos="5888038" algn="dec"/>
              </a:tabLst>
            </a:pPr>
            <a:endParaRPr lang="en-US" sz="1200" b="1" dirty="0" smtClean="0"/>
          </a:p>
          <a:p>
            <a:pPr>
              <a:tabLst>
                <a:tab pos="5888038" algn="dec"/>
              </a:tabLst>
            </a:pPr>
            <a:endParaRPr lang="en-US" sz="1600" b="1" dirty="0" smtClean="0"/>
          </a:p>
          <a:p>
            <a:pPr>
              <a:tabLst>
                <a:tab pos="5888038" algn="dec"/>
              </a:tabLst>
            </a:pPr>
            <a:endParaRPr lang="en-US" sz="1600" b="1" dirty="0" smtClean="0"/>
          </a:p>
          <a:p>
            <a:pPr>
              <a:tabLst>
                <a:tab pos="5888038" algn="dec"/>
              </a:tabLst>
            </a:pPr>
            <a:endParaRPr lang="en-US" sz="1600" b="1" dirty="0" smtClean="0"/>
          </a:p>
          <a:p>
            <a:pPr>
              <a:tabLst>
                <a:tab pos="5888038" algn="dec"/>
              </a:tabLst>
            </a:pPr>
            <a:endParaRPr lang="en-US" sz="1600" b="1" dirty="0" smtClean="0"/>
          </a:p>
          <a:p>
            <a:pPr>
              <a:tabLst>
                <a:tab pos="5888038" algn="dec"/>
              </a:tabLst>
            </a:pPr>
            <a:endParaRPr lang="en-US" sz="1600" b="1" dirty="0" smtClean="0"/>
          </a:p>
          <a:p>
            <a:pPr>
              <a:tabLst>
                <a:tab pos="5888038" algn="dec"/>
              </a:tabLst>
            </a:pPr>
            <a:endParaRPr lang="en-US" sz="1600" b="1" dirty="0"/>
          </a:p>
          <a:p>
            <a:pPr>
              <a:tabLst>
                <a:tab pos="5888038" algn="dec"/>
              </a:tabLst>
            </a:pPr>
            <a:endParaRPr lang="en-US" sz="1600" b="1" dirty="0"/>
          </a:p>
          <a:p>
            <a:pPr marL="0" indent="0">
              <a:buNone/>
              <a:tabLst>
                <a:tab pos="5888038" algn="dec"/>
              </a:tabLst>
            </a:pPr>
            <a:endParaRPr lang="en-US" sz="1600" b="1" dirty="0"/>
          </a:p>
          <a:p>
            <a:pPr>
              <a:tabLst>
                <a:tab pos="1430338" algn="l"/>
                <a:tab pos="5888038" algn="dec"/>
              </a:tabLst>
            </a:pPr>
            <a:endParaRPr lang="en-US" sz="1600" b="1" dirty="0" smtClean="0"/>
          </a:p>
        </p:txBody>
      </p:sp>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019" y="1610931"/>
            <a:ext cx="8642670" cy="3958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273853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EB6C32BA7893B4D8D08DA703C6B8599" ma:contentTypeVersion="0" ma:contentTypeDescription="Create a new document." ma:contentTypeScope="" ma:versionID="438847a72b75665982a8a359f97ca60b">
  <xsd:schema xmlns:xsd="http://www.w3.org/2001/XMLSchema" xmlns:xs="http://www.w3.org/2001/XMLSchema" xmlns:p="http://schemas.microsoft.com/office/2006/metadata/properties" xmlns:ns2="c34af464-7aa1-4edd-9be4-83dffc1cb926" targetNamespace="http://schemas.microsoft.com/office/2006/metadata/properties" ma:root="true" ma:fieldsID="429eac13a7923d6b47fc28e8f4096b10"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2.xml><?xml version="1.0" encoding="utf-8"?>
<ds:datastoreItem xmlns:ds="http://schemas.openxmlformats.org/officeDocument/2006/customXml" ds:itemID="{6C9659B9-8752-4DC3-8CFE-950F74D5E7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B6F2769-7194-4217-93D3-3AF3A4742282}">
  <ds:schemaRefs>
    <ds:schemaRef ds:uri="http://schemas.microsoft.com/office/2006/documentManagement/types"/>
    <ds:schemaRef ds:uri="http://purl.org/dc/elements/1.1/"/>
    <ds:schemaRef ds:uri="http://purl.org/dc/terms/"/>
    <ds:schemaRef ds:uri="http://schemas.openxmlformats.org/package/2006/metadata/core-properties"/>
    <ds:schemaRef ds:uri="c34af464-7aa1-4edd-9be4-83dffc1cb926"/>
    <ds:schemaRef ds:uri="http://www.w3.org/XML/1998/namespace"/>
    <ds:schemaRef ds:uri="http://schemas.microsoft.com/office/infopath/2007/PartnerControl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7234</TotalTime>
  <Words>3199</Words>
  <Application>Microsoft Office PowerPoint</Application>
  <PresentationFormat>On-screen Show (4:3)</PresentationFormat>
  <Paragraphs>504</Paragraphs>
  <Slides>20</Slides>
  <Notes>11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20</vt:i4>
      </vt:variant>
    </vt:vector>
  </HeadingPairs>
  <TitlesOfParts>
    <vt:vector size="25" baseType="lpstr">
      <vt:lpstr>Arial</vt:lpstr>
      <vt:lpstr>Calibri</vt:lpstr>
      <vt:lpstr>Wingdings</vt:lpstr>
      <vt:lpstr>Office Theme</vt:lpstr>
      <vt:lpstr>1_Office Theme</vt:lpstr>
      <vt:lpstr>PowerPoint Presentation</vt:lpstr>
      <vt:lpstr>Standard Scenario Assumptions</vt:lpstr>
      <vt:lpstr>Standard Scenario Assumptions</vt:lpstr>
      <vt:lpstr>Specific Scenario Assumptions</vt:lpstr>
      <vt:lpstr>Specific Scenario Assumptions</vt:lpstr>
      <vt:lpstr>Schedule for Generation Expansion</vt:lpstr>
      <vt:lpstr>Questions</vt:lpstr>
      <vt:lpstr>Appendix</vt:lpstr>
      <vt:lpstr>Capacity Installed after 1/1/2016</vt:lpstr>
      <vt:lpstr>Base Capital Cost Assumptions ($/kW)</vt:lpstr>
      <vt:lpstr>Natural Gas Price Assumptions</vt:lpstr>
      <vt:lpstr>The 2016 LTSA Scenarios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Murray, Douglas</cp:lastModifiedBy>
  <cp:revision>608</cp:revision>
  <cp:lastPrinted>2013-12-02T17:19:13Z</cp:lastPrinted>
  <dcterms:created xsi:type="dcterms:W3CDTF">2010-04-12T23:12:02Z</dcterms:created>
  <dcterms:modified xsi:type="dcterms:W3CDTF">2015-12-09T17:51:53Z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0x0101000EB6C32BA7893B4D8D08DA703C6B8599</vt:lpwstr>
  </property>
</Properties>
</file>