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1"/>
  </p:notesMasterIdLst>
  <p:sldIdLst>
    <p:sldId id="256" r:id="rId3"/>
    <p:sldId id="264" r:id="rId4"/>
    <p:sldId id="270" r:id="rId5"/>
    <p:sldId id="272" r:id="rId6"/>
    <p:sldId id="268" r:id="rId7"/>
    <p:sldId id="269" r:id="rId8"/>
    <p:sldId id="261" r:id="rId9"/>
    <p:sldId id="262" r:id="rId10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171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6" tIns="46438" rIns="92876" bIns="4643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76" tIns="46438" rIns="92876" bIns="4643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11/22/2015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11/22/2015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December 9, 2015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7900"/>
          </a:xfrm>
        </p:spPr>
        <p:txBody>
          <a:bodyPr/>
          <a:lstStyle/>
          <a:p>
            <a:r>
              <a:rPr lang="en-US" altLang="en-US" dirty="0" smtClean="0"/>
              <a:t>Reviewed proposed revisions to AMWG Procedures and Change Request Form</a:t>
            </a:r>
          </a:p>
          <a:p>
            <a:pPr lvl="1"/>
            <a:r>
              <a:rPr lang="en-US" altLang="en-US" dirty="0" smtClean="0"/>
              <a:t>Will continue </a:t>
            </a:r>
            <a:r>
              <a:rPr lang="en-US" altLang="en-US" dirty="0" smtClean="0"/>
              <a:t>discussion at </a:t>
            </a:r>
            <a:r>
              <a:rPr lang="en-US" altLang="en-US" dirty="0" smtClean="0"/>
              <a:t>December meeting</a:t>
            </a:r>
          </a:p>
          <a:p>
            <a:endParaRPr lang="en-US" altLang="en-US" dirty="0"/>
          </a:p>
          <a:p>
            <a:r>
              <a:rPr lang="en-US" altLang="en-US" dirty="0" smtClean="0"/>
              <a:t>December SMT Release to Correct Deficiencies and Usability Defects</a:t>
            </a:r>
          </a:p>
          <a:p>
            <a:r>
              <a:rPr lang="en-US" altLang="en-US" dirty="0" smtClean="0"/>
              <a:t>Dec.19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 smtClean="0"/>
              <a:t>@ 9:00 p.m. – Dec. 20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@ 9:00 a.m.</a:t>
            </a:r>
          </a:p>
          <a:p>
            <a:pPr lvl="1"/>
            <a:r>
              <a:rPr lang="en-US" altLang="en-US" u="sng" dirty="0" smtClean="0"/>
              <a:t>3</a:t>
            </a:r>
            <a:r>
              <a:rPr lang="en-US" altLang="en-US" u="sng" baseline="30000" dirty="0" smtClean="0"/>
              <a:t>rd</a:t>
            </a:r>
            <a:r>
              <a:rPr lang="en-US" altLang="en-US" u="sng" dirty="0" smtClean="0"/>
              <a:t> Party scheduled report expiration alignment with customer energy data agreement</a:t>
            </a:r>
          </a:p>
          <a:p>
            <a:pPr lvl="2"/>
            <a:r>
              <a:rPr lang="en-US" altLang="en-US" dirty="0" smtClean="0"/>
              <a:t>Scheduled reports should automatically align themselves with the agreement end date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Noteworthy November Meeting Items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87900"/>
          </a:xfrm>
        </p:spPr>
        <p:txBody>
          <a:bodyPr/>
          <a:lstStyle/>
          <a:p>
            <a:pPr lvl="1"/>
            <a:r>
              <a:rPr lang="en-US" altLang="en-US" u="sng" dirty="0" smtClean="0"/>
              <a:t>Invalid Request</a:t>
            </a:r>
            <a:endParaRPr lang="en-US" altLang="en-US" u="sng" dirty="0"/>
          </a:p>
          <a:p>
            <a:pPr lvl="2"/>
            <a:r>
              <a:rPr lang="en-US" altLang="en-US" dirty="0" smtClean="0"/>
              <a:t>The message “It may take a few moments to authenticate your information and obtain your usage data” will be displayed after a user enters their log-in credentials while they are waiting on the SMT landing page to be displayed</a:t>
            </a:r>
          </a:p>
          <a:p>
            <a:pPr lvl="1"/>
            <a:r>
              <a:rPr lang="en-US" altLang="en-US" u="sng" dirty="0" smtClean="0"/>
              <a:t>ROR Validation Simplification with Friendly Company Name Inputs from ERCOT</a:t>
            </a:r>
          </a:p>
          <a:p>
            <a:pPr lvl="2"/>
            <a:r>
              <a:rPr lang="en-US" altLang="en-US" dirty="0" smtClean="0"/>
              <a:t>SMT will be adding the ERCOT REP “friendly” / switch name table to the SMT customer ROR function</a:t>
            </a:r>
          </a:p>
          <a:p>
            <a:pPr lvl="1"/>
            <a:r>
              <a:rPr lang="en-US" altLang="en-US" u="sng" dirty="0" smtClean="0"/>
              <a:t>Residential Export Report Button Incorrectly Named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The Residential export report button will be renamed correctly to Export Report in CSV</a:t>
            </a:r>
            <a:endParaRPr lang="en-US" altLang="en-US" dirty="0"/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November Meeting Items, cont.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u="sng" dirty="0" smtClean="0"/>
              <a:t>Toggle between daily usage view and the interval read view on the SMT website w/out having to change the date range</a:t>
            </a:r>
          </a:p>
          <a:p>
            <a:pPr lvl="2"/>
            <a:r>
              <a:rPr lang="en-US" altLang="en-US" dirty="0" smtClean="0"/>
              <a:t>AMWG </a:t>
            </a:r>
            <a:r>
              <a:rPr lang="en-US" altLang="en-US" dirty="0" smtClean="0"/>
              <a:t>CR2013-014 that was supposed to be delivered with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 release in 2014</a:t>
            </a:r>
          </a:p>
          <a:p>
            <a:pPr lvl="2"/>
            <a:r>
              <a:rPr lang="en-US" altLang="en-US" dirty="0" smtClean="0"/>
              <a:t>SMT will now maintain user-entered date ranges across usage views on the website</a:t>
            </a:r>
          </a:p>
          <a:p>
            <a:pPr lvl="1"/>
            <a:r>
              <a:rPr lang="en-US" altLang="en-US" u="sng" dirty="0" smtClean="0"/>
              <a:t>Browser experience session management for SMT login page</a:t>
            </a:r>
          </a:p>
          <a:p>
            <a:pPr lvl="2"/>
            <a:r>
              <a:rPr lang="en-US" altLang="en-US" dirty="0" smtClean="0"/>
              <a:t>Currently when a user is logged into SMT and opens another tab in the same browser for a second session, they must re-enter their login credentials.</a:t>
            </a:r>
          </a:p>
          <a:p>
            <a:pPr lvl="2"/>
            <a:r>
              <a:rPr lang="en-US" altLang="en-US" dirty="0" smtClean="0"/>
              <a:t>Multiple tabs/sessions may be open with 1 log-in</a:t>
            </a:r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November </a:t>
            </a:r>
            <a:r>
              <a:rPr lang="en-US" sz="4400" dirty="0"/>
              <a:t>Meeting Items,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</a:t>
            </a:r>
            <a:r>
              <a:rPr lang="en-US" altLang="en-US" dirty="0" smtClean="0"/>
              <a:t>384</a:t>
            </a:r>
            <a:r>
              <a:rPr lang="en-US" altLang="en-US" dirty="0" smtClean="0"/>
              <a:t>	 </a:t>
            </a:r>
            <a:r>
              <a:rPr lang="en-US" altLang="en-US" dirty="0" smtClean="0">
                <a:solidFill>
                  <a:srgbClr val="FF0000"/>
                </a:solidFill>
              </a:rPr>
              <a:t>(-</a:t>
            </a:r>
            <a:r>
              <a:rPr lang="en-US" altLang="en-US" dirty="0" smtClean="0">
                <a:solidFill>
                  <a:srgbClr val="FF0000"/>
                </a:solidFill>
              </a:rPr>
              <a:t>133)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</a:t>
            </a:r>
            <a:r>
              <a:rPr lang="en-US" altLang="en-US" dirty="0" smtClean="0"/>
              <a:t>382</a:t>
            </a:r>
            <a:r>
              <a:rPr lang="en-US" altLang="en-US" dirty="0" smtClean="0"/>
              <a:t>	 </a:t>
            </a:r>
            <a:r>
              <a:rPr lang="en-US" altLang="en-US" dirty="0" smtClean="0">
                <a:solidFill>
                  <a:srgbClr val="FF0000"/>
                </a:solidFill>
              </a:rPr>
              <a:t>(-</a:t>
            </a:r>
            <a:r>
              <a:rPr lang="en-US" altLang="en-US" dirty="0" smtClean="0">
                <a:solidFill>
                  <a:srgbClr val="FF0000"/>
                </a:solidFill>
              </a:rPr>
              <a:t>130)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r>
              <a:rPr lang="en-US" altLang="en-US" dirty="0" smtClean="0"/>
              <a:t>Residential = </a:t>
            </a:r>
            <a:r>
              <a:rPr lang="en-US" altLang="en-US" dirty="0" smtClean="0"/>
              <a:t>314 </a:t>
            </a:r>
            <a:r>
              <a:rPr lang="en-US" altLang="en-US" dirty="0" smtClean="0">
                <a:solidFill>
                  <a:srgbClr val="FF0000"/>
                </a:solidFill>
              </a:rPr>
              <a:t>(-</a:t>
            </a:r>
            <a:r>
              <a:rPr lang="en-US" altLang="en-US" dirty="0" smtClean="0">
                <a:solidFill>
                  <a:srgbClr val="FF0000"/>
                </a:solidFill>
              </a:rPr>
              <a:t>125)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GUI access issues = </a:t>
            </a:r>
            <a:r>
              <a:rPr lang="en-US" altLang="en-US" dirty="0" smtClean="0"/>
              <a:t>90 </a:t>
            </a:r>
            <a:r>
              <a:rPr lang="en-US" altLang="en-US" dirty="0" smtClean="0">
                <a:solidFill>
                  <a:srgbClr val="FF0000"/>
                </a:solidFill>
              </a:rPr>
              <a:t>(-75)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Registration issues = </a:t>
            </a:r>
            <a:r>
              <a:rPr lang="en-US" altLang="en-US" dirty="0" smtClean="0"/>
              <a:t>157 </a:t>
            </a:r>
            <a:r>
              <a:rPr lang="en-US" altLang="en-US" dirty="0" smtClean="0">
                <a:solidFill>
                  <a:srgbClr val="FF0000"/>
                </a:solidFill>
              </a:rPr>
              <a:t>(-63)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</a:t>
            </a:r>
            <a:r>
              <a:rPr lang="en-US" altLang="en-US" dirty="0" smtClean="0"/>
              <a:t>62,163 (+69)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</a:t>
            </a:r>
            <a:r>
              <a:rPr lang="en-US" altLang="en-US" dirty="0" smtClean="0"/>
              <a:t>7,073,746 (+2,542)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</a:t>
            </a:r>
            <a:r>
              <a:rPr lang="en-US" altLang="en-US" dirty="0" smtClean="0"/>
              <a:t>7,003,756 (+2,671)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Selected SMT Statistics </a:t>
            </a:r>
            <a:r>
              <a:rPr lang="en-US" dirty="0" smtClean="0"/>
              <a:t>-October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dirty="0" smtClean="0"/>
              <a:t>Energy Data Agreements	</a:t>
            </a:r>
            <a:r>
              <a:rPr lang="en-US" altLang="en-US" dirty="0" smtClean="0"/>
              <a:t>	623 </a:t>
            </a:r>
            <a:r>
              <a:rPr lang="en-US" altLang="en-US" dirty="0" smtClean="0">
                <a:solidFill>
                  <a:srgbClr val="FF0000"/>
                </a:solidFill>
              </a:rPr>
              <a:t>(-731)**</a:t>
            </a:r>
            <a:endParaRPr lang="en-US" altLang="en-US" dirty="0" smtClean="0">
              <a:ln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lvl="1"/>
            <a:r>
              <a:rPr lang="en-US" altLang="en-US" dirty="0" smtClean="0"/>
              <a:t>AEPN = 1; CNP = </a:t>
            </a:r>
            <a:r>
              <a:rPr lang="en-US" altLang="en-US" dirty="0" smtClean="0"/>
              <a:t>85;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</a:t>
            </a:r>
            <a:r>
              <a:rPr lang="en-US" altLang="en-US" dirty="0" smtClean="0"/>
              <a:t>537</a:t>
            </a:r>
          </a:p>
          <a:p>
            <a:r>
              <a:rPr lang="en-US" altLang="en-US" dirty="0" smtClean="0"/>
              <a:t>HAN Device Agreements		389 (+2)</a:t>
            </a:r>
          </a:p>
          <a:p>
            <a:r>
              <a:rPr lang="en-US" altLang="en-US" dirty="0" smtClean="0"/>
              <a:t>HAN Devices				9,971 (+120)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64 (+2)</a:t>
            </a:r>
          </a:p>
          <a:p>
            <a:r>
              <a:rPr lang="en-US" altLang="en-US" dirty="0" smtClean="0"/>
              <a:t>REPs Registered @ SMT		101 (NC)</a:t>
            </a:r>
          </a:p>
          <a:p>
            <a:r>
              <a:rPr lang="en-US" altLang="en-US" dirty="0" smtClean="0"/>
              <a:t>On </a:t>
            </a:r>
            <a:r>
              <a:rPr lang="en-US" altLang="en-US" dirty="0" smtClean="0"/>
              <a:t>Demand Reads</a:t>
            </a:r>
          </a:p>
          <a:p>
            <a:pPr lvl="1"/>
            <a:r>
              <a:rPr lang="en-US" altLang="en-US" dirty="0" smtClean="0"/>
              <a:t>Customers				</a:t>
            </a:r>
            <a:r>
              <a:rPr lang="en-US" altLang="en-US" dirty="0" smtClean="0"/>
              <a:t>4,133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REPs					</a:t>
            </a:r>
            <a:r>
              <a:rPr lang="en-US" altLang="en-US" dirty="0" smtClean="0"/>
              <a:t>15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</a:t>
            </a:r>
            <a:r>
              <a:rPr lang="en-US" altLang="en-US" dirty="0" smtClean="0"/>
              <a:t>10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 smtClean="0"/>
              <a:t>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Next </a:t>
            </a:r>
            <a:r>
              <a:rPr lang="en-US" altLang="en-US" sz="2400" dirty="0" smtClean="0"/>
              <a:t>meeting is December 15th, 9:00 – 3:00</a:t>
            </a:r>
            <a:endParaRPr lang="en-US" altLang="en-US" sz="2400" dirty="0"/>
          </a:p>
          <a:p>
            <a:pPr lvl="1" eaLnBrk="1" hangingPunct="1"/>
            <a:r>
              <a:rPr lang="en-US" altLang="en-US" sz="2000" dirty="0" smtClean="0"/>
              <a:t>WebEx only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smtClean="0"/>
              <a:t>2016 Meetings</a:t>
            </a:r>
          </a:p>
          <a:p>
            <a:pPr lvl="1" eaLnBrk="1" hangingPunct="1"/>
            <a:r>
              <a:rPr lang="en-US" altLang="en-US" sz="2000" dirty="0" smtClean="0"/>
              <a:t>Next to last Tuesday each month; 9:30 – 3:00; F-T-F</a:t>
            </a:r>
          </a:p>
          <a:p>
            <a:pPr lvl="1" eaLnBrk="1" hangingPunct="1"/>
            <a:r>
              <a:rPr lang="en-US" altLang="en-US" sz="2000" dirty="0" smtClean="0"/>
              <a:t>Dates to be confirmed</a:t>
            </a:r>
          </a:p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400" dirty="0" smtClean="0"/>
              <a:t>Upcoming……</a:t>
            </a:r>
          </a:p>
          <a:p>
            <a:pPr lvl="1" eaLnBrk="1" hangingPunct="1"/>
            <a:r>
              <a:rPr lang="en-US" altLang="en-US" sz="2000" dirty="0" smtClean="0"/>
              <a:t>2015 Accomplishments; 2016 Objectives; 2016 Leadership; 2016 Initiatives</a:t>
            </a:r>
            <a:endParaRPr lang="en-US" altLang="en-US" sz="20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2015 Meetings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371600"/>
          </a:xfrm>
        </p:spPr>
        <p:txBody>
          <a:bodyPr>
            <a:normAutofit fontScale="85000" lnSpcReduction="20000"/>
          </a:bodyPr>
          <a:lstStyle/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8800" b="1" dirty="0" smtClean="0"/>
              <a:t>Questions?</a:t>
            </a:r>
            <a:endParaRPr lang="en-US" sz="8800" b="1" dirty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2514</TotalTime>
  <Words>346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Concourse</vt:lpstr>
      <vt:lpstr>S&amp;C-2010</vt:lpstr>
      <vt:lpstr>Advanced Metering Working Group (AMWG)</vt:lpstr>
      <vt:lpstr>Noteworthy November Meeting Items</vt:lpstr>
      <vt:lpstr>November Meeting Items, cont.</vt:lpstr>
      <vt:lpstr>November Meeting Items, cont.</vt:lpstr>
      <vt:lpstr>Selected SMT Statistics -October</vt:lpstr>
      <vt:lpstr>October Stats – Cont.</vt:lpstr>
      <vt:lpstr>2015 Meetings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123</cp:revision>
  <cp:lastPrinted>2015-10-27T19:52:59Z</cp:lastPrinted>
  <dcterms:created xsi:type="dcterms:W3CDTF">2014-12-16T20:53:10Z</dcterms:created>
  <dcterms:modified xsi:type="dcterms:W3CDTF">2015-11-22T18:31:05Z</dcterms:modified>
</cp:coreProperties>
</file>