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906" r:id="rId2"/>
  </p:sldMasterIdLst>
  <p:notesMasterIdLst>
    <p:notesMasterId r:id="rId11"/>
  </p:notesMasterIdLst>
  <p:sldIdLst>
    <p:sldId id="256" r:id="rId3"/>
    <p:sldId id="264" r:id="rId4"/>
    <p:sldId id="270" r:id="rId5"/>
    <p:sldId id="272" r:id="rId6"/>
    <p:sldId id="268" r:id="rId7"/>
    <p:sldId id="269" r:id="rId8"/>
    <p:sldId id="261" r:id="rId9"/>
    <p:sldId id="262" r:id="rId10"/>
  </p:sldIdLst>
  <p:sldSz cx="9144000" cy="6858000" type="screen4x3"/>
  <p:notesSz cx="69850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75" autoAdjust="0"/>
    <p:restoredTop sz="94532" autoAdjust="0"/>
  </p:normalViewPr>
  <p:slideViewPr>
    <p:cSldViewPr>
      <p:cViewPr>
        <p:scale>
          <a:sx n="80" d="100"/>
          <a:sy n="80" d="100"/>
        </p:scale>
        <p:origin x="-1710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7363" cy="463550"/>
          </a:xfrm>
          <a:prstGeom prst="rect">
            <a:avLst/>
          </a:prstGeom>
        </p:spPr>
        <p:txBody>
          <a:bodyPr vert="horz" lIns="92876" tIns="46438" rIns="92876" bIns="4643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1" y="0"/>
            <a:ext cx="3027363" cy="463550"/>
          </a:xfrm>
          <a:prstGeom prst="rect">
            <a:avLst/>
          </a:prstGeom>
        </p:spPr>
        <p:txBody>
          <a:bodyPr vert="horz" lIns="92876" tIns="46438" rIns="92876" bIns="4643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03101AC-D26F-4973-A895-0130FEC505A5}" type="datetimeFigureOut">
              <a:rPr lang="en-US"/>
              <a:pPr>
                <a:defRPr/>
              </a:pPr>
              <a:t>11/22/2015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475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76" tIns="46438" rIns="92876" bIns="46438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3725"/>
            <a:ext cx="5588000" cy="4171950"/>
          </a:xfrm>
          <a:prstGeom prst="rect">
            <a:avLst/>
          </a:prstGeom>
        </p:spPr>
        <p:txBody>
          <a:bodyPr vert="horz" lIns="92876" tIns="46438" rIns="92876" bIns="46438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05863"/>
            <a:ext cx="3027363" cy="463550"/>
          </a:xfrm>
          <a:prstGeom prst="rect">
            <a:avLst/>
          </a:prstGeom>
        </p:spPr>
        <p:txBody>
          <a:bodyPr vert="horz" lIns="92876" tIns="46438" rIns="92876" bIns="4643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1" y="8805863"/>
            <a:ext cx="3027363" cy="463550"/>
          </a:xfrm>
          <a:prstGeom prst="rect">
            <a:avLst/>
          </a:prstGeom>
        </p:spPr>
        <p:txBody>
          <a:bodyPr vert="horz" lIns="92876" tIns="46438" rIns="92876" bIns="4643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CBB6702-E691-478F-AD30-863CD4C8AF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3618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4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5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7C3CBBD-B26E-43E9-90A1-86A671B06D3F}" type="datetime1">
              <a:rPr lang="en-US"/>
              <a:pPr>
                <a:defRPr/>
              </a:pPr>
              <a:t>11/22/2015</a:t>
            </a:fld>
            <a:endParaRPr lang="en-US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7992F04-AD4F-4FF3-AFF2-77D2FC58CF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731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3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C476D-167C-4CE1-9A48-ADC59739DBEA}" type="datetime1">
              <a:rPr lang="en-US"/>
              <a:pPr>
                <a:defRPr/>
              </a:pPr>
              <a:t>11/22/2015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0FB7B-6B34-43A1-8A08-271D9F0667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269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4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B378B-502D-4ADD-9C39-6CDF7F4301CC}" type="datetime1">
              <a:rPr lang="en-US"/>
              <a:pPr>
                <a:defRPr/>
              </a:pPr>
              <a:t>11/22/2015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4F828-3863-4A7D-BAA6-A32B10A637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396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6289" y="2130430"/>
            <a:ext cx="7771423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357" y="3886200"/>
            <a:ext cx="640128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FC1EF-BBCE-4823-A225-CE6DBBBE0A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24EBD-E13E-478A-8843-EF1F5D4B0F2D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11/22/2015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9511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63EFC-C947-4978-B298-04A2BF60343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E4EE1-E75B-4723-96C9-C3C9C18AB6D6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11/22/2015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0211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925" y="4406905"/>
            <a:ext cx="777142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925" y="2906713"/>
            <a:ext cx="7771423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66505-B161-4BDD-A11B-CF12D21FFF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4878D-0F9C-41B9-8CCE-A1D64CAEB8F5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11/22/2015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910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3173" y="1863725"/>
            <a:ext cx="4283808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84212" y="1863725"/>
            <a:ext cx="4285029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BEB011-61E0-45D6-B902-AB7297DD724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AD106-BE79-4239-9970-719F296C3F76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11/22/2015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9604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712" y="274638"/>
            <a:ext cx="823057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713" y="1535113"/>
            <a:ext cx="404079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713" y="2174875"/>
            <a:ext cx="404079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272" y="1535113"/>
            <a:ext cx="404201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272" y="2174875"/>
            <a:ext cx="404201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79B77-850F-40D9-9DE3-FD907E21EB6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905DA-59AB-4D47-8680-4736641EAFD2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11/22/2015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5531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E9D54-7CF0-494C-B0FF-C678D01D586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646C2-BAFB-430C-B5F9-D0407ECF0282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11/22/2015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5993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A9D15-6AD5-4E7F-8829-3A2A455B323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A3F20-15F6-4A75-AF67-81AA9AAE863D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11/22/2015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6515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712" y="273050"/>
            <a:ext cx="300892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40" y="273055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712" y="1435103"/>
            <a:ext cx="300892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80012-20C7-4582-A96F-DB4DF81A366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A404E5-97E3-4BFE-BD74-DDF460A6C8DC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11/22/2015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591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5F1A4-D06F-4A1A-BC17-1255EDCCCD48}" type="datetime1">
              <a:rPr lang="en-US"/>
              <a:pPr>
                <a:defRPr/>
              </a:pPr>
              <a:t>11/22/2015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139A6-CD8A-436C-892A-681EACA973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2759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656" y="4800600"/>
            <a:ext cx="5486645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656" y="612775"/>
            <a:ext cx="548664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656" y="5367338"/>
            <a:ext cx="548664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A842D-0426-4C3D-B27F-577349F2767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01BC0-5D60-4571-A477-822E4A9685C6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11/22/2015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4999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AE529-F1A1-4405-8C24-7FD399AA805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D6B13-B539-4084-A2CF-3F6CFDCE4327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11/22/2015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0409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8029" y="457205"/>
            <a:ext cx="2171212" cy="5897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3176" y="457205"/>
            <a:ext cx="6397625" cy="5897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36885F-5CFA-45A9-950E-F458DAFE87E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FE122-51F0-4BFD-946E-8BC56C5C7316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11/22/2015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178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4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9B4CA8A-0D75-4E83-8A60-E7BE551BF945}" type="datetime1">
              <a:rPr lang="en-US"/>
              <a:pPr>
                <a:defRPr/>
              </a:pPr>
              <a:t>11/22/2015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F2F35A8-63EA-4481-9129-A6DBBEEBD8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3152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3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3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BA0389E-AD8E-4F74-A13E-DC71B9A62ADD}" type="datetime1">
              <a:rPr lang="en-US"/>
              <a:pPr>
                <a:defRPr/>
              </a:pPr>
              <a:t>11/22/2015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39C3ED6-3C56-4729-B9B4-B70FE2B17C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9523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8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8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6E27C8A-257A-43C6-B99D-AABF67475200}" type="datetime1">
              <a:rPr lang="en-US"/>
              <a:pPr>
                <a:defRPr/>
              </a:pPr>
              <a:t>11/22/2015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B718626-B00A-4501-8726-035CF97493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049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F38301-5A8E-489C-A227-A47A27DD7DF7}" type="datetime1">
              <a:rPr lang="en-US"/>
              <a:pPr>
                <a:defRPr/>
              </a:pPr>
              <a:t>11/22/2015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3734CF-CEFB-4896-BFCF-FB9713690D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4163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6C2D7-CFF2-4154-8194-B211DA8DFDA6}" type="datetime1">
              <a:rPr lang="en-US"/>
              <a:pPr>
                <a:defRPr/>
              </a:pPr>
              <a:t>11/22/2015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EBE1D-087E-4D8F-843D-044D19102F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581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C5382E0-9A64-4540-80FF-6899856DAEBE}" type="datetime1">
              <a:rPr lang="en-US"/>
              <a:pPr>
                <a:defRPr/>
              </a:pPr>
              <a:t>11/22/2015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95AD0FF-BD21-4C71-84BB-6CC74EF3E3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9591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6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42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Chevron 9"/>
          <p:cNvSpPr/>
          <p:nvPr/>
        </p:nvSpPr>
        <p:spPr>
          <a:xfrm>
            <a:off x="8477252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8C9F548-AEFC-4F6A-BCE9-5FB6783DEF49}" type="datetime1">
              <a:rPr lang="en-US"/>
              <a:pPr>
                <a:defRPr/>
              </a:pPr>
              <a:t>11/22/2015</a:t>
            </a:fld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3DE2C2B-2C19-4412-9FE7-3742CDEB21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6448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6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42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42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8C52F7D-E4AC-482C-8EE9-10628A77AFDA}" type="datetime1">
              <a:rPr lang="en-US"/>
              <a:pPr>
                <a:defRPr/>
              </a:pPr>
              <a:t>11/22/2015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5" y="6408742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42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FA53E04-7DDC-4961-99B9-D17D66CE8A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895" r:id="rId2"/>
    <p:sldLayoutId id="2147483900" r:id="rId3"/>
    <p:sldLayoutId id="2147483901" r:id="rId4"/>
    <p:sldLayoutId id="2147483902" r:id="rId5"/>
    <p:sldLayoutId id="2147483903" r:id="rId6"/>
    <p:sldLayoutId id="2147483896" r:id="rId7"/>
    <p:sldLayoutId id="2147483904" r:id="rId8"/>
    <p:sldLayoutId id="2147483905" r:id="rId9"/>
    <p:sldLayoutId id="2147483897" r:id="rId10"/>
    <p:sldLayoutId id="2147483898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3173" y="457205"/>
            <a:ext cx="868606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3173" y="1863725"/>
            <a:ext cx="8686068" cy="449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 flipV="1">
            <a:off x="293079" y="968375"/>
            <a:ext cx="859448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48518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175846" y="6553200"/>
            <a:ext cx="366346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800">
                <a:latin typeface="+mn-lt"/>
                <a:cs typeface="+mn-cs"/>
              </a:defRPr>
            </a:lvl1pPr>
          </a:lstStyle>
          <a:p>
            <a:pPr>
              <a:defRPr/>
            </a:pPr>
            <a:fld id="{D698C850-EE6C-4C99-BF89-30256EE745F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4852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27540" y="6553200"/>
            <a:ext cx="100501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fld id="{3510AAFF-23FC-48F1-BB03-522193471CA7}" type="datetime1">
              <a:rPr lang="en-US" altLang="en-US">
                <a:solidFill>
                  <a:srgbClr val="000000"/>
                </a:solidFill>
                <a:latin typeface="Arial" charset="0"/>
              </a:rPr>
              <a:pPr>
                <a:defRPr/>
              </a:pPr>
              <a:t>11/22/2015</a:t>
            </a:fld>
            <a:endParaRPr lang="en-US" alt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8315" name="Text Box 5"/>
          <p:cNvSpPr txBox="1">
            <a:spLocks noChangeArrowheads="1"/>
          </p:cNvSpPr>
          <p:nvPr/>
        </p:nvSpPr>
        <p:spPr bwMode="auto">
          <a:xfrm>
            <a:off x="1" y="90488"/>
            <a:ext cx="1440962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35000"/>
              </a:spcBef>
              <a:buClr>
                <a:srgbClr val="7889FB"/>
              </a:buClr>
              <a:buFont typeface="Wingdings" pitchFamily="2" charset="2"/>
              <a:buNone/>
              <a:defRPr/>
            </a:pPr>
            <a:r>
              <a:rPr lang="en-US" sz="800" smtClean="0">
                <a:solidFill>
                  <a:srgbClr val="FFFFFF"/>
                </a:solidFill>
              </a:rPr>
              <a:t>3</a:t>
            </a:r>
            <a:r>
              <a:rPr lang="en-US" sz="800" baseline="30000" smtClean="0">
                <a:solidFill>
                  <a:srgbClr val="FFFFFF"/>
                </a:solidFill>
              </a:rPr>
              <a:t>rd</a:t>
            </a:r>
            <a:r>
              <a:rPr lang="en-US" sz="800" smtClean="0">
                <a:solidFill>
                  <a:srgbClr val="FFFFFF"/>
                </a:solidFill>
              </a:rPr>
              <a:t> Party Registration &amp;</a:t>
            </a:r>
            <a:br>
              <a:rPr lang="en-US" sz="800" smtClean="0">
                <a:solidFill>
                  <a:srgbClr val="FFFFFF"/>
                </a:solidFill>
              </a:rPr>
            </a:br>
            <a:r>
              <a:rPr lang="en-US" sz="800" smtClean="0">
                <a:solidFill>
                  <a:srgbClr val="FFFFFF"/>
                </a:solidFill>
              </a:rPr>
              <a:t>Account Management</a:t>
            </a:r>
            <a:endParaRPr lang="en-US" sz="800" b="1" smtClean="0">
              <a:solidFill>
                <a:srgbClr val="FFFFFF"/>
              </a:solidFill>
            </a:endParaRPr>
          </a:p>
        </p:txBody>
      </p:sp>
      <p:sp>
        <p:nvSpPr>
          <p:cNvPr id="98316" name="Text Box 5"/>
          <p:cNvSpPr txBox="1">
            <a:spLocks noChangeArrowheads="1"/>
          </p:cNvSpPr>
          <p:nvPr/>
        </p:nvSpPr>
        <p:spPr bwMode="auto">
          <a:xfrm>
            <a:off x="1" y="90488"/>
            <a:ext cx="1440962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35000"/>
              </a:spcBef>
              <a:buClr>
                <a:srgbClr val="7889FB"/>
              </a:buClr>
              <a:buFont typeface="Wingdings" pitchFamily="2" charset="2"/>
              <a:buNone/>
              <a:defRPr/>
            </a:pPr>
            <a:r>
              <a:rPr lang="en-US" sz="800" smtClean="0">
                <a:solidFill>
                  <a:srgbClr val="FFFFFF"/>
                </a:solidFill>
              </a:rPr>
              <a:t>3</a:t>
            </a:r>
            <a:r>
              <a:rPr lang="en-US" sz="800" baseline="30000" smtClean="0">
                <a:solidFill>
                  <a:srgbClr val="FFFFFF"/>
                </a:solidFill>
              </a:rPr>
              <a:t>rd</a:t>
            </a:r>
            <a:r>
              <a:rPr lang="en-US" sz="800" smtClean="0">
                <a:solidFill>
                  <a:srgbClr val="FFFFFF"/>
                </a:solidFill>
              </a:rPr>
              <a:t> Party Registration &amp;</a:t>
            </a:r>
            <a:br>
              <a:rPr lang="en-US" sz="800" smtClean="0">
                <a:solidFill>
                  <a:srgbClr val="FFFFFF"/>
                </a:solidFill>
              </a:rPr>
            </a:br>
            <a:r>
              <a:rPr lang="en-US" sz="800" smtClean="0">
                <a:solidFill>
                  <a:srgbClr val="FFFFFF"/>
                </a:solidFill>
              </a:rPr>
              <a:t>Account Management</a:t>
            </a:r>
            <a:endParaRPr lang="en-US" sz="800" b="1" smtClean="0">
              <a:solidFill>
                <a:srgbClr val="FFFFFF"/>
              </a:solidFill>
            </a:endParaRPr>
          </a:p>
        </p:txBody>
      </p:sp>
      <p:pic>
        <p:nvPicPr>
          <p:cNvPr id="1036" name="Picture 8" descr="SMT Logo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56310" y="152405"/>
            <a:ext cx="95738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4722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9pPr>
    </p:titleStyle>
    <p:bodyStyle>
      <a:lvl1pPr marL="173038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09588" indent="-1635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855663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203325" indent="-173038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–"/>
        <a:defRPr sz="1600">
          <a:solidFill>
            <a:schemeClr val="bg1"/>
          </a:solidFill>
          <a:latin typeface="+mn-lt"/>
          <a:cs typeface="+mn-cs"/>
        </a:defRPr>
      </a:lvl4pPr>
      <a:lvl5pPr marL="15398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5pPr>
      <a:lvl6pPr marL="19970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6pPr>
      <a:lvl7pPr marL="24542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7pPr>
      <a:lvl8pPr marL="29114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8pPr>
      <a:lvl9pPr marL="33686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/>
              <a:t>Advanced Metering Working Group (AMWG)</a:t>
            </a:r>
            <a:endParaRPr lang="en-US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/>
            <a:r>
              <a:rPr lang="en-US" altLang="en-US" dirty="0" smtClean="0"/>
              <a:t>Update to RMS</a:t>
            </a:r>
          </a:p>
          <a:p>
            <a:pPr marR="0" eaLnBrk="1" hangingPunct="1"/>
            <a:r>
              <a:rPr lang="en-US" altLang="en-US" dirty="0" smtClean="0"/>
              <a:t>December 9, 2015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8A8C18-DE8D-44CE-B5D9-C66C804FA22D}" type="slidenum">
              <a:rPr lang="en-US" alt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 dirty="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87900"/>
          </a:xfrm>
        </p:spPr>
        <p:txBody>
          <a:bodyPr/>
          <a:lstStyle/>
          <a:p>
            <a:r>
              <a:rPr lang="en-US" altLang="en-US" dirty="0" smtClean="0"/>
              <a:t>Reviewed proposed revisions to AMWG Procedures and Change Request Form</a:t>
            </a:r>
          </a:p>
          <a:p>
            <a:pPr lvl="1"/>
            <a:r>
              <a:rPr lang="en-US" altLang="en-US" dirty="0" smtClean="0"/>
              <a:t>Will continue </a:t>
            </a:r>
            <a:r>
              <a:rPr lang="en-US" altLang="en-US" dirty="0" smtClean="0"/>
              <a:t>discussion at </a:t>
            </a:r>
            <a:r>
              <a:rPr lang="en-US" altLang="en-US" dirty="0" smtClean="0"/>
              <a:t>December meeting</a:t>
            </a:r>
          </a:p>
          <a:p>
            <a:endParaRPr lang="en-US" altLang="en-US" dirty="0"/>
          </a:p>
          <a:p>
            <a:r>
              <a:rPr lang="en-US" altLang="en-US" dirty="0" smtClean="0"/>
              <a:t>December SMT Release to Correct Deficiencies and Usability Defects</a:t>
            </a:r>
          </a:p>
          <a:p>
            <a:r>
              <a:rPr lang="en-US" altLang="en-US" dirty="0" smtClean="0"/>
              <a:t>Dec.19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</a:t>
            </a:r>
            <a:r>
              <a:rPr lang="en-US" altLang="en-US" dirty="0" smtClean="0"/>
              <a:t>@ 9:00 p.m. – Dec. 20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@ 9:00 a.m.</a:t>
            </a:r>
          </a:p>
          <a:p>
            <a:pPr lvl="1"/>
            <a:r>
              <a:rPr lang="en-US" altLang="en-US" u="sng" dirty="0" smtClean="0"/>
              <a:t>3</a:t>
            </a:r>
            <a:r>
              <a:rPr lang="en-US" altLang="en-US" u="sng" baseline="30000" dirty="0" smtClean="0"/>
              <a:t>rd</a:t>
            </a:r>
            <a:r>
              <a:rPr lang="en-US" altLang="en-US" u="sng" dirty="0" smtClean="0"/>
              <a:t> Party scheduled report expiration alignment with customer energy data agreement</a:t>
            </a:r>
          </a:p>
          <a:p>
            <a:pPr lvl="2"/>
            <a:r>
              <a:rPr lang="en-US" altLang="en-US" dirty="0" smtClean="0"/>
              <a:t>Scheduled reports should automatically align themselves with the agreement end date</a:t>
            </a:r>
          </a:p>
          <a:p>
            <a:endParaRPr lang="en-US" altLang="en-US" dirty="0" smtClean="0"/>
          </a:p>
          <a:p>
            <a:pPr lvl="1"/>
            <a:endParaRPr lang="en-US" altLang="en-US" dirty="0" smtClean="0">
              <a:solidFill>
                <a:srgbClr val="FF0000"/>
              </a:solidFill>
            </a:endParaRPr>
          </a:p>
          <a:p>
            <a:pPr lvl="1"/>
            <a:endParaRPr lang="en-US" alt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dirty="0" smtClean="0"/>
              <a:t>Noteworthy November Meeting Items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5C7BFE-5F75-4C76-B7E5-608A244B0FC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4787900"/>
          </a:xfrm>
        </p:spPr>
        <p:txBody>
          <a:bodyPr/>
          <a:lstStyle/>
          <a:p>
            <a:pPr lvl="1"/>
            <a:r>
              <a:rPr lang="en-US" altLang="en-US" u="sng" dirty="0" smtClean="0"/>
              <a:t>Invalid Request</a:t>
            </a:r>
            <a:endParaRPr lang="en-US" altLang="en-US" u="sng" dirty="0"/>
          </a:p>
          <a:p>
            <a:pPr lvl="2"/>
            <a:r>
              <a:rPr lang="en-US" altLang="en-US" dirty="0" smtClean="0"/>
              <a:t>The message “It may take a few moments to authenticate your information and obtain your usage data” will be displayed after a user enters their log-in credentials while they are waiting on the SMT landing page to be displayed</a:t>
            </a:r>
          </a:p>
          <a:p>
            <a:pPr lvl="1"/>
            <a:r>
              <a:rPr lang="en-US" altLang="en-US" u="sng" dirty="0" smtClean="0"/>
              <a:t>ROR Validation Simplification with Friendly Company Name Inputs from ERCOT</a:t>
            </a:r>
          </a:p>
          <a:p>
            <a:pPr lvl="2"/>
            <a:r>
              <a:rPr lang="en-US" altLang="en-US" dirty="0" smtClean="0"/>
              <a:t>SMT will be adding the ERCOT REP “friendly” / switch name table to the SMT customer ROR function</a:t>
            </a:r>
          </a:p>
          <a:p>
            <a:pPr lvl="1"/>
            <a:r>
              <a:rPr lang="en-US" altLang="en-US" u="sng" dirty="0" smtClean="0"/>
              <a:t>Residential Export Report Button Incorrectly Named</a:t>
            </a:r>
            <a:endParaRPr lang="en-US" altLang="en-US" dirty="0" smtClean="0"/>
          </a:p>
          <a:p>
            <a:pPr lvl="2"/>
            <a:r>
              <a:rPr lang="en-US" altLang="en-US" dirty="0" smtClean="0"/>
              <a:t>The Residential export report button will be renamed correctly to Export Report in CSV</a:t>
            </a:r>
            <a:endParaRPr lang="en-US" altLang="en-US" dirty="0"/>
          </a:p>
          <a:p>
            <a:pPr lvl="1"/>
            <a:endParaRPr lang="en-US" alt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4000" dirty="0" smtClean="0"/>
              <a:t>November Meeting Items, cont.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5C7BFE-5F75-4C76-B7E5-608A244B0FC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29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u="sng" dirty="0" smtClean="0"/>
              <a:t>Toggle between daily usage view and the interval read view on the SMT website w/out having to change the date range</a:t>
            </a:r>
          </a:p>
          <a:p>
            <a:pPr lvl="2"/>
            <a:r>
              <a:rPr lang="en-US" altLang="en-US" dirty="0" smtClean="0"/>
              <a:t>AMWG </a:t>
            </a:r>
            <a:r>
              <a:rPr lang="en-US" altLang="en-US" dirty="0" smtClean="0"/>
              <a:t>CR2013-014 that was supposed to be delivered with 3</a:t>
            </a:r>
            <a:r>
              <a:rPr lang="en-US" altLang="en-US" baseline="30000" dirty="0" smtClean="0"/>
              <a:t>rd</a:t>
            </a:r>
            <a:r>
              <a:rPr lang="en-US" altLang="en-US" dirty="0" smtClean="0"/>
              <a:t> Party release in 2014</a:t>
            </a:r>
          </a:p>
          <a:p>
            <a:pPr lvl="2"/>
            <a:r>
              <a:rPr lang="en-US" altLang="en-US" dirty="0" smtClean="0"/>
              <a:t>SMT will now maintain user-entered date ranges across usage views on the website</a:t>
            </a:r>
          </a:p>
          <a:p>
            <a:pPr lvl="1"/>
            <a:r>
              <a:rPr lang="en-US" altLang="en-US" u="sng" dirty="0" smtClean="0"/>
              <a:t>Browser experience session management for SMT login page</a:t>
            </a:r>
          </a:p>
          <a:p>
            <a:pPr lvl="2"/>
            <a:r>
              <a:rPr lang="en-US" altLang="en-US" dirty="0" smtClean="0"/>
              <a:t>Currently when a user is logged into SMT and opens another tab in the same browser for a second session, they must re-enter their login credentials.</a:t>
            </a:r>
          </a:p>
          <a:p>
            <a:pPr lvl="2"/>
            <a:r>
              <a:rPr lang="en-US" altLang="en-US" dirty="0" smtClean="0"/>
              <a:t>Multiple tabs/sessions may be open with 1 log-in</a:t>
            </a:r>
          </a:p>
          <a:p>
            <a:pPr marL="109537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November </a:t>
            </a:r>
            <a:r>
              <a:rPr lang="en-US" sz="4400" dirty="0"/>
              <a:t>Meeting Items, cont.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4139A6-CD8A-436C-892A-681EACA973A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45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5334000"/>
          </a:xfrm>
        </p:spPr>
        <p:txBody>
          <a:bodyPr/>
          <a:lstStyle/>
          <a:p>
            <a:r>
              <a:rPr lang="en-US" altLang="en-US" dirty="0" smtClean="0"/>
              <a:t>SMT Help Desk Calls		</a:t>
            </a:r>
            <a:r>
              <a:rPr lang="en-US" altLang="en-US" dirty="0" smtClean="0"/>
              <a:t>384</a:t>
            </a:r>
            <a:r>
              <a:rPr lang="en-US" altLang="en-US" dirty="0" smtClean="0"/>
              <a:t>	 </a:t>
            </a:r>
            <a:r>
              <a:rPr lang="en-US" altLang="en-US" dirty="0" smtClean="0">
                <a:solidFill>
                  <a:srgbClr val="FF0000"/>
                </a:solidFill>
              </a:rPr>
              <a:t>(-</a:t>
            </a:r>
            <a:r>
              <a:rPr lang="en-US" altLang="en-US" dirty="0" smtClean="0">
                <a:solidFill>
                  <a:srgbClr val="FF0000"/>
                </a:solidFill>
              </a:rPr>
              <a:t>133)</a:t>
            </a:r>
            <a:endParaRPr lang="en-US" altLang="en-US" dirty="0" smtClean="0">
              <a:solidFill>
                <a:srgbClr val="FF0000"/>
              </a:solidFill>
            </a:endParaRPr>
          </a:p>
          <a:p>
            <a:endParaRPr lang="en-US" altLang="en-US" sz="1200" dirty="0" smtClean="0"/>
          </a:p>
          <a:p>
            <a:r>
              <a:rPr lang="en-US" altLang="en-US" dirty="0" smtClean="0"/>
              <a:t>SMT Help Desk Tickets		</a:t>
            </a:r>
            <a:r>
              <a:rPr lang="en-US" altLang="en-US" dirty="0" smtClean="0"/>
              <a:t>382</a:t>
            </a:r>
            <a:r>
              <a:rPr lang="en-US" altLang="en-US" dirty="0" smtClean="0"/>
              <a:t>	 </a:t>
            </a:r>
            <a:r>
              <a:rPr lang="en-US" altLang="en-US" dirty="0" smtClean="0">
                <a:solidFill>
                  <a:srgbClr val="FF0000"/>
                </a:solidFill>
              </a:rPr>
              <a:t>(-</a:t>
            </a:r>
            <a:r>
              <a:rPr lang="en-US" altLang="en-US" dirty="0" smtClean="0">
                <a:solidFill>
                  <a:srgbClr val="FF0000"/>
                </a:solidFill>
              </a:rPr>
              <a:t>130)</a:t>
            </a:r>
            <a:endParaRPr lang="en-US" altLang="en-US" dirty="0" smtClean="0">
              <a:solidFill>
                <a:srgbClr val="FF0000"/>
              </a:solidFill>
            </a:endParaRPr>
          </a:p>
          <a:p>
            <a:pPr lvl="1"/>
            <a:r>
              <a:rPr lang="en-US" altLang="en-US" dirty="0" smtClean="0"/>
              <a:t>Residential = </a:t>
            </a:r>
            <a:r>
              <a:rPr lang="en-US" altLang="en-US" dirty="0" smtClean="0"/>
              <a:t>314 </a:t>
            </a:r>
            <a:r>
              <a:rPr lang="en-US" altLang="en-US" dirty="0" smtClean="0">
                <a:solidFill>
                  <a:srgbClr val="FF0000"/>
                </a:solidFill>
              </a:rPr>
              <a:t>(-</a:t>
            </a:r>
            <a:r>
              <a:rPr lang="en-US" altLang="en-US" dirty="0" smtClean="0">
                <a:solidFill>
                  <a:srgbClr val="FF0000"/>
                </a:solidFill>
              </a:rPr>
              <a:t>125)</a:t>
            </a:r>
            <a:endParaRPr lang="en-US" altLang="en-US" dirty="0" smtClean="0">
              <a:solidFill>
                <a:srgbClr val="FF0000"/>
              </a:solidFill>
            </a:endParaRPr>
          </a:p>
          <a:p>
            <a:pPr lvl="2"/>
            <a:r>
              <a:rPr lang="en-US" altLang="en-US" dirty="0" smtClean="0"/>
              <a:t>GUI access issues = </a:t>
            </a:r>
            <a:r>
              <a:rPr lang="en-US" altLang="en-US" dirty="0" smtClean="0"/>
              <a:t>90 </a:t>
            </a:r>
            <a:r>
              <a:rPr lang="en-US" altLang="en-US" dirty="0" smtClean="0">
                <a:solidFill>
                  <a:srgbClr val="FF0000"/>
                </a:solidFill>
              </a:rPr>
              <a:t>(-75)</a:t>
            </a:r>
            <a:endParaRPr lang="en-US" altLang="en-US" dirty="0" smtClean="0">
              <a:solidFill>
                <a:srgbClr val="FF0000"/>
              </a:solidFill>
            </a:endParaRPr>
          </a:p>
          <a:p>
            <a:pPr lvl="2"/>
            <a:r>
              <a:rPr lang="en-US" altLang="en-US" dirty="0" smtClean="0"/>
              <a:t>Registration issues = </a:t>
            </a:r>
            <a:r>
              <a:rPr lang="en-US" altLang="en-US" dirty="0" smtClean="0"/>
              <a:t>157 </a:t>
            </a:r>
            <a:r>
              <a:rPr lang="en-US" altLang="en-US" dirty="0" smtClean="0">
                <a:solidFill>
                  <a:srgbClr val="FF0000"/>
                </a:solidFill>
              </a:rPr>
              <a:t>(-63)</a:t>
            </a:r>
            <a:endParaRPr lang="en-US" altLang="en-US" dirty="0" smtClean="0">
              <a:solidFill>
                <a:srgbClr val="FF0000"/>
              </a:solidFill>
            </a:endParaRPr>
          </a:p>
          <a:p>
            <a:endParaRPr lang="en-US" altLang="en-US" sz="1200" dirty="0" smtClean="0"/>
          </a:p>
          <a:p>
            <a:r>
              <a:rPr lang="en-US" altLang="en-US" dirty="0" smtClean="0"/>
              <a:t>SMT Registered Users (Res)	</a:t>
            </a:r>
            <a:r>
              <a:rPr lang="en-US" altLang="en-US" dirty="0" smtClean="0"/>
              <a:t>62,163 (+69)</a:t>
            </a:r>
            <a:endParaRPr lang="en-US" altLang="en-US" dirty="0" smtClean="0"/>
          </a:p>
          <a:p>
            <a:endParaRPr lang="en-US" altLang="en-US" sz="1200" dirty="0" smtClean="0"/>
          </a:p>
          <a:p>
            <a:r>
              <a:rPr lang="en-US" altLang="en-US" dirty="0" smtClean="0"/>
              <a:t>ESIs in SMT			</a:t>
            </a:r>
            <a:r>
              <a:rPr lang="en-US" altLang="en-US" dirty="0" smtClean="0"/>
              <a:t>7,073,746 (+2,542)</a:t>
            </a:r>
            <a:endParaRPr lang="en-US" altLang="en-US" dirty="0" smtClean="0"/>
          </a:p>
          <a:p>
            <a:endParaRPr lang="en-US" altLang="en-US" sz="1200" dirty="0" smtClean="0"/>
          </a:p>
          <a:p>
            <a:r>
              <a:rPr lang="en-US" altLang="en-US" dirty="0" smtClean="0"/>
              <a:t>Active Meters in SMT	</a:t>
            </a:r>
            <a:r>
              <a:rPr lang="en-US" altLang="en-US" dirty="0" smtClean="0"/>
              <a:t>7,003,756 (+2,671)</a:t>
            </a:r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Selected SMT Statistics </a:t>
            </a:r>
            <a:r>
              <a:rPr lang="en-US" dirty="0" smtClean="0"/>
              <a:t>-October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ED1497-312A-4FAA-9417-B4986404EB7C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84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ln w="57150"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en-US" altLang="en-US" dirty="0" smtClean="0"/>
              <a:t>Energy Data Agreements	</a:t>
            </a:r>
            <a:r>
              <a:rPr lang="en-US" altLang="en-US" dirty="0" smtClean="0"/>
              <a:t>	623 </a:t>
            </a:r>
            <a:r>
              <a:rPr lang="en-US" altLang="en-US" dirty="0" smtClean="0">
                <a:solidFill>
                  <a:srgbClr val="FF0000"/>
                </a:solidFill>
              </a:rPr>
              <a:t>(-731)**</a:t>
            </a:r>
            <a:endParaRPr lang="en-US" altLang="en-US" dirty="0" smtClean="0">
              <a:ln>
                <a:solidFill>
                  <a:srgbClr val="FF0000"/>
                </a:solidFill>
              </a:ln>
              <a:effectLst>
                <a:outerShdw blurRad="50800" dist="50800" dir="5400000" algn="ctr" rotWithShape="0">
                  <a:srgbClr val="7030A0"/>
                </a:outerShdw>
              </a:effectLst>
            </a:endParaRPr>
          </a:p>
          <a:p>
            <a:pPr lvl="1"/>
            <a:r>
              <a:rPr lang="en-US" altLang="en-US" dirty="0" smtClean="0"/>
              <a:t>AEPN = 1; CNP = </a:t>
            </a:r>
            <a:r>
              <a:rPr lang="en-US" altLang="en-US" dirty="0" smtClean="0"/>
              <a:t>85; </a:t>
            </a:r>
            <a:r>
              <a:rPr lang="en-US" altLang="en-US" dirty="0" err="1" smtClean="0"/>
              <a:t>Oncor</a:t>
            </a:r>
            <a:r>
              <a:rPr lang="en-US" altLang="en-US" dirty="0" smtClean="0"/>
              <a:t> = </a:t>
            </a:r>
            <a:r>
              <a:rPr lang="en-US" altLang="en-US" dirty="0" smtClean="0"/>
              <a:t>537</a:t>
            </a:r>
          </a:p>
          <a:p>
            <a:r>
              <a:rPr lang="en-US" altLang="en-US" dirty="0" smtClean="0"/>
              <a:t>HAN Device Agreements		389 (+2)</a:t>
            </a:r>
          </a:p>
          <a:p>
            <a:r>
              <a:rPr lang="en-US" altLang="en-US" dirty="0" smtClean="0"/>
              <a:t>HAN Devices				9,971 (+120)</a:t>
            </a:r>
          </a:p>
          <a:p>
            <a:r>
              <a:rPr lang="en-US" altLang="en-US" dirty="0" smtClean="0"/>
              <a:t>3</a:t>
            </a:r>
            <a:r>
              <a:rPr lang="en-US" altLang="en-US" baseline="30000" dirty="0" smtClean="0"/>
              <a:t>rd</a:t>
            </a:r>
            <a:r>
              <a:rPr lang="en-US" altLang="en-US" dirty="0" smtClean="0"/>
              <a:t> Parties Registered @ SMT	64 (+2)</a:t>
            </a:r>
          </a:p>
          <a:p>
            <a:r>
              <a:rPr lang="en-US" altLang="en-US" dirty="0" smtClean="0"/>
              <a:t>REPs Registered @ SMT		101 (NC)</a:t>
            </a:r>
          </a:p>
          <a:p>
            <a:r>
              <a:rPr lang="en-US" altLang="en-US" dirty="0" smtClean="0"/>
              <a:t>On </a:t>
            </a:r>
            <a:r>
              <a:rPr lang="en-US" altLang="en-US" dirty="0" smtClean="0"/>
              <a:t>Demand Reads</a:t>
            </a:r>
          </a:p>
          <a:p>
            <a:pPr lvl="1"/>
            <a:r>
              <a:rPr lang="en-US" altLang="en-US" dirty="0" smtClean="0"/>
              <a:t>Customers				</a:t>
            </a:r>
            <a:r>
              <a:rPr lang="en-US" altLang="en-US" dirty="0" smtClean="0"/>
              <a:t>4,133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REPs					</a:t>
            </a:r>
            <a:r>
              <a:rPr lang="en-US" altLang="en-US" dirty="0" smtClean="0"/>
              <a:t>15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3</a:t>
            </a:r>
            <a:r>
              <a:rPr lang="en-US" altLang="en-US" baseline="30000" dirty="0" smtClean="0"/>
              <a:t>rd</a:t>
            </a:r>
            <a:r>
              <a:rPr lang="en-US" altLang="en-US" dirty="0" smtClean="0"/>
              <a:t> Party					</a:t>
            </a:r>
            <a:r>
              <a:rPr lang="en-US" altLang="en-US" dirty="0" smtClean="0"/>
              <a:t>10</a:t>
            </a:r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October </a:t>
            </a:r>
            <a:r>
              <a:rPr lang="en-US" dirty="0" smtClean="0"/>
              <a:t>Stats – Cont.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0114D9-D508-4C34-96DD-D6C0A32E813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41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2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Next </a:t>
            </a:r>
            <a:r>
              <a:rPr lang="en-US" altLang="en-US" sz="2400" dirty="0" smtClean="0"/>
              <a:t>meeting is December 15th, 9:00 – 3:00</a:t>
            </a:r>
            <a:endParaRPr lang="en-US" altLang="en-US" sz="2400" dirty="0"/>
          </a:p>
          <a:p>
            <a:pPr lvl="1" eaLnBrk="1" hangingPunct="1"/>
            <a:r>
              <a:rPr lang="en-US" altLang="en-US" sz="2000" dirty="0" smtClean="0"/>
              <a:t>WebEx only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 smtClean="0"/>
              <a:t>2016 Meetings</a:t>
            </a:r>
          </a:p>
          <a:p>
            <a:pPr lvl="1" eaLnBrk="1" hangingPunct="1"/>
            <a:r>
              <a:rPr lang="en-US" altLang="en-US" sz="2000" dirty="0" smtClean="0"/>
              <a:t>Next to last Tuesday each month; 9:30 – 3:00; F-T-F</a:t>
            </a:r>
          </a:p>
          <a:p>
            <a:pPr lvl="1" eaLnBrk="1" hangingPunct="1"/>
            <a:r>
              <a:rPr lang="en-US" altLang="en-US" sz="2000" dirty="0" smtClean="0"/>
              <a:t>Dates to be confirmed</a:t>
            </a:r>
          </a:p>
          <a:p>
            <a:pPr eaLnBrk="1" hangingPunct="1"/>
            <a:endParaRPr lang="en-US" altLang="en-US" sz="2000" dirty="0" smtClean="0"/>
          </a:p>
          <a:p>
            <a:pPr eaLnBrk="1" hangingPunct="1"/>
            <a:r>
              <a:rPr lang="en-US" altLang="en-US" sz="2400" dirty="0" smtClean="0"/>
              <a:t>Upcoming……</a:t>
            </a:r>
          </a:p>
          <a:p>
            <a:pPr lvl="1" eaLnBrk="1" hangingPunct="1"/>
            <a:r>
              <a:rPr lang="en-US" altLang="en-US" sz="2000" dirty="0" smtClean="0"/>
              <a:t>2015 Accomplishments; 2016 Objectives; 2016 Leadership; 2016 Initiatives</a:t>
            </a:r>
            <a:endParaRPr lang="en-US" altLang="en-US" sz="2000" dirty="0" smtClean="0"/>
          </a:p>
        </p:txBody>
      </p:sp>
      <p:sp>
        <p:nvSpPr>
          <p:cNvPr id="13315" name="Slide Number Placeholder 2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6DBFE05-8710-4CD8-ACF2-8476A2CF3069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alt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2015 Meetings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1371600"/>
          </a:xfrm>
        </p:spPr>
        <p:txBody>
          <a:bodyPr>
            <a:normAutofit fontScale="85000" lnSpcReduction="20000"/>
          </a:bodyPr>
          <a:lstStyle/>
          <a:p>
            <a:pPr marL="109728" indent="0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109728" indent="0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8800" b="1" dirty="0" smtClean="0"/>
              <a:t>Questions?</a:t>
            </a:r>
            <a:endParaRPr lang="en-US" sz="8800" b="1" dirty="0"/>
          </a:p>
        </p:txBody>
      </p:sp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F1C0EE-50F3-48D4-8A7B-25B902767B77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alt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&amp;C-2010">
  <a:themeElements>
    <a:clrScheme name="S&amp;C-2010 9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7889FB"/>
      </a:accent1>
      <a:accent2>
        <a:srgbClr val="D6DBFE"/>
      </a:accent2>
      <a:accent3>
        <a:srgbClr val="FFFFFF"/>
      </a:accent3>
      <a:accent4>
        <a:srgbClr val="000000"/>
      </a:accent4>
      <a:accent5>
        <a:srgbClr val="BEC4FD"/>
      </a:accent5>
      <a:accent6>
        <a:srgbClr val="C2C6E6"/>
      </a:accent6>
      <a:hlink>
        <a:srgbClr val="7889FB"/>
      </a:hlink>
      <a:folHlink>
        <a:srgbClr val="9900CC"/>
      </a:folHlink>
    </a:clrScheme>
    <a:fontScheme name="S&amp;C-2010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333333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333333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S&amp;C-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8CC800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7EB500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5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6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59900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7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59900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8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9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7889FB"/>
        </a:accent1>
        <a:accent2>
          <a:srgbClr val="D6DBFE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C2C6E6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2514</TotalTime>
  <Words>346</Words>
  <Application>Microsoft Office PowerPoint</Application>
  <PresentationFormat>On-screen Show (4:3)</PresentationFormat>
  <Paragraphs>70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Concourse</vt:lpstr>
      <vt:lpstr>S&amp;C-2010</vt:lpstr>
      <vt:lpstr>Advanced Metering Working Group (AMWG)</vt:lpstr>
      <vt:lpstr>Noteworthy November Meeting Items</vt:lpstr>
      <vt:lpstr>November Meeting Items, cont.</vt:lpstr>
      <vt:lpstr>November Meeting Items, cont.</vt:lpstr>
      <vt:lpstr>Selected SMT Statistics -October</vt:lpstr>
      <vt:lpstr>October Stats – Cont.</vt:lpstr>
      <vt:lpstr>2015 Meetings</vt:lpstr>
      <vt:lpstr>PowerPoint Presentation</vt:lpstr>
    </vt:vector>
  </TitlesOfParts>
  <Company>EFH Corporate Services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Metering Working Group (AMWG)</dc:title>
  <dc:creator>Schatz, John</dc:creator>
  <cp:lastModifiedBy>Schatz, John</cp:lastModifiedBy>
  <cp:revision>123</cp:revision>
  <cp:lastPrinted>2015-10-27T19:52:59Z</cp:lastPrinted>
  <dcterms:created xsi:type="dcterms:W3CDTF">2014-12-16T20:53:10Z</dcterms:created>
  <dcterms:modified xsi:type="dcterms:W3CDTF">2015-11-22T18:31:05Z</dcterms:modified>
</cp:coreProperties>
</file>