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2" r:id="rId1"/>
    <p:sldMasterId id="2147484574" r:id="rId2"/>
  </p:sldMasterIdLst>
  <p:notesMasterIdLst>
    <p:notesMasterId r:id="rId12"/>
  </p:notesMasterIdLst>
  <p:sldIdLst>
    <p:sldId id="256" r:id="rId3"/>
    <p:sldId id="331" r:id="rId4"/>
    <p:sldId id="333" r:id="rId5"/>
    <p:sldId id="334" r:id="rId6"/>
    <p:sldId id="335" r:id="rId7"/>
    <p:sldId id="322" r:id="rId8"/>
    <p:sldId id="332" r:id="rId9"/>
    <p:sldId id="330" r:id="rId10"/>
    <p:sldId id="324" r:id="rId11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3" autoAdjust="0"/>
    <p:restoredTop sz="92110" autoAdjust="0"/>
  </p:normalViewPr>
  <p:slideViewPr>
    <p:cSldViewPr>
      <p:cViewPr>
        <p:scale>
          <a:sx n="80" d="100"/>
          <a:sy n="80" d="100"/>
        </p:scale>
        <p:origin x="-55" y="-5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8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21188"/>
            <a:ext cx="5619750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18F73F3-0197-4AF8-9FF3-1E645D6A52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3102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26A229-738F-496A-95CB-17704F105072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D7756D-079B-44B0-999C-8A97B00B4823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56C24E8-2A62-413E-AB36-29BC83DF7B00}" type="slidenum">
              <a:rPr lang="en-US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BAE959-4656-4B59-BF5B-2F74AABD7307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318F38-6480-4F68-9385-E97D8F961E25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6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4BEA8C7-C48F-416C-941C-BE1492C0BE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736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71A94-B169-492C-B4BA-F9D78F84DF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001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36EFD-3212-493A-868E-01AB2C3FCA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421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2A376">
                    <a:tint val="20000"/>
                  </a:srgb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8A8DC12-6C1F-425A-9317-AD6465B347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344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CD41F-09C1-48D8-9FAB-925DBC8DAF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54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47D41ED2-62DF-4BDE-8F29-BBF0C8FD67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410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F43DEC7D-886E-4796-8055-D9D988F8B5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3413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1A9E56-C752-472F-ADF6-3A2AAD91A2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621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9EB3407B-2600-4E04-90AC-EB386787CE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404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65572-20E8-47E3-8437-C42D9BDF10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5736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8A78C05-83EF-4AD2-9A74-E0707CB99C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086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EC459-3D62-4205-A1F7-118DF3E6F1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521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22069A4B-0A27-4E9B-BE75-14E0F57201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976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C3E47-7EA4-47A1-B462-91275D3618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510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17F34-C432-426A-A789-5C9441D662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65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9AD7DD-E4AF-4348-A391-A6E2A403B9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5469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E6447E-D56E-40BE-B0F6-AB6E5A5628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0618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328CF0-E185-41E1-8FF6-E9C8967814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343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7A2A74-6179-422F-8636-875CF2C05B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258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C00E9-82B1-4FC9-B311-85DFF7B5D6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30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719AE7-56FC-4E6D-B965-56A11C3E86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213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CF54F2C-D255-4B5B-9E73-4FC97AEE61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6060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cs typeface="Arial" charset="0"/>
              </a:defRPr>
            </a:lvl1pPr>
            <a:extLst/>
          </a:lstStyle>
          <a:p>
            <a:pPr>
              <a:defRPr/>
            </a:pPr>
            <a:fld id="{F9445B02-8FF5-4C0E-91E2-5A4D4749FD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92" r:id="rId1"/>
    <p:sldLayoutId id="2147485284" r:id="rId2"/>
    <p:sldLayoutId id="2147485293" r:id="rId3"/>
    <p:sldLayoutId id="2147485294" r:id="rId4"/>
    <p:sldLayoutId id="2147485295" r:id="rId5"/>
    <p:sldLayoutId id="2147485296" r:id="rId6"/>
    <p:sldLayoutId id="2147485285" r:id="rId7"/>
    <p:sldLayoutId id="2147485297" r:id="rId8"/>
    <p:sldLayoutId id="2147485298" r:id="rId9"/>
    <p:sldLayoutId id="2147485286" r:id="rId10"/>
    <p:sldLayoutId id="214748528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51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prstClr val="black"/>
                </a:solidFill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prstClr val="black"/>
                </a:solidFill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prstClr val="black"/>
                </a:solidFill>
                <a:cs typeface="Arial" charset="0"/>
              </a:defRPr>
            </a:lvl1pPr>
            <a:extLst/>
          </a:lstStyle>
          <a:p>
            <a:pPr>
              <a:defRPr/>
            </a:pPr>
            <a:fld id="{EC79D8F1-0729-49A3-8CFF-CC6918673F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99" r:id="rId1"/>
    <p:sldLayoutId id="2147485288" r:id="rId2"/>
    <p:sldLayoutId id="2147485300" r:id="rId3"/>
    <p:sldLayoutId id="2147485301" r:id="rId4"/>
    <p:sldLayoutId id="2147485302" r:id="rId5"/>
    <p:sldLayoutId id="2147485303" r:id="rId6"/>
    <p:sldLayoutId id="2147485289" r:id="rId7"/>
    <p:sldLayoutId id="2147485304" r:id="rId8"/>
    <p:sldLayoutId id="2147485305" r:id="rId9"/>
    <p:sldLayoutId id="2147485290" r:id="rId10"/>
    <p:sldLayoutId id="21474852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cot.com/services/client_svcs/mktrk_info/index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ercot.com/content/wcm/key_documents_lists/27306/MARKET_IAG_Training_Final_20150605_v2.ppt" TargetMode="External"/><Relationship Id="rId4" Type="http://schemas.openxmlformats.org/officeDocument/2006/relationships/hyperlink" Target="http://www.ercot.com/content/wcm/key_documents_lists/27306/MarkeTrak_SubTypes_Quick_Reference_20150510_v2.doc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cot.com/content/wcm/key_documents_lists/27306/MarkeTrak_SubTypes_Quick_Reference_20150510_v2.doc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47700" y="3429000"/>
            <a:ext cx="7772400" cy="1382713"/>
          </a:xfrm>
        </p:spPr>
        <p:txBody>
          <a:bodyPr/>
          <a:lstStyle/>
          <a:p>
            <a:pPr marR="0" eaLnBrk="1" hangingPunct="1">
              <a:lnSpc>
                <a:spcPct val="60000"/>
              </a:lnSpc>
            </a:pPr>
            <a:endParaRPr lang="en-US" altLang="en-US" sz="2400" smtClean="0">
              <a:latin typeface="Comic Sans MS" pitchFamily="66" charset="0"/>
            </a:endParaRPr>
          </a:p>
          <a:p>
            <a:pPr marR="0" eaLnBrk="1" hangingPunct="1">
              <a:lnSpc>
                <a:spcPct val="60000"/>
              </a:lnSpc>
            </a:pPr>
            <a:r>
              <a:rPr lang="en-US" altLang="en-US" sz="2400" smtClean="0">
                <a:latin typeface="Californian FB" pitchFamily="18" charset="0"/>
              </a:rPr>
              <a:t>Final Update to RMS</a:t>
            </a:r>
          </a:p>
          <a:p>
            <a:pPr marR="0" eaLnBrk="1" hangingPunct="1">
              <a:lnSpc>
                <a:spcPct val="60000"/>
              </a:lnSpc>
            </a:pPr>
            <a:endParaRPr lang="en-US" altLang="en-US" sz="2400" smtClean="0">
              <a:latin typeface="Californian FB" pitchFamily="18" charset="0"/>
            </a:endParaRPr>
          </a:p>
          <a:p>
            <a:pPr marR="0" eaLnBrk="1" hangingPunct="1">
              <a:lnSpc>
                <a:spcPct val="60000"/>
              </a:lnSpc>
            </a:pPr>
            <a:r>
              <a:rPr lang="en-US" altLang="en-US" sz="2400" smtClean="0">
                <a:latin typeface="Californian FB" pitchFamily="18" charset="0"/>
              </a:rPr>
              <a:t>December  9</a:t>
            </a:r>
            <a:r>
              <a:rPr lang="en-US" altLang="en-US" sz="2400" baseline="30000" smtClean="0">
                <a:latin typeface="Californian FB" pitchFamily="18" charset="0"/>
              </a:rPr>
              <a:t>th</a:t>
            </a:r>
            <a:r>
              <a:rPr lang="en-US" altLang="en-US" sz="2400" smtClean="0">
                <a:latin typeface="Californian FB" pitchFamily="18" charset="0"/>
              </a:rPr>
              <a:t>, 2015</a:t>
            </a:r>
          </a:p>
          <a:p>
            <a:pPr marR="0" eaLnBrk="1" hangingPunct="1">
              <a:lnSpc>
                <a:spcPct val="60000"/>
              </a:lnSpc>
            </a:pPr>
            <a:endParaRPr lang="en-US" altLang="en-US" sz="2400" smtClean="0">
              <a:latin typeface="Comic Sans MS" pitchFamily="66" charset="0"/>
            </a:endParaRPr>
          </a:p>
          <a:p>
            <a:pPr marR="0" eaLnBrk="1" hangingPunct="1">
              <a:lnSpc>
                <a:spcPct val="60000"/>
              </a:lnSpc>
            </a:pPr>
            <a:endParaRPr lang="en-US" altLang="en-US" sz="2400" smtClean="0">
              <a:latin typeface="Comic Sans MS" pitchFamily="66" charset="0"/>
            </a:endParaRPr>
          </a:p>
          <a:p>
            <a:pPr marR="0" eaLnBrk="1" hangingPunct="1">
              <a:lnSpc>
                <a:spcPct val="60000"/>
              </a:lnSpc>
            </a:pPr>
            <a:endParaRPr lang="en-US" altLang="en-US" sz="2400" smtClean="0">
              <a:latin typeface="Comic Sans MS" pitchFamily="66" charset="0"/>
            </a:endParaRPr>
          </a:p>
          <a:p>
            <a:pPr marR="0" eaLnBrk="1" hangingPunct="1">
              <a:lnSpc>
                <a:spcPct val="60000"/>
              </a:lnSpc>
            </a:pPr>
            <a:endParaRPr lang="en-US" altLang="en-US" sz="2400" smtClean="0">
              <a:latin typeface="Comic Sans MS" pitchFamily="66" charset="0"/>
            </a:endParaRPr>
          </a:p>
          <a:p>
            <a:pPr marR="0" eaLnBrk="1" hangingPunct="1">
              <a:lnSpc>
                <a:spcPct val="60000"/>
              </a:lnSpc>
            </a:pPr>
            <a:endParaRPr lang="en-US" altLang="en-US" sz="2400" smtClean="0">
              <a:latin typeface="Comic Sans MS" pitchFamily="66" charset="0"/>
            </a:endParaRPr>
          </a:p>
          <a:p>
            <a:pPr marR="0" eaLnBrk="1" hangingPunct="1">
              <a:lnSpc>
                <a:spcPct val="60000"/>
              </a:lnSpc>
            </a:pPr>
            <a:r>
              <a:rPr lang="en-US" altLang="en-US" sz="2400" smtClean="0">
                <a:latin typeface="Comic Sans MS" pitchFamily="66" charset="0"/>
              </a:rPr>
              <a:t> 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762000" y="1600200"/>
            <a:ext cx="7543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2"/>
              </a:solidFill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1616075"/>
            <a:ext cx="7883525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Font typeface="Wingdings 3" pitchFamily="18" charset="2"/>
              <a:buNone/>
              <a:defRPr/>
            </a:pPr>
            <a:r>
              <a:rPr lang="en-US" b="1" u="sng" dirty="0" smtClean="0">
                <a:latin typeface="Comic Sans MS" panose="030F0702030302020204" pitchFamily="66" charset="0"/>
              </a:rPr>
              <a:t>Switch Hold Review Process</a:t>
            </a:r>
            <a:endParaRPr lang="en-US" sz="2400" u="sng" dirty="0">
              <a:latin typeface="Comic Sans MS" panose="030F0702030302020204" pitchFamily="66" charset="0"/>
            </a:endParaRPr>
          </a:p>
          <a:p>
            <a:pPr marL="109537" indent="0">
              <a:buFont typeface="Wingdings 3" pitchFamily="18" charset="2"/>
              <a:buNone/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With the switch hold review process operational for a few years, the following is asked of the users:</a:t>
            </a:r>
          </a:p>
          <a:p>
            <a:pPr marL="109537" indent="0">
              <a:buFont typeface="Wingdings 3" pitchFamily="18" charset="2"/>
              <a:buNone/>
              <a:defRPr/>
            </a:pPr>
            <a:endParaRPr lang="en-US" sz="2400" dirty="0" smtClean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Are the expectations clearly stated in the guides?</a:t>
            </a:r>
          </a:p>
          <a:p>
            <a:pPr lvl="3">
              <a:defRPr/>
            </a:pPr>
            <a:r>
              <a:rPr lang="en-US" sz="1600" dirty="0">
                <a:latin typeface="Comic Sans MS" panose="030F0702030302020204" pitchFamily="66" charset="0"/>
              </a:rPr>
              <a:t>Retail Market Guide </a:t>
            </a:r>
          </a:p>
          <a:p>
            <a:pPr lvl="3">
              <a:defRPr/>
            </a:pPr>
            <a:r>
              <a:rPr lang="en-US" sz="1600" dirty="0" err="1">
                <a:latin typeface="Comic Sans MS" panose="030F0702030302020204" pitchFamily="66" charset="0"/>
              </a:rPr>
              <a:t>MarkeTrak</a:t>
            </a:r>
            <a:r>
              <a:rPr lang="en-US" sz="1600" dirty="0">
                <a:latin typeface="Comic Sans MS" panose="030F0702030302020204" pitchFamily="66" charset="0"/>
              </a:rPr>
              <a:t> User’s Guide</a:t>
            </a:r>
          </a:p>
          <a:p>
            <a:pPr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Have we identified any gaps in the process?</a:t>
            </a:r>
          </a:p>
          <a:p>
            <a:pPr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What information is expected by all parties – CRs &amp; TDSPs?</a:t>
            </a:r>
          </a:p>
          <a:p>
            <a:pPr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Are there any issues that need to be clarified/ resolved?</a:t>
            </a:r>
          </a:p>
          <a:p>
            <a:pPr marL="392113" lvl="1" indent="0">
              <a:buFont typeface="Verdana" pitchFamily="34" charset="0"/>
              <a:buNone/>
              <a:defRPr/>
            </a:pPr>
            <a:endParaRPr lang="en-US" sz="1600" dirty="0">
              <a:latin typeface="Comic Sans MS" panose="030F0702030302020204" pitchFamily="66" charset="0"/>
            </a:endParaRPr>
          </a:p>
          <a:p>
            <a:pPr lvl="1">
              <a:defRPr/>
            </a:pPr>
            <a:r>
              <a:rPr lang="en-US" sz="1600" dirty="0" smtClean="0">
                <a:latin typeface="Comic Sans MS" panose="030F0702030302020204" pitchFamily="66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endParaRPr lang="en-US" dirty="0" smtClean="0">
              <a:latin typeface="Comic Sans MS" panose="030F0702030302020204" pitchFamily="66" charset="0"/>
            </a:endParaRPr>
          </a:p>
          <a:p>
            <a:pPr marL="392113" lvl="1" indent="0">
              <a:buFont typeface="Verdana" pitchFamily="34" charset="0"/>
              <a:buNone/>
              <a:defRPr/>
            </a:pP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>
                <a:latin typeface="Comic Sans MS" panose="030F0702030302020204" pitchFamily="66" charset="0"/>
              </a:rPr>
              <a:t>MarkeTrak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TaskForce</a:t>
            </a:r>
            <a:r>
              <a:rPr lang="en-US" dirty="0" smtClean="0">
                <a:latin typeface="Comic Sans MS" panose="030F0702030302020204" pitchFamily="66" charset="0"/>
              </a:rPr>
              <a:t>: Updates 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Font typeface="Wingdings 3" pitchFamily="18" charset="2"/>
              <a:buNone/>
              <a:defRPr/>
            </a:pPr>
            <a:r>
              <a:rPr lang="en-US" sz="2800" b="1" u="sng" dirty="0" smtClean="0">
                <a:latin typeface="Comic Sans MS" panose="030F0702030302020204" pitchFamily="66" charset="0"/>
              </a:rPr>
              <a:t>Switch Hold Review Process - continued</a:t>
            </a:r>
            <a:endParaRPr lang="en-US" sz="2800" u="sng" dirty="0">
              <a:latin typeface="Comic Sans MS" panose="030F0702030302020204" pitchFamily="66" charset="0"/>
            </a:endParaRPr>
          </a:p>
          <a:p>
            <a:pPr marL="109537" indent="0">
              <a:buFont typeface="Wingdings 3" pitchFamily="18" charset="2"/>
              <a:buNone/>
              <a:defRPr/>
            </a:pPr>
            <a:r>
              <a:rPr lang="en-US" sz="2800" dirty="0" smtClean="0">
                <a:latin typeface="Comic Sans MS" panose="030F0702030302020204" pitchFamily="66" charset="0"/>
              </a:rPr>
              <a:t>Robust discussion led to a list of issues which will be addressed by TDTMS: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Documentation required for CSAs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Landlord scenarios and associated documentation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Consistency amongst market participants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Data / metrics on switch hold MTs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Access of TDSP evidence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Switch hold files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Training ? 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endParaRPr lang="en-US" sz="2400" dirty="0" smtClean="0">
              <a:latin typeface="Comic Sans MS" panose="030F0702030302020204" pitchFamily="66" charset="0"/>
            </a:endParaRPr>
          </a:p>
          <a:p>
            <a:pPr lvl="1">
              <a:defRPr/>
            </a:pPr>
            <a:endParaRPr lang="en-US" sz="1600" dirty="0" smtClean="0">
              <a:latin typeface="Comic Sans MS" panose="030F0702030302020204" pitchFamily="66" charset="0"/>
            </a:endParaRPr>
          </a:p>
          <a:p>
            <a:pPr lvl="1">
              <a:buFont typeface="Wingdings" panose="05000000000000000000" pitchFamily="2" charset="2"/>
              <a:buChar char="q"/>
              <a:defRPr/>
            </a:pPr>
            <a:endParaRPr lang="en-US" dirty="0" smtClean="0">
              <a:latin typeface="Comic Sans MS" panose="030F0702030302020204" pitchFamily="66" charset="0"/>
            </a:endParaRPr>
          </a:p>
          <a:p>
            <a:pPr marL="392113" lvl="1" indent="0">
              <a:buFont typeface="Verdana" pitchFamily="34" charset="0"/>
              <a:buNone/>
              <a:defRPr/>
            </a:pP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>
                <a:latin typeface="Comic Sans MS" panose="030F0702030302020204" pitchFamily="66" charset="0"/>
              </a:rPr>
              <a:t>MarkeTrak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TaskForce</a:t>
            </a:r>
            <a:r>
              <a:rPr lang="en-US" dirty="0" smtClean="0">
                <a:latin typeface="Comic Sans MS" panose="030F0702030302020204" pitchFamily="66" charset="0"/>
              </a:rPr>
              <a:t>: Updates 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/>
          <a:lstStyle/>
          <a:p>
            <a:pPr marL="109537" indent="0">
              <a:buFont typeface="Wingdings 3" pitchFamily="18" charset="2"/>
              <a:buNone/>
              <a:defRPr/>
            </a:pPr>
            <a:r>
              <a:rPr lang="en-US" sz="2800" b="1" u="sng" dirty="0" smtClean="0">
                <a:latin typeface="Comic Sans MS" panose="030F0702030302020204" pitchFamily="66" charset="0"/>
              </a:rPr>
              <a:t>Service Level Agreements for </a:t>
            </a:r>
            <a:r>
              <a:rPr lang="en-US" sz="2800" b="1" u="sng" dirty="0" err="1" smtClean="0">
                <a:latin typeface="Comic Sans MS" panose="030F0702030302020204" pitchFamily="66" charset="0"/>
              </a:rPr>
              <a:t>MarkeTraks</a:t>
            </a:r>
            <a:endParaRPr lang="en-US" sz="2800" u="sng" dirty="0">
              <a:latin typeface="Comic Sans MS" panose="030F0702030302020204" pitchFamily="66" charset="0"/>
            </a:endParaRPr>
          </a:p>
          <a:p>
            <a:pPr marL="109537" indent="0">
              <a:buFont typeface="Wingdings 3" pitchFamily="18" charset="2"/>
              <a:buNone/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Revisited the SLAs for subtypes to increase transparency in the market.  ERCOT provide the following raw data for further review:</a:t>
            </a:r>
          </a:p>
          <a:p>
            <a:pPr marL="109537" indent="0">
              <a:buFont typeface="Wingdings 3" pitchFamily="18" charset="2"/>
              <a:buNone/>
              <a:defRPr/>
            </a:pPr>
            <a:endParaRPr lang="en-US" sz="2400" dirty="0" smtClean="0">
              <a:latin typeface="Comic Sans MS" panose="030F0702030302020204" pitchFamily="66" charset="0"/>
            </a:endParaRPr>
          </a:p>
          <a:p>
            <a:pPr lvl="1">
              <a:defRPr/>
            </a:pPr>
            <a:endParaRPr lang="en-US" sz="1600" dirty="0" smtClean="0">
              <a:latin typeface="Comic Sans MS" panose="030F0702030302020204" pitchFamily="66" charset="0"/>
            </a:endParaRPr>
          </a:p>
          <a:p>
            <a:pPr lvl="1">
              <a:buFont typeface="Wingdings" panose="05000000000000000000" pitchFamily="2" charset="2"/>
              <a:buChar char="q"/>
              <a:defRPr/>
            </a:pPr>
            <a:endParaRPr lang="en-US" dirty="0" smtClean="0">
              <a:latin typeface="Comic Sans MS" panose="030F0702030302020204" pitchFamily="66" charset="0"/>
            </a:endParaRPr>
          </a:p>
          <a:p>
            <a:pPr marL="392113" lvl="1" indent="0">
              <a:buFont typeface="Verdana" pitchFamily="34" charset="0"/>
              <a:buNone/>
              <a:defRPr/>
            </a:pP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>
                <a:latin typeface="Comic Sans MS" panose="030F0702030302020204" pitchFamily="66" charset="0"/>
              </a:rPr>
              <a:t>MarkeTrak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TaskForce</a:t>
            </a:r>
            <a:r>
              <a:rPr lang="en-US" dirty="0" smtClean="0">
                <a:latin typeface="Comic Sans MS" panose="030F0702030302020204" pitchFamily="66" charset="0"/>
              </a:rPr>
              <a:t>: Updates </a:t>
            </a:r>
            <a:endParaRPr lang="en-US" dirty="0">
              <a:latin typeface="Comic Sans MS" panose="030F0702030302020204" pitchFamily="66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09800" y="3200400"/>
          <a:ext cx="5105400" cy="2744790"/>
        </p:xfrm>
        <a:graphic>
          <a:graphicData uri="http://schemas.openxmlformats.org/drawingml/2006/table">
            <a:tbl>
              <a:tblPr firstRow="1" firstCol="1" bandRow="1"/>
              <a:tblGrid>
                <a:gridCol w="3429000"/>
                <a:gridCol w="1676400"/>
              </a:tblGrid>
              <a:tr h="4267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Issue Sub Type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Count Since 6/1/2015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318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Cancel With Approval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18612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8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Inadvertent Losing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14191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8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Inadvertent Gaining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13563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8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Switch Hold Removal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6962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8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Customer Rescission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6354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8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Usage/Billing - Missing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5124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8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Missing Enrollment TXNS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4712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8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AMS LSE Interval Dispute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3210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8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Usage/Billing - Dispute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3017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8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Other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1417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525963"/>
          </a:xfrm>
        </p:spPr>
        <p:txBody>
          <a:bodyPr/>
          <a:lstStyle/>
          <a:p>
            <a:pPr marL="109537" indent="0">
              <a:buFont typeface="Wingdings 3" pitchFamily="18" charset="2"/>
              <a:buNone/>
              <a:defRPr/>
            </a:pPr>
            <a:r>
              <a:rPr lang="en-US" sz="2800" b="1" u="sng" dirty="0" smtClean="0">
                <a:latin typeface="Comic Sans MS" panose="030F0702030302020204" pitchFamily="66" charset="0"/>
              </a:rPr>
              <a:t>Service Level Agreements for </a:t>
            </a:r>
            <a:r>
              <a:rPr lang="en-US" sz="2800" b="1" u="sng" dirty="0" err="1" smtClean="0">
                <a:latin typeface="Comic Sans MS" panose="030F0702030302020204" pitchFamily="66" charset="0"/>
              </a:rPr>
              <a:t>MarkeTrak</a:t>
            </a:r>
            <a:endParaRPr lang="en-US" sz="2800" b="1" u="sng" dirty="0" smtClean="0">
              <a:latin typeface="Comic Sans MS" panose="030F0702030302020204" pitchFamily="66" charset="0"/>
            </a:endParaRPr>
          </a:p>
          <a:p>
            <a:pPr marL="109537" indent="0">
              <a:buFont typeface="Wingdings 3" pitchFamily="18" charset="2"/>
              <a:buNone/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For the top MT drivers (excluding IAGs &amp; Switch holds),  the TF requested the following information:</a:t>
            </a:r>
          </a:p>
          <a:p>
            <a:pPr>
              <a:defRPr/>
            </a:pPr>
            <a:r>
              <a:rPr lang="en-US" sz="2400" i="1" dirty="0">
                <a:latin typeface="Comic Sans MS" panose="030F0702030302020204" pitchFamily="66" charset="0"/>
              </a:rPr>
              <a:t>Cancel with Approval – </a:t>
            </a:r>
            <a:r>
              <a:rPr lang="en-US" sz="2400" dirty="0">
                <a:latin typeface="Comic Sans MS" panose="030F0702030302020204" pitchFamily="66" charset="0"/>
              </a:rPr>
              <a:t>the # of unexecuted / # of completed MTs</a:t>
            </a:r>
          </a:p>
          <a:p>
            <a:pPr>
              <a:defRPr/>
            </a:pPr>
            <a:r>
              <a:rPr lang="en-US" sz="2400" dirty="0">
                <a:latin typeface="Comic Sans MS" panose="030F0702030302020204" pitchFamily="66" charset="0"/>
              </a:rPr>
              <a:t>For the remaining top 10, (</a:t>
            </a:r>
            <a:r>
              <a:rPr lang="en-US" sz="2400" i="1" dirty="0">
                <a:latin typeface="Comic Sans MS" panose="030F0702030302020204" pitchFamily="66" charset="0"/>
              </a:rPr>
              <a:t>Usage/Billing – Missing &amp; Dispute</a:t>
            </a:r>
            <a:r>
              <a:rPr lang="en-US" sz="2400" dirty="0">
                <a:latin typeface="Comic Sans MS" panose="030F0702030302020204" pitchFamily="66" charset="0"/>
              </a:rPr>
              <a:t>, </a:t>
            </a:r>
            <a:r>
              <a:rPr lang="en-US" sz="2400" i="1" dirty="0">
                <a:latin typeface="Comic Sans MS" panose="030F0702030302020204" pitchFamily="66" charset="0"/>
              </a:rPr>
              <a:t>Missing enrollment TXNS </a:t>
            </a:r>
            <a:r>
              <a:rPr lang="en-US" sz="2400" dirty="0">
                <a:latin typeface="Comic Sans MS" panose="030F0702030302020204" pitchFamily="66" charset="0"/>
              </a:rPr>
              <a:t>– initiated by CR, </a:t>
            </a:r>
            <a:r>
              <a:rPr lang="en-US" sz="2400" i="1" dirty="0">
                <a:latin typeface="Comic Sans MS" panose="030F0702030302020204" pitchFamily="66" charset="0"/>
              </a:rPr>
              <a:t>AMS LSE Interval Dispute</a:t>
            </a:r>
            <a:r>
              <a:rPr lang="en-US" sz="2400" dirty="0">
                <a:latin typeface="Comic Sans MS" panose="030F0702030302020204" pitchFamily="66" charset="0"/>
              </a:rPr>
              <a:t>) a similar approach to IAGs is requested, by TDSP (anonymously):</a:t>
            </a:r>
          </a:p>
          <a:p>
            <a:pPr lvl="1">
              <a:defRPr/>
            </a:pPr>
            <a:r>
              <a:rPr lang="en-US" sz="2000" dirty="0">
                <a:latin typeface="Comic Sans MS" panose="030F0702030302020204" pitchFamily="66" charset="0"/>
              </a:rPr>
              <a:t>#of unexecuted / # of completed MTs</a:t>
            </a:r>
          </a:p>
          <a:p>
            <a:pPr lvl="1">
              <a:defRPr/>
            </a:pPr>
            <a:r>
              <a:rPr lang="en-US" sz="2000" dirty="0">
                <a:latin typeface="Comic Sans MS" panose="030F0702030302020204" pitchFamily="66" charset="0"/>
              </a:rPr>
              <a:t>Volume (by TDSP)</a:t>
            </a:r>
          </a:p>
          <a:p>
            <a:pPr lvl="1">
              <a:defRPr/>
            </a:pPr>
            <a:r>
              <a:rPr lang="en-US" sz="2000" dirty="0">
                <a:latin typeface="Comic Sans MS" panose="030F0702030302020204" pitchFamily="66" charset="0"/>
              </a:rPr>
              <a:t>Average time for completion (by TDSP)</a:t>
            </a:r>
          </a:p>
          <a:p>
            <a:pPr marL="109537" indent="0">
              <a:buFont typeface="Wingdings 3" pitchFamily="18" charset="2"/>
              <a:buNone/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Results will be reviewed by TDTMS and made available 			to RMS.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>
                <a:latin typeface="Comic Sans MS" panose="030F0702030302020204" pitchFamily="66" charset="0"/>
              </a:rPr>
              <a:t>MarkeTrak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TaskForce</a:t>
            </a:r>
            <a:r>
              <a:rPr lang="en-US" dirty="0" smtClean="0">
                <a:latin typeface="Comic Sans MS" panose="030F0702030302020204" pitchFamily="66" charset="0"/>
              </a:rPr>
              <a:t>: Updates 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1176338"/>
            <a:ext cx="6370637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VOTE 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Sunsetting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of 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MarkeTrak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Task Force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2532" name="TextBox 1"/>
          <p:cNvSpPr txBox="1">
            <a:spLocks noChangeArrowheads="1"/>
          </p:cNvSpPr>
          <p:nvPr/>
        </p:nvSpPr>
        <p:spPr bwMode="auto">
          <a:xfrm>
            <a:off x="381000" y="4572000"/>
            <a:ext cx="845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latin typeface="Comic Sans MS" pitchFamily="66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latin typeface="Comic Sans MS" pitchFamily="66" charset="0"/>
            </a:endParaRPr>
          </a:p>
        </p:txBody>
      </p:sp>
      <p:sp>
        <p:nvSpPr>
          <p:cNvPr id="2253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WOO HOO!!</a:t>
            </a:r>
          </a:p>
        </p:txBody>
      </p:sp>
      <p:sp>
        <p:nvSpPr>
          <p:cNvPr id="23555" name="TextBox 1"/>
          <p:cNvSpPr txBox="1">
            <a:spLocks noChangeArrowheads="1"/>
          </p:cNvSpPr>
          <p:nvPr/>
        </p:nvSpPr>
        <p:spPr bwMode="auto">
          <a:xfrm>
            <a:off x="381000" y="4572000"/>
            <a:ext cx="845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latin typeface="Comic Sans MS" pitchFamily="66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latin typeface="Comic Sans MS" pitchFamily="66" charset="0"/>
            </a:endParaRPr>
          </a:p>
        </p:txBody>
      </p:sp>
      <p:sp>
        <p:nvSpPr>
          <p:cNvPr id="23556" name="AutoShape 4" descr="Image result for clipart cake"/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Verdana" pitchFamily="34" charset="0"/>
            </a:endParaRPr>
          </a:p>
        </p:txBody>
      </p:sp>
      <p:sp>
        <p:nvSpPr>
          <p:cNvPr id="23557" name="AutoShape 6" descr="Image result for clipart cake"/>
          <p:cNvSpPr>
            <a:spLocks noChangeAspect="1" noChangeArrowheads="1"/>
          </p:cNvSpPr>
          <p:nvPr/>
        </p:nvSpPr>
        <p:spPr bwMode="auto">
          <a:xfrm>
            <a:off x="325438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Verdana" pitchFamily="34" charset="0"/>
            </a:endParaRPr>
          </a:p>
        </p:txBody>
      </p:sp>
      <p:pic>
        <p:nvPicPr>
          <p:cNvPr id="23558" name="Picture 8" descr="http://images.clipartpanda.com/birthday-20cake-20clipart-MTLb6dRTa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4953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403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1250" dirty="0" smtClean="0">
                <a:solidFill>
                  <a:srgbClr val="0000FF"/>
                </a:solidFill>
                <a:latin typeface="Comic Sans MS" pitchFamily="66" charset="0"/>
                <a:hlinkClick r:id="rId3"/>
              </a:rPr>
              <a:t>http://www.ercot.com/services/client_svcs/mktrk_info/index.html</a:t>
            </a:r>
          </a:p>
          <a:p>
            <a:pPr eaLnBrk="1" hangingPunct="1">
              <a:defRPr/>
            </a:pPr>
            <a:r>
              <a:rPr lang="en-US" altLang="en-US" sz="1250" dirty="0" smtClean="0">
                <a:solidFill>
                  <a:srgbClr val="0000FF"/>
                </a:solidFill>
                <a:latin typeface="Comic Sans MS" pitchFamily="66" charset="0"/>
                <a:hlinkClick r:id="rId3"/>
              </a:rPr>
              <a:t>http://www.ercot.com/content/meetings/rms/keydocs/2014/0110/08.__RMS_MarkeTrak_Task_Force_20140104.ppt</a:t>
            </a:r>
          </a:p>
          <a:p>
            <a:pPr eaLnBrk="1" hangingPunct="1">
              <a:defRPr/>
            </a:pPr>
            <a:r>
              <a:rPr lang="en-US" altLang="en-US" sz="1250" dirty="0" smtClean="0">
                <a:solidFill>
                  <a:srgbClr val="0000FF"/>
                </a:solidFill>
                <a:latin typeface="Comic Sans MS" pitchFamily="66" charset="0"/>
                <a:hlinkClick r:id="rId3"/>
              </a:rPr>
              <a:t>http://www.ercot.com/content/meetings/rms/keydocs/2014/0603/07.__RMS_MarkeTrak_Task_Force_20140603.ppt</a:t>
            </a:r>
          </a:p>
          <a:p>
            <a:pPr eaLnBrk="1" hangingPunct="1">
              <a:defRPr/>
            </a:pPr>
            <a:r>
              <a:rPr lang="en-US" altLang="en-US" sz="1250" dirty="0" smtClean="0">
                <a:solidFill>
                  <a:srgbClr val="0000FF"/>
                </a:solidFill>
                <a:latin typeface="Comic Sans MS" pitchFamily="66" charset="0"/>
                <a:hlinkClick r:id="rId3"/>
              </a:rPr>
              <a:t>http://www.ercot.com/content/meetings/rms/keydocs/2014/1028/07.__RMS_MarkeTrak_Task_Force_20141028.ppt</a:t>
            </a:r>
          </a:p>
          <a:p>
            <a:pPr eaLnBrk="1" hangingPunct="1">
              <a:defRPr/>
            </a:pPr>
            <a:r>
              <a:rPr lang="en-US" altLang="en-US" sz="1250" dirty="0" smtClean="0">
                <a:solidFill>
                  <a:srgbClr val="0000FF"/>
                </a:solidFill>
                <a:latin typeface="Comic Sans MS" pitchFamily="66" charset="0"/>
                <a:hlinkClick r:id="rId3"/>
              </a:rPr>
              <a:t>http://www.ercot.com/content/meetings/rms/keydocs/2015/0106/09.__RMS_MarkeTrak_Task_Force_20150106.ppt</a:t>
            </a:r>
          </a:p>
          <a:p>
            <a:pPr eaLnBrk="1" hangingPunct="1">
              <a:defRPr/>
            </a:pPr>
            <a:r>
              <a:rPr lang="en-US" altLang="en-US" sz="1250" dirty="0" smtClean="0">
                <a:solidFill>
                  <a:srgbClr val="0000FF"/>
                </a:solidFill>
                <a:latin typeface="Comic Sans MS" pitchFamily="66" charset="0"/>
                <a:hlinkClick r:id="rId3"/>
              </a:rPr>
              <a:t>http://www.ercot.com/committees/board/tac/rms/marketraktf/index.html</a:t>
            </a:r>
          </a:p>
          <a:p>
            <a:pPr eaLnBrk="1" hangingPunct="1">
              <a:defRPr/>
            </a:pPr>
            <a:r>
              <a:rPr lang="en-US" altLang="en-US" sz="1250" dirty="0" smtClean="0">
                <a:solidFill>
                  <a:srgbClr val="0000FF"/>
                </a:solidFill>
                <a:latin typeface="Comic Sans MS" pitchFamily="66" charset="0"/>
                <a:hlinkClick r:id="rId3"/>
              </a:rPr>
              <a:t>http://www.ercot.com/content/committees/board/tac/rms/marketraktf/keydocs/2014/PR010_03_training_FINAL.ppt</a:t>
            </a:r>
          </a:p>
          <a:p>
            <a:pPr eaLnBrk="1" hangingPunct="1">
              <a:defRPr/>
            </a:pPr>
            <a:r>
              <a:rPr lang="en-US" altLang="en-US" sz="1250" dirty="0" smtClean="0">
                <a:solidFill>
                  <a:srgbClr val="0000FF"/>
                </a:solidFill>
                <a:latin typeface="Comic Sans MS" pitchFamily="66" charset="0"/>
                <a:hlinkClick r:id="rId3"/>
              </a:rPr>
              <a:t>http://www.ercot.com/content/wcm/training_courses/97/MarkeTrak_Detailed_Training_102014.ppt</a:t>
            </a:r>
            <a:endParaRPr lang="en-US" altLang="en-US" sz="125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sz="1200" dirty="0"/>
              <a:t>http://www.ercot.com/committees/board/tac/rms/marketraktf/</a:t>
            </a:r>
            <a:r>
              <a:rPr lang="en-US" sz="1200" u="sng" dirty="0">
                <a:hlinkClick r:id="rId4"/>
              </a:rPr>
              <a:t>MarkeTrak </a:t>
            </a:r>
            <a:r>
              <a:rPr lang="en-US" sz="1200" u="sng" dirty="0" err="1">
                <a:hlinkClick r:id="rId4"/>
              </a:rPr>
              <a:t>SubTypes</a:t>
            </a:r>
            <a:r>
              <a:rPr lang="en-US" sz="1200" u="sng" dirty="0">
                <a:hlinkClick r:id="rId4"/>
              </a:rPr>
              <a:t> Quick Reference 20150510 v2</a:t>
            </a:r>
            <a:endParaRPr lang="en-US" sz="1200" dirty="0"/>
          </a:p>
          <a:p>
            <a:pPr>
              <a:defRPr/>
            </a:pPr>
            <a:r>
              <a:rPr lang="en-US" sz="1200" dirty="0"/>
              <a:t>Link to IAG/Rescission training: http://www.ercot.com/committees/board/tac/rms/marketraktf/index.html/</a:t>
            </a:r>
            <a:r>
              <a:rPr lang="en-US" sz="1200" u="sng" dirty="0">
                <a:hlinkClick r:id="rId5"/>
              </a:rPr>
              <a:t>MarkeTrak IAG Training</a:t>
            </a:r>
            <a:endParaRPr lang="en-US" sz="1200" dirty="0"/>
          </a:p>
          <a:p>
            <a:pPr lvl="2" eaLnBrk="1" hangingPunct="1">
              <a:defRPr/>
            </a:pPr>
            <a:r>
              <a:rPr lang="en-US" altLang="en-US" sz="1200" dirty="0" smtClean="0">
                <a:latin typeface="Comic Sans MS" pitchFamily="66" charset="0"/>
              </a:rPr>
              <a:t>User Guide</a:t>
            </a:r>
          </a:p>
          <a:p>
            <a:pPr lvl="2" eaLnBrk="1" hangingPunct="1">
              <a:defRPr/>
            </a:pPr>
            <a:r>
              <a:rPr lang="en-US" altLang="en-US" sz="1200" dirty="0" smtClean="0">
                <a:latin typeface="Comic Sans MS" pitchFamily="66" charset="0"/>
              </a:rPr>
              <a:t>Bulk Insert Templates</a:t>
            </a:r>
          </a:p>
          <a:p>
            <a:pPr lvl="2" eaLnBrk="1" hangingPunct="1">
              <a:defRPr/>
            </a:pPr>
            <a:r>
              <a:rPr lang="en-US" altLang="en-US" sz="1200" dirty="0" err="1" smtClean="0">
                <a:latin typeface="Comic Sans MS" pitchFamily="66" charset="0"/>
              </a:rPr>
              <a:t>MarkeTrak</a:t>
            </a:r>
            <a:r>
              <a:rPr lang="en-US" altLang="en-US" sz="1200" dirty="0" smtClean="0">
                <a:latin typeface="Comic Sans MS" pitchFamily="66" charset="0"/>
              </a:rPr>
              <a:t> Workflows</a:t>
            </a:r>
          </a:p>
          <a:p>
            <a:pPr lvl="2" eaLnBrk="1" hangingPunct="1">
              <a:defRPr/>
            </a:pPr>
            <a:r>
              <a:rPr lang="en-US" altLang="en-US" sz="1200" dirty="0" err="1" smtClean="0">
                <a:latin typeface="Comic Sans MS" pitchFamily="66" charset="0"/>
              </a:rPr>
              <a:t>MarkeTrak</a:t>
            </a:r>
            <a:r>
              <a:rPr lang="en-US" altLang="en-US" sz="1200" dirty="0" smtClean="0">
                <a:latin typeface="Comic Sans MS" pitchFamily="66" charset="0"/>
              </a:rPr>
              <a:t> Tips and Tricks</a:t>
            </a:r>
          </a:p>
          <a:p>
            <a:pPr lvl="2" eaLnBrk="1" hangingPunct="1">
              <a:defRPr/>
            </a:pPr>
            <a:r>
              <a:rPr lang="en-US" altLang="en-US" sz="1200" dirty="0" err="1" smtClean="0">
                <a:latin typeface="Comic Sans MS" pitchFamily="66" charset="0"/>
              </a:rPr>
              <a:t>MarkeTrak</a:t>
            </a:r>
            <a:r>
              <a:rPr lang="en-US" altLang="en-US" sz="1200" dirty="0" smtClean="0">
                <a:latin typeface="Comic Sans MS" pitchFamily="66" charset="0"/>
              </a:rPr>
              <a:t> API WSDL/XSD</a:t>
            </a:r>
          </a:p>
          <a:p>
            <a:pPr lvl="2" eaLnBrk="1" hangingPunct="1">
              <a:defRPr/>
            </a:pPr>
            <a:endParaRPr lang="en-US" altLang="en-US" sz="1200" dirty="0" smtClean="0">
              <a:latin typeface="Comic Sans MS" pitchFamily="66" charset="0"/>
            </a:endParaRPr>
          </a:p>
          <a:p>
            <a:pPr lvl="2" eaLnBrk="1" hangingPunct="1">
              <a:buFont typeface="Verdana" pitchFamily="34" charset="0"/>
              <a:buNone/>
              <a:defRPr/>
            </a:pPr>
            <a:r>
              <a:rPr lang="en-US" altLang="en-US" sz="1200" dirty="0" smtClean="0">
                <a:latin typeface="Comic Sans MS" pitchFamily="66" charset="0"/>
              </a:rPr>
              <a:t>				Also direct link from </a:t>
            </a:r>
            <a:r>
              <a:rPr lang="en-US" altLang="en-US" sz="1200" dirty="0" err="1" smtClean="0">
                <a:latin typeface="Comic Sans MS" pitchFamily="66" charset="0"/>
              </a:rPr>
              <a:t>MarkeTrak</a:t>
            </a:r>
            <a:r>
              <a:rPr lang="en-US" altLang="en-US" sz="1200" dirty="0" smtClean="0">
                <a:latin typeface="Comic Sans MS" pitchFamily="66" charset="0"/>
              </a:rPr>
              <a:t> tool</a:t>
            </a:r>
          </a:p>
          <a:p>
            <a:pPr lvl="1" eaLnBrk="1" hangingPunct="1">
              <a:defRPr/>
            </a:pPr>
            <a:endParaRPr lang="en-US" altLang="en-US" dirty="0" smtClean="0">
              <a:latin typeface="Comic Sans MS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omic Sans MS" panose="030F0702030302020204" pitchFamily="66" charset="0"/>
              </a:rPr>
              <a:t>MarkeTrak  Documentation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40300"/>
          </a:xfrm>
        </p:spPr>
        <p:txBody>
          <a:bodyPr/>
          <a:lstStyle/>
          <a:p>
            <a:pPr marL="107950" indent="0" eaLnBrk="1" hangingPunct="1">
              <a:buFont typeface="Wingdings 3" pitchFamily="18" charset="2"/>
              <a:buNone/>
            </a:pPr>
            <a:r>
              <a:rPr lang="en-US" altLang="en-US" sz="1600" smtClean="0"/>
              <a:t>http://www.ercot.com/committees/board/tac/rms/marketraktf/</a:t>
            </a:r>
            <a:r>
              <a:rPr lang="en-US" altLang="en-US" sz="1600" u="sng" smtClean="0">
                <a:hlinkClick r:id="rId3"/>
              </a:rPr>
              <a:t>MarkeTrak SubTypes Quick Reference 20150510 v2</a:t>
            </a:r>
            <a:endParaRPr lang="en-US" altLang="en-US" sz="1600" u="sng" smtClean="0"/>
          </a:p>
          <a:p>
            <a:pPr marL="107950" indent="0" eaLnBrk="1" hangingPunct="1">
              <a:buFont typeface="Wingdings 3" pitchFamily="18" charset="2"/>
              <a:buNone/>
            </a:pPr>
            <a:endParaRPr lang="en-US" altLang="en-US" sz="1600" u="sng" smtClean="0"/>
          </a:p>
          <a:p>
            <a:pPr marL="107950" indent="0" eaLnBrk="1" hangingPunct="1">
              <a:buFont typeface="Wingdings 3" pitchFamily="18" charset="2"/>
              <a:buNone/>
            </a:pPr>
            <a:endParaRPr lang="en-US" altLang="en-US" sz="1600" u="sng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omic Sans MS" panose="030F0702030302020204" pitchFamily="66" charset="0"/>
              </a:rPr>
              <a:t>MarkeTrak  Documentation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1752600"/>
            <a:ext cx="651033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ours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3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4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5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6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7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8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37563</TotalTime>
  <Words>413</Words>
  <Application>Microsoft Office PowerPoint</Application>
  <PresentationFormat>On-screen Show (4:3)</PresentationFormat>
  <Paragraphs>97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Concourse</vt:lpstr>
      <vt:lpstr>1_Concourse</vt:lpstr>
      <vt:lpstr>PowerPoint Presentation</vt:lpstr>
      <vt:lpstr>MarkeTrak TaskForce: Updates </vt:lpstr>
      <vt:lpstr>MarkeTrak TaskForce: Updates </vt:lpstr>
      <vt:lpstr>MarkeTrak TaskForce: Updates </vt:lpstr>
      <vt:lpstr>MarkeTrak TaskForce: Updates </vt:lpstr>
      <vt:lpstr>VOTE Sunsetting of MarkeTrak Task Force  </vt:lpstr>
      <vt:lpstr>WOO HOO!!</vt:lpstr>
      <vt:lpstr>MarkeTrak  Documentation</vt:lpstr>
      <vt:lpstr>MarkeTrak  Documentation</vt:lpstr>
    </vt:vector>
  </TitlesOfParts>
  <Company>CenterPoint Energy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MarkeTrak Task Force</dc:title>
  <dc:creator>00015621</dc:creator>
  <cp:lastModifiedBy>Reed, Carolyn E.</cp:lastModifiedBy>
  <cp:revision>673</cp:revision>
  <cp:lastPrinted>2015-09-29T19:41:09Z</cp:lastPrinted>
  <dcterms:created xsi:type="dcterms:W3CDTF">2007-08-07T19:55:41Z</dcterms:created>
  <dcterms:modified xsi:type="dcterms:W3CDTF">2015-12-10T05:32:06Z</dcterms:modified>
</cp:coreProperties>
</file>