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  <p:sldMasterId id="2147493467" r:id="rId5"/>
  </p:sldMasterIdLst>
  <p:notesMasterIdLst>
    <p:notesMasterId r:id="rId14"/>
  </p:notesMasterIdLst>
  <p:handoutMasterIdLst>
    <p:handoutMasterId r:id="rId15"/>
  </p:handoutMasterIdLst>
  <p:sldIdLst>
    <p:sldId id="260" r:id="rId6"/>
    <p:sldId id="263" r:id="rId7"/>
    <p:sldId id="268" r:id="rId8"/>
    <p:sldId id="269" r:id="rId9"/>
    <p:sldId id="290" r:id="rId10"/>
    <p:sldId id="292" r:id="rId11"/>
    <p:sldId id="294" r:id="rId12"/>
    <p:sldId id="293" r:id="rId13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386"/>
    <a:srgbClr val="55BAB7"/>
    <a:srgbClr val="00385E"/>
    <a:srgbClr val="C4E3E1"/>
    <a:srgbClr val="C0D1E2"/>
    <a:srgbClr val="0083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71" autoAdjust="0"/>
    <p:restoredTop sz="94595" autoAdjust="0"/>
  </p:normalViewPr>
  <p:slideViewPr>
    <p:cSldViewPr snapToGrid="0" snapToObjects="1">
      <p:cViewPr>
        <p:scale>
          <a:sx n="100" d="100"/>
          <a:sy n="100" d="100"/>
        </p:scale>
        <p:origin x="-1950" y="-660"/>
      </p:cViewPr>
      <p:guideLst>
        <p:guide orient="horz" pos="403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notesViewPr>
    <p:cSldViewPr snapToGrid="0" snapToObjects="1" showGuides="1">
      <p:cViewPr varScale="1">
        <p:scale>
          <a:sx n="78" d="100"/>
          <a:sy n="78" d="100"/>
        </p:scale>
        <p:origin x="-2034" y="-10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9DE495-51AC-4723-A7B4-B1B58AAC8C5A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0D1E90-E9C6-42A2-8EB7-24DAC221AC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787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DF52B9-7E6C-4146-83FC-76B5AB271E46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1B3D22-F502-4A52-A06E-717BD3D70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13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6587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AADDF4-2B1D-4776-9510-9D17F3C59C00}" type="slidenum">
              <a:rPr lang="en-US" smtClean="0"/>
              <a:pPr/>
              <a:t>5</a:t>
            </a:fld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664" y="828675"/>
            <a:ext cx="8229600" cy="51165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3948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475" y="8001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2475" y="8001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371475" y="179143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5946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9664" y="9255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9664" y="1565275"/>
            <a:ext cx="4040188" cy="4370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9255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65275"/>
            <a:ext cx="4041775" cy="4370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8244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202150"/>
            <a:ext cx="2133600" cy="1825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5820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2246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1474"/>
            <a:ext cx="3008313" cy="8921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371474"/>
            <a:ext cx="5111750" cy="558323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6365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82203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6311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3480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-47625" y="0"/>
            <a:ext cx="923925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13" name="Picture 12"/>
          <p:cNvPicPr>
            <a:picLocks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46868"/>
          <a:stretch/>
        </p:blipFill>
        <p:spPr>
          <a:xfrm>
            <a:off x="214884" y="0"/>
            <a:ext cx="8714232" cy="6858000"/>
          </a:xfrm>
          <a:prstGeom prst="rect">
            <a:avLst/>
          </a:prstGeom>
          <a:effectLst>
            <a:reflection stA="58000" endPos="1000" dir="5400000" sy="-100000" algn="bl" rotWithShape="0"/>
          </a:effectLst>
        </p:spPr>
      </p:pic>
      <p:pic>
        <p:nvPicPr>
          <p:cNvPr id="9" name="Picture 8" descr="ERCOT cmyk-01.png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650" y="6024691"/>
            <a:ext cx="817615" cy="346452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1085849" y="6010274"/>
            <a:ext cx="686752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sz="1050" b="1" dirty="0"/>
          </a:p>
          <a:p>
            <a:pPr algn="l"/>
            <a:r>
              <a:rPr lang="en-US" sz="1050" dirty="0" smtClean="0"/>
              <a:t>ERCOT</a:t>
            </a:r>
            <a:r>
              <a:rPr lang="en-US" sz="1050" baseline="0" dirty="0" smtClean="0"/>
              <a:t> Public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7" r:id="rId1"/>
    <p:sldLayoutId id="2147493458" r:id="rId2"/>
    <p:sldLayoutId id="2147493459" r:id="rId3"/>
    <p:sldLayoutId id="2147493460" r:id="rId4"/>
    <p:sldLayoutId id="2147493461" r:id="rId5"/>
    <p:sldLayoutId id="2147493462" r:id="rId6"/>
    <p:sldLayoutId id="2147493463" r:id="rId7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-168453"/>
            <a:ext cx="9144000" cy="7216953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/>
          <p:cNvPicPr>
            <a:picLocks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46868"/>
          <a:stretch/>
        </p:blipFill>
        <p:spPr>
          <a:xfrm>
            <a:off x="214884" y="0"/>
            <a:ext cx="8714232" cy="6858000"/>
          </a:xfrm>
          <a:prstGeom prst="rect">
            <a:avLst/>
          </a:prstGeom>
          <a:effectLst>
            <a:reflection stA="58000" endPos="1000" dir="5400000" sy="-100000" algn="bl" rotWithShape="0"/>
          </a:effectLst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975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975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975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1B48D-6708-5141-8A45-C2E8F9E833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339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74" r:id="rId1"/>
    <p:sldLayoutId id="2147493475" r:id="rId2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603250" y="1498064"/>
            <a:ext cx="7727950" cy="4600535"/>
            <a:chOff x="603250" y="546100"/>
            <a:chExt cx="7727950" cy="4600535"/>
          </a:xfrm>
        </p:grpSpPr>
        <p:pic>
          <p:nvPicPr>
            <p:cNvPr id="9" name="Picture 8" descr="ERCOT cmyk-01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3250" y="546100"/>
              <a:ext cx="2457704" cy="1041400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787400" y="2130425"/>
              <a:ext cx="7543800" cy="30162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/>
                <a:t>ERCOT Quarterly Performance Measures  </a:t>
              </a:r>
            </a:p>
            <a:p>
              <a:endParaRPr lang="en-US" b="1" dirty="0" smtClean="0"/>
            </a:p>
            <a:p>
              <a:endParaRPr lang="en-US" dirty="0" smtClean="0"/>
            </a:p>
            <a:p>
              <a:endParaRPr lang="en-US" dirty="0"/>
            </a:p>
            <a:p>
              <a:r>
                <a:rPr lang="en-US" dirty="0" smtClean="0"/>
                <a:t> </a:t>
              </a:r>
            </a:p>
            <a:p>
              <a:r>
                <a:rPr lang="en-US" dirty="0" smtClean="0"/>
                <a:t>ERCOT Total Market Overview </a:t>
              </a:r>
              <a:r>
                <a:rPr lang="en-US" dirty="0" smtClean="0"/>
                <a:t>(</a:t>
              </a:r>
              <a:r>
                <a:rPr lang="en-US" dirty="0" smtClean="0">
                  <a:solidFill>
                    <a:srgbClr val="C00000"/>
                  </a:solidFill>
                </a:rPr>
                <a:t>Third</a:t>
              </a:r>
              <a:r>
                <a:rPr lang="en-US" dirty="0" smtClean="0">
                  <a:solidFill>
                    <a:srgbClr val="C00000"/>
                  </a:solidFill>
                </a:rPr>
                <a:t> </a:t>
              </a:r>
              <a:r>
                <a:rPr lang="en-US" dirty="0" smtClean="0">
                  <a:solidFill>
                    <a:srgbClr val="C00000"/>
                  </a:solidFill>
                </a:rPr>
                <a:t>Quarter 2015</a:t>
              </a:r>
              <a:r>
                <a:rPr lang="en-US" dirty="0" smtClean="0"/>
                <a:t>)</a:t>
              </a:r>
              <a:r>
                <a:rPr lang="en-US" dirty="0"/>
                <a:t/>
              </a:r>
              <a:br>
                <a:rPr lang="en-US" dirty="0"/>
              </a:br>
              <a:r>
                <a:rPr lang="en-US" dirty="0" smtClean="0"/>
                <a:t>ERCOT Public</a:t>
              </a:r>
            </a:p>
            <a:p>
              <a:r>
                <a:rPr lang="en-US" dirty="0" smtClean="0">
                  <a:solidFill>
                    <a:srgbClr val="C00000"/>
                  </a:solidFill>
                </a:rPr>
                <a:t>October</a:t>
              </a:r>
              <a:r>
                <a:rPr lang="en-US" dirty="0" smtClean="0">
                  <a:solidFill>
                    <a:srgbClr val="C00000"/>
                  </a:solidFill>
                </a:rPr>
                <a:t> </a:t>
              </a:r>
              <a:r>
                <a:rPr lang="en-US" dirty="0" smtClean="0">
                  <a:solidFill>
                    <a:srgbClr val="C00000"/>
                  </a:solidFill>
                </a:rPr>
                <a:t>2015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V="1">
              <a:off x="787400" y="1852613"/>
              <a:ext cx="6286500" cy="12700"/>
            </a:xfrm>
            <a:prstGeom prst="line">
              <a:avLst/>
            </a:prstGeom>
            <a:ln>
              <a:solidFill>
                <a:srgbClr val="00385E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69797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/>
              <a:t>Switches</a:t>
            </a:r>
            <a:endParaRPr lang="en-US" b="1" dirty="0">
              <a:solidFill>
                <a:srgbClr val="C00000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850" y="1057276"/>
            <a:ext cx="7214616" cy="44386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8126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44685" cy="461665"/>
          </a:xfrm>
        </p:spPr>
        <p:txBody>
          <a:bodyPr/>
          <a:lstStyle/>
          <a:p>
            <a:r>
              <a:rPr lang="en-US" dirty="0" smtClean="0"/>
              <a:t>Standard Move-In</a:t>
            </a:r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874" y="1133475"/>
            <a:ext cx="7210425" cy="4429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15675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44685" cy="461665"/>
          </a:xfrm>
        </p:spPr>
        <p:txBody>
          <a:bodyPr/>
          <a:lstStyle/>
          <a:p>
            <a:r>
              <a:rPr lang="en-US" dirty="0" smtClean="0"/>
              <a:t>Same Day Move-In</a:t>
            </a:r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0" y="990601"/>
            <a:ext cx="7214616" cy="44576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45288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/>
              <a:t>Move-Out</a:t>
            </a:r>
            <a:endParaRPr lang="en-US" sz="20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293" y="1247775"/>
            <a:ext cx="7223760" cy="3582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02901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ESI ID Create / Maintain</a:t>
            </a:r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646" y="1498281"/>
            <a:ext cx="7040880" cy="25249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805774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 of Transactions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963" y="1181100"/>
            <a:ext cx="7225679" cy="365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362484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1125" y="1152525"/>
            <a:ext cx="6391275" cy="410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874325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RCOT Colors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056BB8"/>
      </a:accent2>
      <a:accent3>
        <a:srgbClr val="680546"/>
      </a:accent3>
      <a:accent4>
        <a:srgbClr val="FDC709"/>
      </a:accent4>
      <a:accent5>
        <a:srgbClr val="E5E5E2"/>
      </a:accent5>
      <a:accent6>
        <a:srgbClr val="1F8A45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ERCOT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1B5026"/>
      </a:accent2>
      <a:accent3>
        <a:srgbClr val="0F1423"/>
      </a:accent3>
      <a:accent4>
        <a:srgbClr val="400E22"/>
      </a:accent4>
      <a:accent5>
        <a:srgbClr val="E5E5E2"/>
      </a:accent5>
      <a:accent6>
        <a:srgbClr val="86878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EB6C32BA7893B4D8D08DA703C6B8599" ma:contentTypeVersion="0" ma:contentTypeDescription="Create a new document." ma:contentTypeScope="" ma:versionID="438847a72b75665982a8a359f97ca60b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429eac13a7923d6b47fc28e8f4096b10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B6F2769-7194-4217-93D3-3AF3A4742282}">
  <ds:schemaRefs>
    <ds:schemaRef ds:uri="http://schemas.microsoft.com/office/2006/documentManagement/types"/>
    <ds:schemaRef ds:uri="http://schemas.microsoft.com/office/2006/metadata/properties"/>
    <ds:schemaRef ds:uri="http://purl.org/dc/dcmitype/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http://www.w3.org/XML/1998/namespace"/>
    <ds:schemaRef ds:uri="c34af464-7aa1-4edd-9be4-83dffc1cb926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6C9659B9-8752-4DC3-8CFE-950F74D5E77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4218</TotalTime>
  <Words>32</Words>
  <Application>Microsoft Office PowerPoint</Application>
  <PresentationFormat>On-screen Show (4:3)</PresentationFormat>
  <Paragraphs>16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Office Theme</vt:lpstr>
      <vt:lpstr>Custom Design</vt:lpstr>
      <vt:lpstr>PowerPoint Presentation</vt:lpstr>
      <vt:lpstr>Switches</vt:lpstr>
      <vt:lpstr>Standard Move-In</vt:lpstr>
      <vt:lpstr>Same Day Move-In</vt:lpstr>
      <vt:lpstr>Move-Out</vt:lpstr>
      <vt:lpstr>ESI ID Create / Maintain</vt:lpstr>
      <vt:lpstr>Count of Transactions</vt:lpstr>
      <vt:lpstr>Questions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Cortez, Farrah</cp:lastModifiedBy>
  <cp:revision>219</cp:revision>
  <cp:lastPrinted>2013-01-30T23:16:36Z</cp:lastPrinted>
  <dcterms:created xsi:type="dcterms:W3CDTF">2010-04-12T23:12:02Z</dcterms:created>
  <dcterms:modified xsi:type="dcterms:W3CDTF">2015-10-26T15:18:20Z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0x0101000EB6C32BA7893B4D8D08DA703C6B8599</vt:lpwstr>
  </property>
</Properties>
</file>