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89" r:id="rId4"/>
    <p:sldMasterId id="2147493467" r:id="rId5"/>
  </p:sldMasterIdLst>
  <p:notesMasterIdLst>
    <p:notesMasterId r:id="rId12"/>
  </p:notesMasterIdLst>
  <p:handoutMasterIdLst>
    <p:handoutMasterId r:id="rId13"/>
  </p:handoutMasterIdLst>
  <p:sldIdLst>
    <p:sldId id="260" r:id="rId6"/>
    <p:sldId id="263" r:id="rId7"/>
    <p:sldId id="289" r:id="rId8"/>
    <p:sldId id="265" r:id="rId9"/>
    <p:sldId id="292" r:id="rId10"/>
    <p:sldId id="293"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05" autoAdjust="0"/>
    <p:restoredTop sz="89249" autoAdjust="0"/>
  </p:normalViewPr>
  <p:slideViewPr>
    <p:cSldViewPr snapToGrid="0" snapToObjects="1">
      <p:cViewPr>
        <p:scale>
          <a:sx n="105" d="100"/>
          <a:sy n="105" d="100"/>
        </p:scale>
        <p:origin x="-762" y="-30"/>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270"/>
    </p:cViewPr>
  </p:sorterViewPr>
  <p:notesViewPr>
    <p:cSldViewPr snapToGrid="0" snapToObjects="1" showGuides="1">
      <p:cViewPr varScale="1">
        <p:scale>
          <a:sx n="78" d="100"/>
          <a:sy n="78" d="100"/>
        </p:scale>
        <p:origin x="-20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12/8/2015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12/8/2015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Tree>
    <p:extLst>
      <p:ext uri="{BB962C8B-B14F-4D97-AF65-F5344CB8AC3E}">
        <p14:creationId xmlns:p14="http://schemas.microsoft.com/office/powerpoint/2010/main" val="87065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3</a:t>
            </a:fld>
            <a:endParaRPr lang="en-US"/>
          </a:p>
        </p:txBody>
      </p:sp>
    </p:spTree>
    <p:extLst>
      <p:ext uri="{BB962C8B-B14F-4D97-AF65-F5344CB8AC3E}">
        <p14:creationId xmlns:p14="http://schemas.microsoft.com/office/powerpoint/2010/main" val="1204497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a:t>
            </a:r>
            <a:r>
              <a:rPr lang="en-US" baseline="0" dirty="0" smtClean="0"/>
              <a:t> on making a pitch for more regular technology-focused discussion with MPs.</a:t>
            </a:r>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4</a:t>
            </a:fld>
            <a:endParaRPr lang="en-US"/>
          </a:p>
        </p:txBody>
      </p:sp>
    </p:spTree>
    <p:extLst>
      <p:ext uri="{BB962C8B-B14F-4D97-AF65-F5344CB8AC3E}">
        <p14:creationId xmlns:p14="http://schemas.microsoft.com/office/powerpoint/2010/main" val="1204497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a:t>
            </a:r>
            <a:r>
              <a:rPr lang="en-US" baseline="0" dirty="0" smtClean="0"/>
              <a:t> on making a pitch for more regular technology-focused discussion with MPs.</a:t>
            </a:r>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5</a:t>
            </a:fld>
            <a:endParaRPr lang="en-US"/>
          </a:p>
        </p:txBody>
      </p:sp>
    </p:spTree>
    <p:extLst>
      <p:ext uri="{BB962C8B-B14F-4D97-AF65-F5344CB8AC3E}">
        <p14:creationId xmlns:p14="http://schemas.microsoft.com/office/powerpoint/2010/main" val="1204497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a:t>
            </a:r>
            <a:r>
              <a:rPr lang="en-US" baseline="0" dirty="0" smtClean="0"/>
              <a:t> on making a pitch for more regular technology-focused discussion with MPs.</a:t>
            </a:r>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6</a:t>
            </a:fld>
            <a:endParaRPr lang="en-US"/>
          </a:p>
        </p:txBody>
      </p:sp>
    </p:spTree>
    <p:extLst>
      <p:ext uri="{BB962C8B-B14F-4D97-AF65-F5344CB8AC3E}">
        <p14:creationId xmlns:p14="http://schemas.microsoft.com/office/powerpoint/2010/main" val="1204497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821010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4769712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739633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652241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7527874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925402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9108444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EWS Modification Workshop</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8" descr="ERCOT cmyk-01.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8" name="TextBox 7"/>
          <p:cNvSpPr txBox="1"/>
          <p:nvPr/>
        </p:nvSpPr>
        <p:spPr>
          <a:xfrm>
            <a:off x="1085849" y="6010274"/>
            <a:ext cx="6867526" cy="415498"/>
          </a:xfrm>
          <a:prstGeom prst="rect">
            <a:avLst/>
          </a:prstGeom>
          <a:noFill/>
        </p:spPr>
        <p:txBody>
          <a:bodyPr wrap="square" rtlCol="0">
            <a:spAutoFit/>
          </a:bodyPr>
          <a:lstStyle/>
          <a:p>
            <a:pPr algn="l"/>
            <a:r>
              <a:rPr lang="en-US" sz="1050" b="1" dirty="0" smtClean="0"/>
              <a:t>EWS Modification</a:t>
            </a:r>
            <a:r>
              <a:rPr lang="en-US" sz="1050" b="1" baseline="0" dirty="0" smtClean="0"/>
              <a:t> Workshop</a:t>
            </a:r>
            <a:endParaRPr lang="en-US" sz="1050" b="1" dirty="0"/>
          </a:p>
          <a:p>
            <a:pPr algn="l"/>
            <a:fld id="{49486E62-95B4-4F6D-B8CE-32A4032D4A48}" type="datetimeFigureOut">
              <a:rPr lang="en-US" sz="1050" smtClean="0"/>
              <a:pPr algn="l"/>
              <a:t>12/8/2015</a:t>
            </a:fld>
            <a:endParaRPr lang="en-US" sz="1050" dirty="0"/>
          </a:p>
        </p:txBody>
      </p:sp>
    </p:spTree>
    <p:extLst>
      <p:ext uri="{BB962C8B-B14F-4D97-AF65-F5344CB8AC3E}">
        <p14:creationId xmlns:p14="http://schemas.microsoft.com/office/powerpoint/2010/main" val="4158016387"/>
      </p:ext>
    </p:extLst>
  </p:cSld>
  <p:clrMap bg1="lt1" tx1="dk1" bg2="lt2" tx2="dk2" accent1="accent1" accent2="accent2" accent3="accent3" accent4="accent4" accent5="accent5" accent6="accent6" hlink="hlink" folHlink="folHlink"/>
  <p:sldLayoutIdLst>
    <p:sldLayoutId id="2147493490" r:id="rId1"/>
    <p:sldLayoutId id="2147493491" r:id="rId2"/>
    <p:sldLayoutId id="2147493492" r:id="rId3"/>
    <p:sldLayoutId id="2147493493" r:id="rId4"/>
    <p:sldLayoutId id="2147493494" r:id="rId5"/>
    <p:sldLayoutId id="2147493495" r:id="rId6"/>
    <p:sldLayoutId id="2147493496"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Nov. 14, 2014</a:t>
            </a:r>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EWS Modification Workshop</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4354314"/>
            <a:chOff x="603250" y="546100"/>
            <a:chExt cx="7727950" cy="4354314"/>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2769989"/>
            </a:xfrm>
            <a:prstGeom prst="rect">
              <a:avLst/>
            </a:prstGeom>
            <a:noFill/>
          </p:spPr>
          <p:txBody>
            <a:bodyPr wrap="square" rtlCol="0">
              <a:spAutoFit/>
            </a:bodyPr>
            <a:lstStyle/>
            <a:p>
              <a:r>
                <a:rPr lang="en-US" sz="3200" b="1" dirty="0" smtClean="0"/>
                <a:t>EWS Modification Workshop</a:t>
              </a:r>
            </a:p>
            <a:p>
              <a:r>
                <a:rPr lang="en-US" sz="3200" b="1" dirty="0" smtClean="0"/>
                <a:t>Proposal</a:t>
              </a:r>
            </a:p>
            <a:p>
              <a:endParaRPr lang="en-US" b="1" dirty="0" smtClean="0"/>
            </a:p>
            <a:p>
              <a:r>
                <a:rPr lang="en-US" sz="2000" i="1" dirty="0" smtClean="0"/>
                <a:t>Brian Brandaw</a:t>
              </a:r>
            </a:p>
            <a:p>
              <a:r>
                <a:rPr lang="en-US" dirty="0" smtClean="0"/>
                <a:t>Manager, IT Common Platforms</a:t>
              </a:r>
            </a:p>
            <a:p>
              <a:r>
                <a:rPr lang="en-US" dirty="0" smtClean="0"/>
                <a:t> </a:t>
              </a:r>
            </a:p>
            <a:p>
              <a:r>
                <a:rPr lang="en-US" dirty="0" smtClean="0"/>
                <a:t>EWS Modification Workshop</a:t>
              </a:r>
            </a:p>
            <a:p>
              <a:r>
                <a:rPr lang="en-US" dirty="0" smtClean="0"/>
                <a:t>December 4, 2015	</a:t>
              </a: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marL="0" indent="0">
              <a:buNone/>
            </a:pPr>
            <a:endParaRPr lang="en-US" sz="2000" dirty="0"/>
          </a:p>
          <a:p>
            <a:pPr marL="0" indent="0">
              <a:buNone/>
            </a:pPr>
            <a:r>
              <a:rPr lang="en-US" sz="2000" dirty="0" smtClean="0"/>
              <a:t>ERCOT </a:t>
            </a:r>
            <a:r>
              <a:rPr lang="en-US" sz="2000" dirty="0"/>
              <a:t>strictly prohibits Market Participants and their employees who are participating in ERCOT activities from using their participation in ERCOT activities as a forum for engaging in practices or communications that violate the antitrust laws. The ERCOT Board has approved guidelines for members of ERCOT Committees, Subcommittees and Working Groups to be reviewed and followed by each Market Participant attending ERCOT meetings. If you have not received a copy of these Guidelines, copies are available at the Client Relations desk. Please remember your ongoing obligation to comply with all applicable laws, including the antitrust laws. </a:t>
            </a:r>
          </a:p>
          <a:p>
            <a:pPr lvl="0"/>
            <a:endParaRPr lang="en-US" sz="2000" dirty="0"/>
          </a:p>
          <a:p>
            <a:endParaRPr lang="en-US" sz="2000" b="1" dirty="0"/>
          </a:p>
        </p:txBody>
      </p:sp>
      <p:sp>
        <p:nvSpPr>
          <p:cNvPr id="9" name="Title 8"/>
          <p:cNvSpPr>
            <a:spLocks noGrp="1"/>
          </p:cNvSpPr>
          <p:nvPr>
            <p:ph type="title"/>
          </p:nvPr>
        </p:nvSpPr>
        <p:spPr/>
        <p:txBody>
          <a:bodyPr/>
          <a:lstStyle/>
          <a:p>
            <a:r>
              <a:rPr lang="en-US" dirty="0" smtClean="0"/>
              <a:t>Anti-Trust Admonition	</a:t>
            </a:r>
            <a:endParaRPr lang="en-US" dirty="0"/>
          </a:p>
        </p:txBody>
      </p:sp>
    </p:spTree>
    <p:extLst>
      <p:ext uri="{BB962C8B-B14F-4D97-AF65-F5344CB8AC3E}">
        <p14:creationId xmlns:p14="http://schemas.microsoft.com/office/powerpoint/2010/main" val="2848734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r>
              <a:rPr lang="en-US" sz="2000" dirty="0" smtClean="0"/>
              <a:t>ERCOT Development teams have been engaged for feedback</a:t>
            </a:r>
          </a:p>
          <a:p>
            <a:pPr marL="685800" lvl="1"/>
            <a:r>
              <a:rPr lang="en-US" sz="1600" dirty="0" smtClean="0"/>
              <a:t>Notes from previous Workshop were reviewed</a:t>
            </a:r>
          </a:p>
          <a:p>
            <a:pPr marL="685800" lvl="1"/>
            <a:r>
              <a:rPr lang="en-US" sz="1600" dirty="0" smtClean="0"/>
              <a:t>Initial solution planned</a:t>
            </a:r>
          </a:p>
          <a:p>
            <a:pPr marL="285750"/>
            <a:r>
              <a:rPr lang="en-US" sz="2000" dirty="0" smtClean="0"/>
              <a:t>Not a design, per se</a:t>
            </a:r>
          </a:p>
          <a:p>
            <a:pPr marL="685800" lvl="1"/>
            <a:r>
              <a:rPr lang="en-US" sz="1600" dirty="0" smtClean="0"/>
              <a:t>More details are required</a:t>
            </a:r>
          </a:p>
          <a:p>
            <a:pPr marL="285750"/>
            <a:r>
              <a:rPr lang="en-US" sz="2000" dirty="0" smtClean="0"/>
              <a:t>This group has concluded that this project is technically feasible</a:t>
            </a:r>
          </a:p>
          <a:p>
            <a:pPr marL="0" indent="0">
              <a:buNone/>
            </a:pPr>
            <a:endParaRPr lang="en-US" sz="2000" dirty="0"/>
          </a:p>
          <a:p>
            <a:pPr marL="0" indent="0">
              <a:buNone/>
            </a:pPr>
            <a:endParaRPr lang="en-US" sz="2000" b="1" dirty="0"/>
          </a:p>
        </p:txBody>
      </p:sp>
      <p:sp>
        <p:nvSpPr>
          <p:cNvPr id="9" name="Title 8"/>
          <p:cNvSpPr>
            <a:spLocks noGrp="1"/>
          </p:cNvSpPr>
          <p:nvPr>
            <p:ph type="title"/>
          </p:nvPr>
        </p:nvSpPr>
        <p:spPr/>
        <p:txBody>
          <a:bodyPr/>
          <a:lstStyle/>
          <a:p>
            <a:pPr lvl="0"/>
            <a:r>
              <a:rPr lang="en-US" dirty="0" smtClean="0"/>
              <a:t>Status</a:t>
            </a:r>
            <a:endParaRPr lang="en-US" dirty="0"/>
          </a:p>
        </p:txBody>
      </p:sp>
    </p:spTree>
    <p:extLst>
      <p:ext uri="{BB962C8B-B14F-4D97-AF65-F5344CB8AC3E}">
        <p14:creationId xmlns:p14="http://schemas.microsoft.com/office/powerpoint/2010/main" val="1388745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r>
              <a:rPr lang="en-US" sz="2000" b="1" dirty="0" smtClean="0"/>
              <a:t>Provide new Notification infrastructure to notify on availability of a report</a:t>
            </a:r>
          </a:p>
          <a:p>
            <a:pPr lvl="1"/>
            <a:r>
              <a:rPr lang="en-US" sz="1600" dirty="0"/>
              <a:t>By Report ID</a:t>
            </a:r>
          </a:p>
          <a:p>
            <a:pPr lvl="1"/>
            <a:r>
              <a:rPr lang="en-US" sz="1600" dirty="0"/>
              <a:t>URL for retrieval will be included in Notification</a:t>
            </a:r>
          </a:p>
          <a:p>
            <a:pPr lvl="1"/>
            <a:r>
              <a:rPr lang="en-US" sz="1600" dirty="0"/>
              <a:t>Each Report ID notification could be delivered to a different destination</a:t>
            </a:r>
          </a:p>
          <a:p>
            <a:r>
              <a:rPr lang="en-US" sz="2000" b="1" dirty="0" smtClean="0"/>
              <a:t>SDK would be provided to facilitate implementation</a:t>
            </a:r>
          </a:p>
          <a:p>
            <a:pPr lvl="1"/>
            <a:r>
              <a:rPr lang="en-US" sz="1600" dirty="0"/>
              <a:t>Java and </a:t>
            </a:r>
            <a:r>
              <a:rPr lang="en-US" sz="1600" dirty="0" err="1"/>
              <a:t>.Net</a:t>
            </a:r>
            <a:r>
              <a:rPr lang="en-US" sz="1600" dirty="0"/>
              <a:t> clients would be made available</a:t>
            </a:r>
          </a:p>
          <a:p>
            <a:pPr lvl="1"/>
            <a:r>
              <a:rPr lang="en-US" sz="1600" dirty="0"/>
              <a:t>Clients would be Open Source</a:t>
            </a:r>
          </a:p>
          <a:p>
            <a:r>
              <a:rPr lang="en-US" sz="2000" b="1" dirty="0" smtClean="0"/>
              <a:t>Implement an “Opt-In” facility to request notifications</a:t>
            </a:r>
            <a:endParaRPr lang="en-US" sz="1200" b="1" dirty="0" smtClean="0"/>
          </a:p>
          <a:p>
            <a:pPr lvl="1"/>
            <a:r>
              <a:rPr lang="en-US" sz="1600" dirty="0" smtClean="0"/>
              <a:t>UI built as a page or pages in MIS</a:t>
            </a:r>
          </a:p>
          <a:p>
            <a:pPr lvl="1"/>
            <a:r>
              <a:rPr lang="en-US" sz="1600" dirty="0" smtClean="0"/>
              <a:t>Features would include:</a:t>
            </a:r>
          </a:p>
          <a:p>
            <a:pPr lvl="2"/>
            <a:r>
              <a:rPr lang="en-US" sz="1200" dirty="0" smtClean="0"/>
              <a:t>Option to set a default destination for a given DUNS</a:t>
            </a:r>
          </a:p>
          <a:p>
            <a:pPr lvl="2"/>
            <a:r>
              <a:rPr lang="en-US" sz="1200" dirty="0" smtClean="0"/>
              <a:t>Opt-in or opt-out</a:t>
            </a:r>
          </a:p>
          <a:p>
            <a:pPr lvl="2"/>
            <a:r>
              <a:rPr lang="en-US" sz="1200" dirty="0" smtClean="0"/>
              <a:t>Retrieve an active list of subscriptions</a:t>
            </a:r>
          </a:p>
          <a:p>
            <a:pPr lvl="2"/>
            <a:r>
              <a:rPr lang="en-US" sz="1200" dirty="0" smtClean="0"/>
              <a:t>Change the destination for a given subscription</a:t>
            </a:r>
          </a:p>
          <a:p>
            <a:pPr lvl="1"/>
            <a:r>
              <a:rPr lang="en-US" sz="1600" dirty="0" smtClean="0"/>
              <a:t>A new role will be created for USA’s to assign to maintain these subscriptions</a:t>
            </a:r>
          </a:p>
          <a:p>
            <a:pPr lvl="2"/>
            <a:endParaRPr lang="en-US" sz="1200" dirty="0" smtClean="0"/>
          </a:p>
          <a:p>
            <a:pPr marL="0" indent="0">
              <a:buNone/>
            </a:pPr>
            <a:endParaRPr lang="en-US" sz="2000" b="1" dirty="0"/>
          </a:p>
        </p:txBody>
      </p:sp>
      <p:sp>
        <p:nvSpPr>
          <p:cNvPr id="9" name="Title 8"/>
          <p:cNvSpPr>
            <a:spLocks noGrp="1"/>
          </p:cNvSpPr>
          <p:nvPr>
            <p:ph type="title"/>
          </p:nvPr>
        </p:nvSpPr>
        <p:spPr/>
        <p:txBody>
          <a:bodyPr/>
          <a:lstStyle/>
          <a:p>
            <a:r>
              <a:rPr lang="en-US" dirty="0" smtClean="0"/>
              <a:t>Proposal Summary</a:t>
            </a:r>
            <a:endParaRPr lang="en-US" dirty="0"/>
          </a:p>
        </p:txBody>
      </p:sp>
    </p:spTree>
    <p:extLst>
      <p:ext uri="{BB962C8B-B14F-4D97-AF65-F5344CB8AC3E}">
        <p14:creationId xmlns:p14="http://schemas.microsoft.com/office/powerpoint/2010/main" val="164811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r>
              <a:rPr lang="en-US" sz="2000" b="1" dirty="0"/>
              <a:t>Public, Certified, and Secure documents are In Scope</a:t>
            </a:r>
          </a:p>
          <a:p>
            <a:pPr lvl="1"/>
            <a:r>
              <a:rPr lang="en-US" sz="1600" dirty="0"/>
              <a:t>“Group” reports are not</a:t>
            </a:r>
          </a:p>
          <a:p>
            <a:r>
              <a:rPr lang="en-US" sz="2000" b="1" dirty="0"/>
              <a:t>Additional detail around transport is needed</a:t>
            </a:r>
          </a:p>
          <a:p>
            <a:pPr lvl="1"/>
            <a:r>
              <a:rPr lang="en-US" sz="1600" dirty="0"/>
              <a:t>What the SDK implementation exposes as an interface</a:t>
            </a:r>
          </a:p>
          <a:p>
            <a:pPr lvl="1"/>
            <a:r>
              <a:rPr lang="en-US" sz="1600" dirty="0"/>
              <a:t>What transport will be used</a:t>
            </a:r>
          </a:p>
          <a:p>
            <a:pPr lvl="1"/>
            <a:r>
              <a:rPr lang="en-US" sz="1600" dirty="0"/>
              <a:t>Means of identifying multiple instances of the </a:t>
            </a:r>
            <a:r>
              <a:rPr lang="en-US" sz="1600" dirty="0" smtClean="0"/>
              <a:t>client</a:t>
            </a:r>
          </a:p>
          <a:p>
            <a:r>
              <a:rPr lang="en-US" sz="2000" b="1" dirty="0"/>
              <a:t>Subscriptions are at the “Company” level, roles to retrieve the content are not</a:t>
            </a:r>
          </a:p>
          <a:p>
            <a:pPr lvl="1"/>
            <a:r>
              <a:rPr lang="en-US" sz="1600" dirty="0" smtClean="0"/>
              <a:t>Today, access to retrieve reports is very granular</a:t>
            </a:r>
          </a:p>
          <a:p>
            <a:pPr lvl="1"/>
            <a:r>
              <a:rPr lang="en-US" sz="1600" dirty="0" smtClean="0"/>
              <a:t>When the designated admin “opts-in” for a Report ID notification, that notification will be delivered to the requested destination</a:t>
            </a:r>
          </a:p>
          <a:p>
            <a:pPr lvl="1"/>
            <a:r>
              <a:rPr lang="en-US" sz="1600" dirty="0" smtClean="0"/>
              <a:t>It will be up to the MP to route the notification to the entity (person or system) which has the “extracts” role to retrieve the content.</a:t>
            </a:r>
          </a:p>
          <a:p>
            <a:pPr marL="914400" lvl="2" indent="0">
              <a:buNone/>
            </a:pPr>
            <a:endParaRPr lang="en-US" sz="1200" dirty="0" smtClean="0"/>
          </a:p>
          <a:p>
            <a:pPr marL="0" indent="0">
              <a:buNone/>
            </a:pPr>
            <a:endParaRPr lang="en-US" sz="2000" b="1" dirty="0"/>
          </a:p>
        </p:txBody>
      </p:sp>
      <p:sp>
        <p:nvSpPr>
          <p:cNvPr id="9" name="Title 8"/>
          <p:cNvSpPr>
            <a:spLocks noGrp="1"/>
          </p:cNvSpPr>
          <p:nvPr>
            <p:ph type="title"/>
          </p:nvPr>
        </p:nvSpPr>
        <p:spPr/>
        <p:txBody>
          <a:bodyPr/>
          <a:lstStyle/>
          <a:p>
            <a:r>
              <a:rPr lang="en-US" dirty="0" smtClean="0"/>
              <a:t>Constraints</a:t>
            </a:r>
            <a:endParaRPr lang="en-US" dirty="0"/>
          </a:p>
        </p:txBody>
      </p:sp>
    </p:spTree>
    <p:extLst>
      <p:ext uri="{BB962C8B-B14F-4D97-AF65-F5344CB8AC3E}">
        <p14:creationId xmlns:p14="http://schemas.microsoft.com/office/powerpoint/2010/main" val="3945543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r>
              <a:rPr lang="en-US" sz="2000" b="1" dirty="0" smtClean="0"/>
              <a:t>Our conclusion is that this work is not unreasonable in size or scope</a:t>
            </a:r>
            <a:endParaRPr lang="en-US" sz="2000" b="1" dirty="0"/>
          </a:p>
          <a:p>
            <a:pPr lvl="1"/>
            <a:r>
              <a:rPr lang="en-US" sz="1600" dirty="0" smtClean="0"/>
              <a:t>Not trivial work, but conceptually it is straightforward</a:t>
            </a:r>
            <a:endParaRPr lang="en-US" sz="1600" dirty="0"/>
          </a:p>
          <a:p>
            <a:r>
              <a:rPr lang="en-US" sz="2000" b="1" dirty="0" smtClean="0"/>
              <a:t>ERCOT does not have sufficient detail to be able to estimate cost at this point</a:t>
            </a:r>
          </a:p>
          <a:p>
            <a:r>
              <a:rPr lang="en-US" sz="2000" b="1" dirty="0" smtClean="0"/>
              <a:t>Recommend that an SCR is created and submitted for prioritization</a:t>
            </a:r>
            <a:endParaRPr lang="en-US" sz="2000" b="1" dirty="0"/>
          </a:p>
          <a:p>
            <a:pPr marL="914400" lvl="2" indent="0">
              <a:buNone/>
            </a:pPr>
            <a:endParaRPr lang="en-US" sz="1200" dirty="0" smtClean="0"/>
          </a:p>
          <a:p>
            <a:pPr marL="0" indent="0">
              <a:buNone/>
            </a:pPr>
            <a:endParaRPr lang="en-US" sz="2000" b="1" dirty="0"/>
          </a:p>
        </p:txBody>
      </p:sp>
      <p:sp>
        <p:nvSpPr>
          <p:cNvPr id="9" name="Title 8"/>
          <p:cNvSpPr>
            <a:spLocks noGrp="1"/>
          </p:cNvSpPr>
          <p:nvPr>
            <p:ph type="title"/>
          </p:nvPr>
        </p:nvSpPr>
        <p:spPr/>
        <p:txBody>
          <a:bodyPr/>
          <a:lstStyle/>
          <a:p>
            <a:r>
              <a:rPr lang="en-US" dirty="0" smtClean="0"/>
              <a:t>Conclusions</a:t>
            </a:r>
            <a:endParaRPr lang="en-US" dirty="0"/>
          </a:p>
        </p:txBody>
      </p:sp>
    </p:spTree>
    <p:extLst>
      <p:ext uri="{BB962C8B-B14F-4D97-AF65-F5344CB8AC3E}">
        <p14:creationId xmlns:p14="http://schemas.microsoft.com/office/powerpoint/2010/main" val="1164952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Public</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purl.org/dc/elements/1.1/"/>
    <ds:schemaRef ds:uri="http://schemas.microsoft.com/office/2006/documentManagement/types"/>
    <ds:schemaRef ds:uri="http://purl.org/dc/dcmitype/"/>
    <ds:schemaRef ds:uri="c34af464-7aa1-4edd-9be4-83dffc1cb926"/>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10959</TotalTime>
  <Words>493</Words>
  <Application>Microsoft Office PowerPoint</Application>
  <PresentationFormat>On-screen Show (4:3)</PresentationFormat>
  <Paragraphs>58</Paragraphs>
  <Slides>6</Slides>
  <Notes>5</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Office Theme</vt:lpstr>
      <vt:lpstr>Custom Design</vt:lpstr>
      <vt:lpstr>PowerPoint Presentation</vt:lpstr>
      <vt:lpstr>Anti-Trust Admonition </vt:lpstr>
      <vt:lpstr>Status</vt:lpstr>
      <vt:lpstr>Proposal Summary</vt:lpstr>
      <vt:lpstr>Constraints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Brian.Brandaw@ercot.com</dc:creator>
  <cp:lastModifiedBy>Jacobs, Kaci</cp:lastModifiedBy>
  <cp:revision>217</cp:revision>
  <cp:lastPrinted>2015-09-21T20:52:27Z</cp:lastPrinted>
  <dcterms:created xsi:type="dcterms:W3CDTF">2010-04-12T23:12:02Z</dcterms:created>
  <dcterms:modified xsi:type="dcterms:W3CDTF">2015-12-08T16:23:48Z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