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</p:sldMasterIdLst>
  <p:notesMasterIdLst>
    <p:notesMasterId r:id="rId8"/>
  </p:notesMasterIdLst>
  <p:handoutMasterIdLst>
    <p:handoutMasterId r:id="rId9"/>
  </p:handoutMasterIdLst>
  <p:sldIdLst>
    <p:sldId id="260" r:id="rId6"/>
    <p:sldId id="265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4" autoAdjust="0"/>
    <p:restoredTop sz="94595" autoAdjust="0"/>
  </p:normalViewPr>
  <p:slideViewPr>
    <p:cSldViewPr snapToGrid="0" snapToObjects="1">
      <p:cViewPr varScale="1">
        <p:scale>
          <a:sx n="127" d="100"/>
          <a:sy n="127" d="100"/>
        </p:scale>
        <p:origin x="834" y="126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6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3861872"/>
            <a:chOff x="603250" y="546100"/>
            <a:chExt cx="7727950" cy="386187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277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ERCOT Retail Market IT Update</a:t>
              </a:r>
            </a:p>
            <a:p>
              <a:endParaRPr lang="en-US" b="1" dirty="0" smtClean="0"/>
            </a:p>
            <a:p>
              <a:r>
                <a:rPr lang="en-US" sz="2000" b="1" dirty="0" smtClean="0"/>
                <a:t>Dave Pagliai</a:t>
              </a:r>
              <a:endParaRPr lang="en-US" sz="2000" b="1" dirty="0" smtClean="0"/>
            </a:p>
            <a:p>
              <a:r>
                <a:rPr lang="en-US" b="1" dirty="0" smtClean="0"/>
                <a:t>Manager, IT </a:t>
              </a:r>
              <a:r>
                <a:rPr lang="en-US" b="1" dirty="0" smtClean="0"/>
                <a:t>Support </a:t>
              </a:r>
              <a:r>
                <a:rPr lang="en-US" b="1" dirty="0" smtClean="0"/>
                <a:t>Services</a:t>
              </a:r>
            </a:p>
            <a:p>
              <a:endParaRPr lang="en-US" dirty="0" smtClean="0"/>
            </a:p>
            <a:p>
              <a:r>
                <a:rPr lang="en-US" b="1" dirty="0" smtClean="0"/>
                <a:t>Retail Market Subcommittee</a:t>
              </a:r>
            </a:p>
            <a:p>
              <a:r>
                <a:rPr lang="en-US" b="1" dirty="0" smtClean="0"/>
                <a:t>December 9, </a:t>
              </a:r>
              <a:r>
                <a:rPr lang="en-US" b="1" dirty="0" smtClean="0"/>
                <a:t>2015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400675"/>
          </a:xfrm>
        </p:spPr>
        <p:txBody>
          <a:bodyPr>
            <a:normAutofit lnSpcReduction="10000"/>
          </a:bodyPr>
          <a:lstStyle/>
          <a:p>
            <a:r>
              <a:rPr lang="en-US" sz="1600" b="1" kern="0" dirty="0" smtClean="0"/>
              <a:t>Improvements initiated in response to the February 17</a:t>
            </a:r>
            <a:r>
              <a:rPr lang="en-US" sz="1600" b="1" kern="0" baseline="30000" dirty="0" smtClean="0"/>
              <a:t>th</a:t>
            </a:r>
            <a:r>
              <a:rPr lang="en-US" sz="1600" b="1" kern="0" dirty="0" smtClean="0"/>
              <a:t> duplicate retail transactions incident.</a:t>
            </a:r>
          </a:p>
          <a:p>
            <a:r>
              <a:rPr lang="en-US" sz="1600" b="1" kern="0" dirty="0" smtClean="0"/>
              <a:t>Goal: Migrate functionality to new platforms and retire legacy toolset</a:t>
            </a:r>
            <a:endParaRPr lang="en-US" sz="1600" kern="0" dirty="0" smtClean="0"/>
          </a:p>
          <a:p>
            <a:pPr lvl="1"/>
            <a:r>
              <a:rPr lang="en-US" sz="1600" b="1" kern="0" dirty="0" smtClean="0"/>
              <a:t>Current Status:</a:t>
            </a:r>
          </a:p>
          <a:p>
            <a:pPr lvl="2"/>
            <a:r>
              <a:rPr lang="en-US" sz="1600" b="1" kern="0" dirty="0" smtClean="0"/>
              <a:t>Complete</a:t>
            </a:r>
            <a:r>
              <a:rPr lang="en-US" sz="1600" i="1" kern="0" dirty="0" smtClean="0"/>
              <a:t> - </a:t>
            </a:r>
            <a:r>
              <a:rPr lang="en-US" sz="1600" kern="0" dirty="0" smtClean="0"/>
              <a:t>New outbound transaction flow monitor designed to alert when a five to ten minute transactional backlog exists</a:t>
            </a:r>
          </a:p>
          <a:p>
            <a:pPr lvl="2"/>
            <a:r>
              <a:rPr lang="en-US" sz="1600" b="1" kern="0" dirty="0"/>
              <a:t>In progress </a:t>
            </a:r>
            <a:r>
              <a:rPr lang="en-US" sz="1600" kern="0" dirty="0"/>
              <a:t>- End-to-end pulse functionality monitoring for retail </a:t>
            </a:r>
            <a:r>
              <a:rPr lang="en-US" sz="1600" kern="0" dirty="0" smtClean="0"/>
              <a:t>transactions – December 2015 target:</a:t>
            </a:r>
            <a:endParaRPr lang="en-US" sz="1600" kern="0" dirty="0"/>
          </a:p>
          <a:p>
            <a:pPr lvl="3"/>
            <a:r>
              <a:rPr lang="en-US" sz="1600" kern="0" dirty="0"/>
              <a:t>System will sit outside of the ERCOT firewall and mimic a market participant’s experience and alert when </a:t>
            </a:r>
            <a:r>
              <a:rPr lang="en-US" sz="1600" kern="0" dirty="0" smtClean="0"/>
              <a:t>performance criteria </a:t>
            </a:r>
            <a:r>
              <a:rPr lang="en-US" sz="1600" kern="0" dirty="0"/>
              <a:t>are not </a:t>
            </a:r>
            <a:r>
              <a:rPr lang="en-US" sz="1600" kern="0" dirty="0" smtClean="0"/>
              <a:t>met</a:t>
            </a:r>
            <a:endParaRPr lang="en-US" sz="1600" kern="0" dirty="0"/>
          </a:p>
          <a:p>
            <a:pPr lvl="2"/>
            <a:r>
              <a:rPr lang="en-US" sz="1600" b="1" kern="0" dirty="0" smtClean="0"/>
              <a:t>In progress </a:t>
            </a:r>
            <a:r>
              <a:rPr lang="en-US" sz="1600" kern="0" dirty="0"/>
              <a:t>–</a:t>
            </a:r>
            <a:r>
              <a:rPr lang="en-US" sz="1600" b="1" kern="0" dirty="0" smtClean="0"/>
              <a:t> </a:t>
            </a:r>
            <a:r>
              <a:rPr lang="en-US" sz="1600" kern="0" dirty="0" smtClean="0"/>
              <a:t>Migrate monitoring functionality to </a:t>
            </a:r>
            <a:r>
              <a:rPr lang="en-US" sz="1600" kern="0" dirty="0"/>
              <a:t>a supported </a:t>
            </a:r>
            <a:r>
              <a:rPr lang="en-US" sz="1600" kern="0" dirty="0" smtClean="0"/>
              <a:t>toolset – December 2015 target:</a:t>
            </a:r>
            <a:endParaRPr lang="en-US" sz="1600" kern="0" dirty="0"/>
          </a:p>
          <a:p>
            <a:pPr lvl="3"/>
            <a:r>
              <a:rPr lang="en-US" sz="1600" kern="0" dirty="0" smtClean="0"/>
              <a:t>76 </a:t>
            </a:r>
            <a:r>
              <a:rPr lang="en-US" sz="1600" kern="0" dirty="0"/>
              <a:t>of 84 </a:t>
            </a:r>
            <a:r>
              <a:rPr lang="en-US" sz="1600" kern="0" dirty="0" smtClean="0"/>
              <a:t>monitors complete</a:t>
            </a:r>
            <a:endParaRPr lang="en-US" sz="1600" kern="0" dirty="0"/>
          </a:p>
          <a:p>
            <a:pPr lvl="3"/>
            <a:r>
              <a:rPr lang="en-US" sz="1600" kern="0" dirty="0" smtClean="0"/>
              <a:t>17 </a:t>
            </a:r>
            <a:r>
              <a:rPr lang="en-US" sz="1600" kern="0" dirty="0"/>
              <a:t>of 19 directory monitors </a:t>
            </a:r>
            <a:r>
              <a:rPr lang="en-US" sz="1600" kern="0" dirty="0" smtClean="0"/>
              <a:t>complete</a:t>
            </a:r>
            <a:endParaRPr lang="en-US" sz="1600" kern="0" dirty="0"/>
          </a:p>
          <a:p>
            <a:pPr lvl="3"/>
            <a:r>
              <a:rPr lang="en-US" sz="1600" b="1" kern="0" dirty="0" smtClean="0"/>
              <a:t>11 </a:t>
            </a:r>
            <a:r>
              <a:rPr lang="en-US" sz="1600" b="1" kern="0" dirty="0"/>
              <a:t>of 11 reports </a:t>
            </a:r>
            <a:r>
              <a:rPr lang="en-US" sz="1600" b="1" kern="0" dirty="0" smtClean="0"/>
              <a:t>complete</a:t>
            </a:r>
            <a:endParaRPr lang="en-US" sz="1600" b="1" kern="0" dirty="0"/>
          </a:p>
          <a:p>
            <a:pPr lvl="3"/>
            <a:r>
              <a:rPr lang="en-US" sz="1600" b="1" kern="0" dirty="0" smtClean="0"/>
              <a:t>112 </a:t>
            </a:r>
            <a:r>
              <a:rPr lang="en-US" sz="1600" b="1" kern="0" dirty="0"/>
              <a:t>of 112 dashboards </a:t>
            </a:r>
            <a:r>
              <a:rPr lang="en-US" sz="1600" b="1" kern="0" dirty="0" smtClean="0"/>
              <a:t>complete</a:t>
            </a:r>
            <a:endParaRPr lang="en-US" sz="1600" b="1" kern="0" dirty="0"/>
          </a:p>
          <a:p>
            <a:pPr lvl="3"/>
            <a:r>
              <a:rPr lang="en-US" sz="1600" b="1" kern="0" dirty="0" smtClean="0"/>
              <a:t>2 </a:t>
            </a:r>
            <a:r>
              <a:rPr lang="en-US" sz="1600" b="1" kern="0" dirty="0"/>
              <a:t>of 3 business functions </a:t>
            </a:r>
            <a:r>
              <a:rPr lang="en-US" sz="1600" b="1" kern="0" dirty="0" smtClean="0"/>
              <a:t>complete (third business function no longer needed)</a:t>
            </a:r>
            <a:endParaRPr lang="en-US" sz="1600" b="1" kern="0" dirty="0"/>
          </a:p>
          <a:p>
            <a:pPr lvl="3"/>
            <a:r>
              <a:rPr lang="en-US" sz="1600" kern="0" dirty="0"/>
              <a:t>On target for completion by the end of 2015</a:t>
            </a:r>
          </a:p>
          <a:p>
            <a:pPr lvl="3"/>
            <a:endParaRPr lang="en-US" sz="1000" b="1" kern="0" dirty="0" smtClean="0"/>
          </a:p>
          <a:p>
            <a:pPr lvl="2"/>
            <a:endParaRPr lang="en-US" sz="1400" b="1" kern="0" dirty="0" smtClean="0"/>
          </a:p>
          <a:p>
            <a:pPr lvl="2"/>
            <a:endParaRPr lang="en-US" sz="1400" kern="0" dirty="0" smtClean="0"/>
          </a:p>
          <a:p>
            <a:pPr lvl="1"/>
            <a:endParaRPr lang="en-US" sz="1600" b="1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Tool Migration </a:t>
            </a:r>
            <a:r>
              <a:rPr lang="en-US" dirty="0" smtClean="0"/>
              <a:t>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07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purl.org/dc/elements/1.1/"/>
    <ds:schemaRef ds:uri="http://purl.org/dc/terms/"/>
    <ds:schemaRef ds:uri="http://schemas.openxmlformats.org/package/2006/metadata/core-properties"/>
    <ds:schemaRef ds:uri="c34af464-7aa1-4edd-9be4-83dffc1cb926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D7812C4-50DA-45E5-9F96-07EFBEEFB2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1246</TotalTime>
  <Words>166</Words>
  <Application>Microsoft Office PowerPoint</Application>
  <PresentationFormat>On-screen Show (4:3)</PresentationFormat>
  <Paragraphs>24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Office Theme</vt:lpstr>
      <vt:lpstr>Custom Design</vt:lpstr>
      <vt:lpstr>PowerPoint Presentation</vt:lpstr>
      <vt:lpstr>Legacy Tool Migration Update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Pagliai, Dave</cp:lastModifiedBy>
  <cp:revision>138</cp:revision>
  <cp:lastPrinted>2015-05-29T21:32:02Z</cp:lastPrinted>
  <dcterms:created xsi:type="dcterms:W3CDTF">2010-04-12T23:12:02Z</dcterms:created>
  <dcterms:modified xsi:type="dcterms:W3CDTF">2015-12-07T23:17:17Z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