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8"/>
  </p:notesMasterIdLst>
  <p:handoutMasterIdLst>
    <p:handoutMasterId r:id="rId9"/>
  </p:handoutMasterIdLst>
  <p:sldIdLst>
    <p:sldId id="288" r:id="rId2"/>
    <p:sldId id="364" r:id="rId3"/>
    <p:sldId id="365" r:id="rId4"/>
    <p:sldId id="363" r:id="rId5"/>
    <p:sldId id="358" r:id="rId6"/>
    <p:sldId id="323" r:id="rId7"/>
  </p:sldIdLst>
  <p:sldSz cx="9144000" cy="6858000" type="screen4x3"/>
  <p:notesSz cx="6858000" cy="9180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00"/>
    <a:srgbClr val="EAEAEA"/>
    <a:srgbClr val="008000"/>
    <a:srgbClr val="000099"/>
    <a:srgbClr val="FFFF66"/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00" autoAdjust="0"/>
    <p:restoredTop sz="94605" autoAdjust="0"/>
  </p:normalViewPr>
  <p:slideViewPr>
    <p:cSldViewPr>
      <p:cViewPr varScale="1">
        <p:scale>
          <a:sx n="117" d="100"/>
          <a:sy n="117" d="100"/>
        </p:scale>
        <p:origin x="-1530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720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AC59E325-52FC-4B5A-9149-BF9BB67BD6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483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87388"/>
            <a:ext cx="4592637" cy="3444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0863"/>
            <a:ext cx="5029200" cy="413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38245C1E-786B-4B6C-9B8F-AD2DE3CCAC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320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6859F13-02CA-48C9-847E-833B8E79FC8C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13916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0244" name="Slide Number Placeholder 3"/>
          <p:cNvSpPr txBox="1">
            <a:spLocks noGrp="1"/>
          </p:cNvSpPr>
          <p:nvPr/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81" tIns="46239" rIns="92481" bIns="46239" anchor="b"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67B3EDC-DB14-4188-8A6A-A2D6398A4642}" type="slidenum">
              <a:rPr lang="en-US" altLang="en-US" b="0"/>
              <a:pPr algn="r" eaLnBrk="1" hangingPunct="1">
                <a:spcBef>
                  <a:spcPct val="0"/>
                </a:spcBef>
              </a:pPr>
              <a:t>2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752745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0244" name="Slide Number Placeholder 3"/>
          <p:cNvSpPr txBox="1">
            <a:spLocks noGrp="1"/>
          </p:cNvSpPr>
          <p:nvPr/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81" tIns="46239" rIns="92481" bIns="46239" anchor="b"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67B3EDC-DB14-4188-8A6A-A2D6398A4642}" type="slidenum">
              <a:rPr lang="en-US" altLang="en-US" b="0"/>
              <a:pPr algn="r" eaLnBrk="1" hangingPunct="1">
                <a:spcBef>
                  <a:spcPct val="0"/>
                </a:spcBef>
              </a:pPr>
              <a:t>3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515459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0244" name="Slide Number Placeholder 3"/>
          <p:cNvSpPr txBox="1">
            <a:spLocks noGrp="1"/>
          </p:cNvSpPr>
          <p:nvPr/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81" tIns="46239" rIns="92481" bIns="46239" anchor="b"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67B3EDC-DB14-4188-8A6A-A2D6398A4642}" type="slidenum">
              <a:rPr lang="en-US" altLang="en-US" b="0"/>
              <a:pPr algn="r" eaLnBrk="1" hangingPunct="1">
                <a:spcBef>
                  <a:spcPct val="0"/>
                </a:spcBef>
              </a:pPr>
              <a:t>4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960415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2277B6C-9F8B-47FA-9995-1A29E8934C91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94058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6CDBE-B8B6-490F-A5A5-8B3CBF3B3E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874592"/>
      </p:ext>
    </p:extLst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0F3C-01A0-4D9F-924D-BD93A4DB62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58654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42106-6161-4A75-AFB2-6ACEAE3FE1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92707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DD851-62C6-4FF1-BB56-7EB595208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94771"/>
      </p:ext>
    </p:extLst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AA0EF-0C73-43B5-9078-F55A1D4F8D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60854"/>
      </p:ext>
    </p:extLst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A93E0-A738-4513-8709-D0688C4B53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30092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0ACD3-ABDD-4CBC-BBFA-6F9B73C70E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59299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E20EA-DF52-406A-8674-67B4BDBC78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286669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B2733-2904-4451-9A16-670D5F93B0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157466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76C29-5FB5-46A5-A5A4-DFC7E13482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83454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025CA-A408-4646-A837-9C8F18050C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93359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37"/>
          <a:stretch>
            <a:fillRect/>
          </a:stretch>
        </p:blipFill>
        <p:spPr bwMode="auto">
          <a:xfrm>
            <a:off x="6057900" y="0"/>
            <a:ext cx="30861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9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7DAE339E-26AF-4780-A609-BC007EC854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381000" y="1219200"/>
            <a:ext cx="8305800" cy="76200"/>
          </a:xfrm>
          <a:prstGeom prst="rect">
            <a:avLst/>
          </a:prstGeom>
          <a:gradFill rotWithShape="0">
            <a:gsLst>
              <a:gs pos="0">
                <a:srgbClr val="00475E"/>
              </a:gs>
              <a:gs pos="100000">
                <a:srgbClr val="0099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204" tIns="39889" rIns="81204" bIns="39889" anchor="ctr"/>
          <a:lstStyle>
            <a:lvl1pPr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 sz="2200" b="0" dirty="0" smtClean="0"/>
          </a:p>
        </p:txBody>
      </p:sp>
      <p:sp>
        <p:nvSpPr>
          <p:cNvPr id="1033" name="WordArt 12"/>
          <p:cNvSpPr>
            <a:spLocks noChangeArrowheads="1" noChangeShapeType="1" noTextEdit="1"/>
          </p:cNvSpPr>
          <p:nvPr userDrawn="1"/>
        </p:nvSpPr>
        <p:spPr bwMode="auto">
          <a:xfrm>
            <a:off x="314325" y="228600"/>
            <a:ext cx="12858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33CC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TDTWG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>
    <p:zoom dir="in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alendar/2015/8/18/55608-TDTW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61B236-E5B8-4200-B951-5EEA4FFB143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6670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TDTMS </a:t>
            </a:r>
            <a:br>
              <a:rPr lang="en-US" altLang="en-US" b="1" smtClean="0"/>
            </a:br>
            <a:r>
              <a:rPr lang="en-US" altLang="en-US" b="1" smtClean="0"/>
              <a:t>Update to RMS</a:t>
            </a:r>
            <a:endParaRPr lang="en-US" altLang="en-US" b="1" dirty="0" smtClean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895600" y="4343400"/>
            <a:ext cx="3505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December 9, </a:t>
            </a:r>
            <a:r>
              <a:rPr lang="en-US" altLang="en-US" sz="1800" dirty="0"/>
              <a:t>2015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4294967295"/>
          </p:nvPr>
        </p:nvSpPr>
        <p:spPr>
          <a:xfrm>
            <a:off x="381000" y="1570038"/>
            <a:ext cx="8382000" cy="5002212"/>
          </a:xfrm>
        </p:spPr>
        <p:txBody>
          <a:bodyPr/>
          <a:lstStyle/>
          <a:p>
            <a:pPr marL="457200" lvl="1" indent="0">
              <a:buNone/>
              <a:defRPr/>
            </a:pPr>
            <a:endParaRPr lang="en-US" altLang="en-US" sz="1800" dirty="0" smtClean="0">
              <a:cs typeface="Times New Roman" pitchFamily="18" charset="0"/>
            </a:endParaRPr>
          </a:p>
          <a:p>
            <a:pPr marL="800100" lvl="2" indent="0">
              <a:buFontTx/>
              <a:buNone/>
              <a:defRPr/>
            </a:pPr>
            <a:endParaRPr lang="en-US" altLang="en-US" dirty="0" smtClean="0"/>
          </a:p>
          <a:p>
            <a:pPr marL="800100" lvl="2" indent="0">
              <a:buFontTx/>
              <a:buNone/>
              <a:defRPr/>
            </a:pPr>
            <a:endParaRPr lang="en-US" altLang="en-US" dirty="0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5181600" y="6096000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endParaRPr lang="en-US" sz="1400" b="0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2133600" cy="476250"/>
          </a:xfrm>
        </p:spPr>
        <p:txBody>
          <a:bodyPr/>
          <a:lstStyle/>
          <a:p>
            <a:pPr>
              <a:defRPr/>
            </a:pPr>
            <a:fld id="{9BD55180-51C8-4AC3-842D-587BB0D0BEC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743200" y="457200"/>
            <a:ext cx="286385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800" kern="0" dirty="0">
                <a:solidFill>
                  <a:srgbClr val="000000"/>
                </a:solidFill>
                <a:latin typeface="Arial"/>
              </a:rPr>
              <a:t>Meeting Update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00200"/>
            <a:ext cx="7181850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38200" y="2514600"/>
            <a:ext cx="6934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Reviewed and finalized ERCOT </a:t>
            </a:r>
            <a:r>
              <a:rPr lang="en-US" sz="2400" dirty="0"/>
              <a:t>draft of 2016 SLA with updates </a:t>
            </a:r>
            <a:r>
              <a:rPr lang="en-US" sz="2400" dirty="0" smtClean="0"/>
              <a:t>to  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Retail </a:t>
            </a:r>
            <a:r>
              <a:rPr lang="en-US" sz="2400" dirty="0"/>
              <a:t>Release </a:t>
            </a:r>
            <a:r>
              <a:rPr lang="en-US" sz="2400" dirty="0" smtClean="0"/>
              <a:t>Calendar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Service availability for </a:t>
            </a:r>
            <a:r>
              <a:rPr lang="en-US" sz="2400" dirty="0" err="1" smtClean="0"/>
              <a:t>MarkeTrak</a:t>
            </a:r>
            <a:r>
              <a:rPr lang="en-US" sz="2400" dirty="0" smtClean="0"/>
              <a:t> Performance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Browser </a:t>
            </a:r>
            <a:r>
              <a:rPr lang="en-US" sz="2400" dirty="0"/>
              <a:t>Compatibility</a:t>
            </a:r>
          </a:p>
        </p:txBody>
      </p:sp>
    </p:spTree>
    <p:extLst>
      <p:ext uri="{BB962C8B-B14F-4D97-AF65-F5344CB8AC3E}">
        <p14:creationId xmlns:p14="http://schemas.microsoft.com/office/powerpoint/2010/main" val="1728611298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4294967295"/>
          </p:nvPr>
        </p:nvSpPr>
        <p:spPr>
          <a:xfrm>
            <a:off x="381000" y="1295400"/>
            <a:ext cx="8382000" cy="5562600"/>
          </a:xfrm>
        </p:spPr>
        <p:txBody>
          <a:bodyPr/>
          <a:lstStyle/>
          <a:p>
            <a:pPr marL="457200" lvl="1" indent="0">
              <a:buNone/>
              <a:defRPr/>
            </a:pPr>
            <a:endParaRPr lang="en-US" altLang="en-US" b="1" dirty="0" smtClean="0">
              <a:solidFill>
                <a:srgbClr val="00B050"/>
              </a:solidFill>
              <a:cs typeface="Times New Roman" pitchFamily="18" charset="0"/>
            </a:endParaRPr>
          </a:p>
          <a:p>
            <a:pPr marL="457200" lvl="1" indent="0">
              <a:buNone/>
              <a:defRPr/>
            </a:pPr>
            <a:r>
              <a:rPr lang="en-US" altLang="en-US" b="1" dirty="0" smtClean="0">
                <a:solidFill>
                  <a:srgbClr val="00B050"/>
                </a:solidFill>
                <a:cs typeface="Times New Roman" pitchFamily="18" charset="0"/>
              </a:rPr>
              <a:t>TDTMS </a:t>
            </a:r>
            <a:r>
              <a:rPr lang="en-US" altLang="en-US" b="1" dirty="0">
                <a:solidFill>
                  <a:srgbClr val="00B050"/>
                </a:solidFill>
                <a:cs typeface="Times New Roman" pitchFamily="18" charset="0"/>
              </a:rPr>
              <a:t>Procedures </a:t>
            </a:r>
            <a:r>
              <a:rPr lang="en-US" altLang="en-US" b="1" dirty="0" smtClean="0">
                <a:solidFill>
                  <a:srgbClr val="FF3300"/>
                </a:solidFill>
                <a:cs typeface="Times New Roman" pitchFamily="18" charset="0"/>
              </a:rPr>
              <a:t>(RMS Voting Item)</a:t>
            </a:r>
          </a:p>
          <a:p>
            <a:pPr marL="0" indent="0">
              <a:buNone/>
            </a:pPr>
            <a:r>
              <a:rPr lang="en-US" sz="1000" dirty="0" smtClean="0"/>
              <a:t/>
            </a:r>
            <a:br>
              <a:rPr lang="en-US" sz="1000" dirty="0" smtClean="0"/>
            </a:br>
            <a:endParaRPr lang="en-US" altLang="en-US" sz="1600" dirty="0" smtClean="0"/>
          </a:p>
          <a:p>
            <a:pPr marL="800100" lvl="2" indent="0">
              <a:buNone/>
              <a:defRPr/>
            </a:pPr>
            <a:r>
              <a:rPr lang="en-US" altLang="en-US" b="1" kern="1200" dirty="0" smtClean="0">
                <a:latin typeface="Times New Roman" pitchFamily="18" charset="0"/>
                <a:ea typeface="+mn-ea"/>
                <a:cs typeface="+mn-cs"/>
              </a:rPr>
              <a:t>TDTMS created new procedures document for the working group and </a:t>
            </a:r>
            <a:r>
              <a:rPr lang="en-US" altLang="en-US" b="1" kern="1200" dirty="0">
                <a:latin typeface="Times New Roman" pitchFamily="18" charset="0"/>
                <a:ea typeface="+mn-ea"/>
                <a:cs typeface="+mn-cs"/>
              </a:rPr>
              <a:t>f</a:t>
            </a:r>
            <a:r>
              <a:rPr lang="en-US" altLang="en-US" b="1" kern="1200" dirty="0" smtClean="0">
                <a:latin typeface="Times New Roman" pitchFamily="18" charset="0"/>
              </a:rPr>
              <a:t>inalized </a:t>
            </a:r>
            <a:r>
              <a:rPr lang="en-US" altLang="en-US" b="1" kern="1200" dirty="0">
                <a:latin typeface="Times New Roman" pitchFamily="18" charset="0"/>
              </a:rPr>
              <a:t>p</a:t>
            </a:r>
            <a:r>
              <a:rPr lang="en-US" altLang="en-US" b="1" kern="1200" dirty="0" smtClean="0">
                <a:latin typeface="Times New Roman" pitchFamily="18" charset="0"/>
              </a:rPr>
              <a:t>rocedures </a:t>
            </a:r>
            <a:r>
              <a:rPr lang="en-US" altLang="en-US" b="1" kern="1200" dirty="0">
                <a:latin typeface="Times New Roman" pitchFamily="18" charset="0"/>
              </a:rPr>
              <a:t>for endorsement and RMS vote</a:t>
            </a:r>
          </a:p>
          <a:p>
            <a:pPr marL="800100" lvl="2" indent="0">
              <a:buFontTx/>
              <a:buNone/>
              <a:defRPr/>
            </a:pPr>
            <a:endParaRPr lang="en-US" altLang="en-US" b="1" kern="1200" dirty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5181600" y="6096000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endParaRPr lang="en-US" sz="1400" b="0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2133600" cy="476250"/>
          </a:xfrm>
        </p:spPr>
        <p:txBody>
          <a:bodyPr/>
          <a:lstStyle/>
          <a:p>
            <a:pPr>
              <a:defRPr/>
            </a:pPr>
            <a:fld id="{9BD55180-51C8-4AC3-842D-587BB0D0BEC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743200" y="457200"/>
            <a:ext cx="286385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800" kern="0" dirty="0">
                <a:solidFill>
                  <a:srgbClr val="000000"/>
                </a:solidFill>
                <a:latin typeface="Arial"/>
              </a:rPr>
              <a:t>Meeting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989759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4294967295"/>
          </p:nvPr>
        </p:nvSpPr>
        <p:spPr>
          <a:xfrm>
            <a:off x="381000" y="1570038"/>
            <a:ext cx="8382000" cy="5002212"/>
          </a:xfrm>
        </p:spPr>
        <p:txBody>
          <a:bodyPr/>
          <a:lstStyle/>
          <a:p>
            <a:pPr marL="457200" lvl="1" indent="0">
              <a:buNone/>
              <a:defRPr/>
            </a:pPr>
            <a:r>
              <a:rPr lang="en-US" altLang="en-US" b="1" dirty="0" smtClean="0">
                <a:solidFill>
                  <a:srgbClr val="00B050"/>
                </a:solidFill>
                <a:cs typeface="Times New Roman" pitchFamily="18" charset="0"/>
              </a:rPr>
              <a:t>TDTMS </a:t>
            </a:r>
            <a:r>
              <a:rPr lang="en-US" altLang="en-US" b="1" dirty="0">
                <a:solidFill>
                  <a:srgbClr val="00B050"/>
                </a:solidFill>
                <a:cs typeface="Times New Roman" pitchFamily="18" charset="0"/>
              </a:rPr>
              <a:t>Implementation Guide </a:t>
            </a:r>
            <a:r>
              <a:rPr lang="en-US" altLang="en-US" b="1" dirty="0" smtClean="0">
                <a:solidFill>
                  <a:srgbClr val="FF3300"/>
                </a:solidFill>
                <a:cs typeface="Times New Roman" pitchFamily="18" charset="0"/>
              </a:rPr>
              <a:t>(RMS Voting Item)</a:t>
            </a:r>
          </a:p>
          <a:p>
            <a:pPr marL="457200" lvl="1" indent="0">
              <a:buNone/>
              <a:defRPr/>
            </a:pPr>
            <a:endParaRPr lang="en-US" altLang="en-US" sz="1800" dirty="0" smtClean="0">
              <a:cs typeface="Times New Roman" pitchFamily="18" charset="0"/>
            </a:endParaRPr>
          </a:p>
          <a:p>
            <a:pPr marL="800100" lvl="2" indent="0">
              <a:buNone/>
              <a:defRPr/>
            </a:pPr>
            <a:r>
              <a:rPr lang="en-US" b="1" kern="1200" dirty="0">
                <a:latin typeface="Times New Roman" pitchFamily="18" charset="0"/>
                <a:ea typeface="+mn-ea"/>
                <a:cs typeface="+mn-cs"/>
              </a:rPr>
              <a:t>TDTWG Implementation Guide was updated replacing TDTWG with TDTMS within the guide and the name to “TDTMS Implementation Guide” </a:t>
            </a:r>
            <a:r>
              <a:rPr lang="en-US" altLang="en-US" b="1" kern="1200" dirty="0">
                <a:latin typeface="Times New Roman" pitchFamily="18" charset="0"/>
                <a:ea typeface="+mn-ea"/>
                <a:cs typeface="+mn-cs"/>
              </a:rPr>
              <a:t>Finalized for endorsement and RMS vote</a:t>
            </a:r>
          </a:p>
          <a:p>
            <a:pPr marL="800100" lvl="2" indent="0">
              <a:buFontTx/>
              <a:buNone/>
              <a:defRPr/>
            </a:pPr>
            <a:endParaRPr lang="en-US" altLang="en-US" dirty="0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5181600" y="6096000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endParaRPr lang="en-US" sz="1400" b="0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2133600" cy="476250"/>
          </a:xfrm>
        </p:spPr>
        <p:txBody>
          <a:bodyPr/>
          <a:lstStyle/>
          <a:p>
            <a:pPr>
              <a:defRPr/>
            </a:pPr>
            <a:fld id="{9BD55180-51C8-4AC3-842D-587BB0D0BEC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743200" y="457200"/>
            <a:ext cx="286385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800" kern="0" dirty="0">
                <a:solidFill>
                  <a:srgbClr val="000000"/>
                </a:solidFill>
                <a:latin typeface="Arial"/>
              </a:rPr>
              <a:t>Meeting Update</a:t>
            </a:r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endParaRPr lang="en-US" sz="2400" dirty="0" smtClean="0"/>
          </a:p>
          <a:p>
            <a:pPr marL="0" indent="0" algn="ctr">
              <a:buFontTx/>
              <a:buNone/>
              <a:defRPr/>
            </a:pPr>
            <a:endParaRPr lang="en-US" sz="2400" dirty="0"/>
          </a:p>
          <a:p>
            <a:pPr marL="0" indent="0" algn="ctr">
              <a:buFontTx/>
              <a:buNone/>
              <a:defRPr/>
            </a:pPr>
            <a:r>
              <a:rPr lang="en-US" sz="2400" dirty="0" smtClean="0"/>
              <a:t>TDTMS’s next monthly meeting:</a:t>
            </a:r>
          </a:p>
          <a:p>
            <a:pPr marL="0" indent="0" algn="ctr">
              <a:buFontTx/>
              <a:buNone/>
              <a:defRPr/>
            </a:pPr>
            <a:r>
              <a:rPr lang="en-US" sz="2400" dirty="0" smtClean="0"/>
              <a:t>January 6, 2016</a:t>
            </a:r>
          </a:p>
          <a:p>
            <a:pPr marL="0" indent="0" algn="ctr">
              <a:buFontTx/>
              <a:buNone/>
              <a:defRPr/>
            </a:pPr>
            <a:r>
              <a:rPr lang="en-US" sz="2400" dirty="0" smtClean="0"/>
              <a:t>9:30 </a:t>
            </a:r>
            <a:r>
              <a:rPr lang="en-US" sz="2400" dirty="0"/>
              <a:t>a</a:t>
            </a:r>
            <a:r>
              <a:rPr lang="en-US" sz="2400" dirty="0" smtClean="0"/>
              <a:t>.m. </a:t>
            </a:r>
            <a:endParaRPr lang="en-US" sz="1100" dirty="0" smtClean="0">
              <a:hlinkClick r:id="rId2"/>
            </a:endParaRPr>
          </a:p>
          <a:p>
            <a:endParaRPr lang="en-US" sz="2400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en-US" sz="2400" dirty="0" smtClean="0"/>
              <a:t>ERCOT Met Center</a:t>
            </a:r>
            <a:r>
              <a:rPr lang="en-US" sz="2400" dirty="0"/>
              <a:t>, Room 168</a:t>
            </a:r>
          </a:p>
          <a:p>
            <a:endParaRPr lang="en-US" sz="2400" dirty="0"/>
          </a:p>
          <a:p>
            <a:pPr marL="0" indent="0">
              <a:buFontTx/>
              <a:buNone/>
              <a:defRPr/>
            </a:pPr>
            <a:endParaRPr lang="en-US" sz="2800" b="1" dirty="0" smtClean="0"/>
          </a:p>
          <a:p>
            <a:pPr marL="914400" lvl="2" indent="0">
              <a:buFontTx/>
              <a:buNone/>
              <a:defRPr/>
            </a:pPr>
            <a:r>
              <a:rPr lang="en-US" dirty="0" smtClean="0"/>
              <a:t>.</a:t>
            </a:r>
            <a:endParaRPr lang="en-US" dirty="0"/>
          </a:p>
          <a:p>
            <a:pPr marL="914400" lvl="2" indent="0">
              <a:buFontTx/>
              <a:buNone/>
              <a:defRPr/>
            </a:pPr>
            <a:r>
              <a:rPr lang="en-US" dirty="0"/>
              <a:t>		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95E20B-1868-4671-94AA-DED5C63A222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72CA27-D628-485C-803D-B136ACEEC278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2057400"/>
            <a:ext cx="4000500" cy="360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19535</TotalTime>
  <Words>106</Words>
  <Application>Microsoft Office PowerPoint</Application>
  <PresentationFormat>On-screen Show (4:3)</PresentationFormat>
  <Paragraphs>41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TDTMS  Update to RMS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ERCOT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kcotner</dc:creator>
  <cp:lastModifiedBy>Jones, Monica Y.</cp:lastModifiedBy>
  <cp:revision>939</cp:revision>
  <cp:lastPrinted>2002-09-24T18:27:58Z</cp:lastPrinted>
  <dcterms:created xsi:type="dcterms:W3CDTF">2002-07-29T21:45:07Z</dcterms:created>
  <dcterms:modified xsi:type="dcterms:W3CDTF">2015-12-08T17:30:11Z</dcterms:modified>
</cp:coreProperties>
</file>