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sldIdLst>
    <p:sldId id="260" r:id="rId6"/>
    <p:sldId id="266" r:id="rId7"/>
    <p:sldId id="267" r:id="rId8"/>
    <p:sldId id="268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3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17B3-6606-854F-A86E-1A5425819F84}" type="datetimeFigureOut">
              <a:rPr lang="en-US" smtClean="0"/>
              <a:t>12/4/2015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12/4/2015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12/4/2015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12/4/2015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12/4/2015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12/4/2015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12/4/2015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017B3-6606-854F-A86E-1A5425819F84}" type="datetimeFigureOut">
              <a:rPr lang="en-US" smtClean="0"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Flight Testing Update</a:t>
              </a:r>
            </a:p>
            <a:p>
              <a:endParaRPr lang="en-US" b="1" dirty="0" smtClean="0"/>
            </a:p>
            <a:p>
              <a:r>
                <a:rPr lang="en-US" i="1" dirty="0" smtClean="0"/>
                <a:t>Paul Yockey</a:t>
              </a:r>
            </a:p>
            <a:p>
              <a:r>
                <a:rPr lang="en-US" dirty="0" smtClean="0"/>
                <a:t>Flight Administrator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Retail Market Subcommittee</a:t>
              </a:r>
            </a:p>
            <a:p>
              <a:r>
                <a:rPr lang="en-US" dirty="0" smtClean="0"/>
                <a:t>12/09/15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12/09/15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1015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>
                <a:solidFill>
                  <a:prstClr val="black"/>
                </a:solidFill>
              </a:rPr>
              <a:t>Flight </a:t>
            </a:r>
            <a:r>
              <a:rPr lang="en-US" kern="0" dirty="0" smtClean="0">
                <a:solidFill>
                  <a:prstClr val="black"/>
                </a:solidFill>
              </a:rPr>
              <a:t>1015 </a:t>
            </a:r>
            <a:r>
              <a:rPr lang="en-US" kern="0" dirty="0">
                <a:solidFill>
                  <a:prstClr val="black"/>
                </a:solidFill>
              </a:rPr>
              <a:t>Summary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3" y="1190445"/>
            <a:ext cx="8573975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1800" dirty="0">
                <a:solidFill>
                  <a:prstClr val="black"/>
                </a:solidFill>
              </a:rPr>
              <a:t>In-Flight Testing: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1015 is 100% complete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6 New CRs tested (Including 1 additional DUNS and 1 PUCT Option 2)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Existing CRs: 5 CRs added a new territory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1,436 tasks have been completed including connectivity</a:t>
            </a:r>
            <a:endParaRPr lang="en-US" sz="1800" dirty="0">
              <a:solidFill>
                <a:prstClr val="black"/>
              </a:solidFill>
            </a:endParaRPr>
          </a:p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1800" dirty="0">
                <a:solidFill>
                  <a:prstClr val="black"/>
                </a:solidFill>
              </a:rPr>
              <a:t>Adhoc Period Testing: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4 CR tested for Change of Service Provider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1 CR tested for Bank Change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7 CRs tested connectivity with all partners due to system changes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Adhoc Period: 655 total tasks have been completed including connectivity</a:t>
            </a:r>
          </a:p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1800" dirty="0">
                <a:solidFill>
                  <a:prstClr val="black"/>
                </a:solidFill>
              </a:rPr>
              <a:t>TDSP Testing: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1 TDSP tested connectivity due to minor changes to Gateway (Not included in Adhoc Period total tasks.)</a:t>
            </a:r>
          </a:p>
        </p:txBody>
      </p:sp>
    </p:spTree>
    <p:extLst>
      <p:ext uri="{BB962C8B-B14F-4D97-AF65-F5344CB8AC3E}">
        <p14:creationId xmlns:p14="http://schemas.microsoft.com/office/powerpoint/2010/main" val="277157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12/09/15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2015 Flight Summary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40975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2015 Summary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12 New CRs (Including 4 additional DUNS) completed testing with a total of 70 TDSP territories.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33 Existing CRs </a:t>
            </a:r>
            <a:r>
              <a:rPr lang="en-US" sz="1800" b="0" dirty="0"/>
              <a:t>(</a:t>
            </a:r>
            <a:r>
              <a:rPr lang="en-US" sz="1800" b="0" dirty="0" smtClean="0"/>
              <a:t>13 </a:t>
            </a:r>
            <a:r>
              <a:rPr lang="en-US" sz="1800" b="0" dirty="0"/>
              <a:t>Change of Service Provider, </a:t>
            </a:r>
            <a:r>
              <a:rPr lang="en-US" sz="1800" b="0" dirty="0" smtClean="0"/>
              <a:t>4 </a:t>
            </a:r>
            <a:r>
              <a:rPr lang="en-US" sz="1800" b="0" dirty="0"/>
              <a:t>Bank Change</a:t>
            </a:r>
            <a:r>
              <a:rPr lang="en-US" sz="1800" b="0" dirty="0" smtClean="0"/>
              <a:t>, 8 Added a total of 14 Territories and 8 Connectivity for System Change) </a:t>
            </a:r>
            <a:r>
              <a:rPr lang="en-US" sz="1800" b="0" dirty="0"/>
              <a:t>completed </a:t>
            </a:r>
            <a:r>
              <a:rPr lang="en-US" sz="1800" b="0" dirty="0" smtClean="0"/>
              <a:t>testing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22 of the Existing CRs used the newly instated Adhoc Period for their testing.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1 TDSP tested minor changes to Gateway (Connectivity only)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4472 Total Tasks Completed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28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12/09/15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2015 Flight Comparison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7" y="740975"/>
            <a:ext cx="6235177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2015/2014 Comparison with 2015 New Script Pack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138925"/>
            <a:ext cx="8573975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2015 - 12 New CRs (Including 4 additional </a:t>
            </a:r>
            <a:r>
              <a:rPr lang="en-US" sz="1800" b="0" dirty="0" smtClean="0">
                <a:solidFill>
                  <a:prstClr val="black"/>
                </a:solidFill>
              </a:rPr>
              <a:t>DUNS using Round Robin)</a:t>
            </a: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2014 - 21 New CRs (Including 14 additional </a:t>
            </a:r>
            <a:r>
              <a:rPr lang="en-US" sz="1800" b="0" dirty="0" smtClean="0">
                <a:solidFill>
                  <a:prstClr val="black"/>
                </a:solidFill>
              </a:rPr>
              <a:t>DUNS using Round Robin)</a:t>
            </a: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2015</a:t>
            </a:r>
            <a:r>
              <a:rPr lang="en-US" sz="1800" b="0" dirty="0">
                <a:solidFill>
                  <a:prstClr val="black"/>
                </a:solidFill>
              </a:rPr>
              <a:t> </a:t>
            </a:r>
            <a:r>
              <a:rPr lang="en-US" sz="1800" b="0" dirty="0" smtClean="0">
                <a:solidFill>
                  <a:prstClr val="black"/>
                </a:solidFill>
              </a:rPr>
              <a:t>- 33 Existing CRs </a:t>
            </a:r>
            <a:r>
              <a:rPr lang="en-US" sz="1800" b="0" dirty="0"/>
              <a:t>(</a:t>
            </a:r>
            <a:r>
              <a:rPr lang="en-US" sz="1800" b="0" dirty="0" smtClean="0"/>
              <a:t>13 </a:t>
            </a:r>
            <a:r>
              <a:rPr lang="en-US" sz="1800" b="0" dirty="0"/>
              <a:t>Change of Service Provider, </a:t>
            </a:r>
            <a:r>
              <a:rPr lang="en-US" sz="1800" b="0" dirty="0" smtClean="0"/>
              <a:t>4 </a:t>
            </a:r>
            <a:r>
              <a:rPr lang="en-US" sz="1800" b="0" dirty="0"/>
              <a:t>Bank Change</a:t>
            </a:r>
            <a:r>
              <a:rPr lang="en-US" sz="1800" b="0" dirty="0" smtClean="0"/>
              <a:t>, 8 Added a total of 14 Territories and 8 Connectivity for System Change)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/>
              <a:t>2014</a:t>
            </a:r>
            <a:r>
              <a:rPr lang="en-US" sz="1800" b="0" dirty="0">
                <a:solidFill>
                  <a:prstClr val="black"/>
                </a:solidFill>
              </a:rPr>
              <a:t> - </a:t>
            </a:r>
            <a:r>
              <a:rPr lang="en-US" sz="1800" b="0" dirty="0" smtClean="0"/>
              <a:t>36 Existing CRs (14 Change of Service Providers, 7 Bank Change, 15 Added a total of 16 Territories)</a:t>
            </a: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2015 - 4472 Total Tasks Completed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2014</a:t>
            </a:r>
            <a:r>
              <a:rPr lang="en-US" sz="1800" b="0" dirty="0">
                <a:solidFill>
                  <a:prstClr val="black"/>
                </a:solidFill>
              </a:rPr>
              <a:t> - </a:t>
            </a:r>
            <a:r>
              <a:rPr lang="en-US" sz="1800" b="0" dirty="0" smtClean="0">
                <a:solidFill>
                  <a:prstClr val="black"/>
                </a:solidFill>
              </a:rPr>
              <a:t>8954 Total Tasks Completed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2015 - Average </a:t>
            </a:r>
            <a:r>
              <a:rPr lang="en-US" sz="1800" b="0" dirty="0" smtClean="0">
                <a:solidFill>
                  <a:prstClr val="black"/>
                </a:solidFill>
              </a:rPr>
              <a:t>Tasks per CR = 99.38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2014</a:t>
            </a:r>
            <a:r>
              <a:rPr lang="en-US" sz="1800" b="0" dirty="0">
                <a:solidFill>
                  <a:prstClr val="black"/>
                </a:solidFill>
              </a:rPr>
              <a:t> - </a:t>
            </a:r>
            <a:r>
              <a:rPr lang="en-US" sz="1800" b="0" dirty="0" smtClean="0">
                <a:solidFill>
                  <a:prstClr val="black"/>
                </a:solidFill>
              </a:rPr>
              <a:t>Average Tasks per CR = 157.08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2015</a:t>
            </a:r>
            <a:r>
              <a:rPr lang="en-US" sz="1800" b="0" dirty="0">
                <a:solidFill>
                  <a:prstClr val="black"/>
                </a:solidFill>
              </a:rPr>
              <a:t> - </a:t>
            </a:r>
            <a:r>
              <a:rPr lang="en-US" sz="1800" b="0" dirty="0" smtClean="0">
                <a:solidFill>
                  <a:prstClr val="black"/>
                </a:solidFill>
              </a:rPr>
              <a:t>11 Days of In Flight Testing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2014</a:t>
            </a:r>
            <a:r>
              <a:rPr lang="en-US" sz="1800" b="0" dirty="0">
                <a:solidFill>
                  <a:prstClr val="black"/>
                </a:solidFill>
              </a:rPr>
              <a:t> - </a:t>
            </a:r>
            <a:r>
              <a:rPr lang="en-US" sz="1800" b="0" dirty="0" smtClean="0">
                <a:solidFill>
                  <a:prstClr val="black"/>
                </a:solidFill>
              </a:rPr>
              <a:t>33 Days of In Flight Testing 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2015</a:t>
            </a:r>
            <a:r>
              <a:rPr lang="en-US" sz="1800" b="0" dirty="0">
                <a:solidFill>
                  <a:prstClr val="black"/>
                </a:solidFill>
              </a:rPr>
              <a:t> - </a:t>
            </a:r>
            <a:r>
              <a:rPr lang="en-US" sz="1800" b="0" dirty="0" smtClean="0">
                <a:solidFill>
                  <a:prstClr val="black"/>
                </a:solidFill>
              </a:rPr>
              <a:t>36.74% reduction of average tasks per CR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2015 - 66.67</a:t>
            </a:r>
            <a:r>
              <a:rPr lang="en-US" sz="1800" b="0" dirty="0" smtClean="0">
                <a:solidFill>
                  <a:prstClr val="black"/>
                </a:solidFill>
              </a:rPr>
              <a:t>% reduction of In Flight Test Days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20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53200" y="5809193"/>
            <a:ext cx="22245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12/09/15</a:t>
            </a:r>
            <a:endParaRPr lang="en-US" sz="1050" i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03743" y="2179125"/>
            <a:ext cx="8573975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22860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6000" b="0" dirty="0" smtClean="0">
                <a:solidFill>
                  <a:prstClr val="black"/>
                </a:solidFill>
              </a:rPr>
              <a:t>Questions?</a:t>
            </a:r>
            <a:endParaRPr lang="en-US" sz="60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elements/1.1/"/>
    <ds:schemaRef ds:uri="c34af464-7aa1-4edd-9be4-83dffc1cb926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5360</TotalTime>
  <Words>377</Words>
  <Application>Microsoft Office PowerPoint</Application>
  <PresentationFormat>On-screen Show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Yockey, Paul</cp:lastModifiedBy>
  <cp:revision>205</cp:revision>
  <cp:lastPrinted>2013-01-30T23:16:36Z</cp:lastPrinted>
  <dcterms:created xsi:type="dcterms:W3CDTF">2010-04-12T23:12:02Z</dcterms:created>
  <dcterms:modified xsi:type="dcterms:W3CDTF">2015-12-04T17:18:04Z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