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7" r:id="rId8"/>
    <p:sldId id="268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12/09/15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12/09/15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1015 </a:t>
            </a:r>
            <a:r>
              <a:rPr lang="en-US" kern="0" dirty="0">
                <a:solidFill>
                  <a:prstClr val="black"/>
                </a:solidFill>
              </a:rPr>
              <a:t>Summary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3" y="1190445"/>
            <a:ext cx="857397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In-Flight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is 100% complete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6 New CRs tested (Including 1 additional DUNS and 1 PUCT Option 2)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5 CRs added a new territory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1,436 tasks have been completed including connectivity</a:t>
            </a:r>
            <a:endParaRPr lang="en-US" sz="1800" dirty="0">
              <a:solidFill>
                <a:prstClr val="black"/>
              </a:solidFill>
            </a:endParaRP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Adhoc Period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4 CR tested for Change of Service Provider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 CR tested for Bank Change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7 CRs tested connectivity with all partners due to system changes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Period: 655 total tasks have been completed including connectivity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TDSP Testing: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 TDSP tested connectivity due to minor changes to Gateway (Not included in Adhoc Period total tasks.)</a:t>
            </a: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12/09/15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2015 Flight Summary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40975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2015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12 New CRs (Including 4 additional DUNS) completed testing with a total of 70 TDSP territories.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33 Existing CRs </a:t>
            </a:r>
            <a:r>
              <a:rPr lang="en-US" sz="1800" b="0" dirty="0"/>
              <a:t>(</a:t>
            </a:r>
            <a:r>
              <a:rPr lang="en-US" sz="1800" b="0" dirty="0" smtClean="0"/>
              <a:t>13 </a:t>
            </a:r>
            <a:r>
              <a:rPr lang="en-US" sz="1800" b="0" dirty="0"/>
              <a:t>Change of Service Provider, </a:t>
            </a:r>
            <a:r>
              <a:rPr lang="en-US" sz="1800" b="0" dirty="0" smtClean="0"/>
              <a:t>4 </a:t>
            </a:r>
            <a:r>
              <a:rPr lang="en-US" sz="1800" b="0" dirty="0"/>
              <a:t>Bank Change</a:t>
            </a:r>
            <a:r>
              <a:rPr lang="en-US" sz="1800" b="0" dirty="0" smtClean="0"/>
              <a:t>, 8 Added a total of 14 Territories and 8 Connectivity for System Change) </a:t>
            </a:r>
            <a:r>
              <a:rPr lang="en-US" sz="1800" b="0" dirty="0"/>
              <a:t>completed </a:t>
            </a:r>
            <a:r>
              <a:rPr lang="en-US" sz="1800" b="0" dirty="0" smtClean="0"/>
              <a:t>testing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22 of the Existing CRs used the newly instated Adhoc Period for their testing.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 TDSP tested minor changes to Gateway (Connectivity only)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4472 Total Tasks Completed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12/09/15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2015 Flight Comparison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7" y="740975"/>
            <a:ext cx="623517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2015/2014 Comparison with 2015 New Script Pack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138925"/>
            <a:ext cx="8573975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2015 - 12 New CRs (Including 4 additional </a:t>
            </a:r>
            <a:r>
              <a:rPr lang="en-US" sz="1800" b="0" dirty="0" smtClean="0">
                <a:solidFill>
                  <a:prstClr val="black"/>
                </a:solidFill>
              </a:rPr>
              <a:t>DUNS using Round Robin)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2014 - 21 New CRs (Including 14 additional </a:t>
            </a:r>
            <a:r>
              <a:rPr lang="en-US" sz="1800" b="0" dirty="0" smtClean="0">
                <a:solidFill>
                  <a:prstClr val="black"/>
                </a:solidFill>
              </a:rPr>
              <a:t>DUNS using Round Robin)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</a:t>
            </a:r>
            <a:r>
              <a:rPr lang="en-US" sz="1800" b="0" dirty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- 33 Existing CRs </a:t>
            </a:r>
            <a:r>
              <a:rPr lang="en-US" sz="1800" b="0" dirty="0"/>
              <a:t>(</a:t>
            </a:r>
            <a:r>
              <a:rPr lang="en-US" sz="1800" b="0" dirty="0" smtClean="0"/>
              <a:t>13 </a:t>
            </a:r>
            <a:r>
              <a:rPr lang="en-US" sz="1800" b="0" dirty="0"/>
              <a:t>Change of Service Provider, </a:t>
            </a:r>
            <a:r>
              <a:rPr lang="en-US" sz="1800" b="0" dirty="0" smtClean="0"/>
              <a:t>4 </a:t>
            </a:r>
            <a:r>
              <a:rPr lang="en-US" sz="1800" b="0" dirty="0"/>
              <a:t>Bank Change</a:t>
            </a:r>
            <a:r>
              <a:rPr lang="en-US" sz="1800" b="0" dirty="0" smtClean="0"/>
              <a:t>, 8 Added a total of 14 Territories and 8 Connectivity for System Change)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2014</a:t>
            </a:r>
            <a:r>
              <a:rPr lang="en-US" sz="1800" b="0" dirty="0">
                <a:solidFill>
                  <a:prstClr val="black"/>
                </a:solidFill>
              </a:rPr>
              <a:t> - </a:t>
            </a:r>
            <a:r>
              <a:rPr lang="en-US" sz="1800" b="0" dirty="0" smtClean="0"/>
              <a:t>36 Existing CRs (14 Change of Service Providers, 7 Bank Change, 15 Added a total of 16 Territories)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2015 - 4472 Total Tasks Completed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</a:t>
            </a:r>
            <a:r>
              <a:rPr lang="en-US" sz="1800" b="0" dirty="0">
                <a:solidFill>
                  <a:prstClr val="black"/>
                </a:solidFill>
              </a:rPr>
              <a:t> - </a:t>
            </a:r>
            <a:r>
              <a:rPr lang="en-US" sz="1800" b="0" dirty="0" smtClean="0">
                <a:solidFill>
                  <a:prstClr val="black"/>
                </a:solidFill>
              </a:rPr>
              <a:t>8954 Total Tasks Completed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2015 - Average </a:t>
            </a:r>
            <a:r>
              <a:rPr lang="en-US" sz="1800" b="0" dirty="0" smtClean="0">
                <a:solidFill>
                  <a:prstClr val="black"/>
                </a:solidFill>
              </a:rPr>
              <a:t>Tasks per CR = 99.38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</a:t>
            </a:r>
            <a:r>
              <a:rPr lang="en-US" sz="1800" b="0" dirty="0">
                <a:solidFill>
                  <a:prstClr val="black"/>
                </a:solidFill>
              </a:rPr>
              <a:t> - </a:t>
            </a:r>
            <a:r>
              <a:rPr lang="en-US" sz="1800" b="0" dirty="0" smtClean="0">
                <a:solidFill>
                  <a:prstClr val="black"/>
                </a:solidFill>
              </a:rPr>
              <a:t>Average Tasks per CR = 157.08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</a:t>
            </a:r>
            <a:r>
              <a:rPr lang="en-US" sz="1800" b="0" dirty="0">
                <a:solidFill>
                  <a:prstClr val="black"/>
                </a:solidFill>
              </a:rPr>
              <a:t> - </a:t>
            </a:r>
            <a:r>
              <a:rPr lang="en-US" sz="1800" b="0" dirty="0" smtClean="0">
                <a:solidFill>
                  <a:prstClr val="black"/>
                </a:solidFill>
              </a:rPr>
              <a:t>11 Days of In Flight Testing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2014</a:t>
            </a:r>
            <a:r>
              <a:rPr lang="en-US" sz="1800" b="0" dirty="0">
                <a:solidFill>
                  <a:prstClr val="black"/>
                </a:solidFill>
              </a:rPr>
              <a:t> - </a:t>
            </a:r>
            <a:r>
              <a:rPr lang="en-US" sz="1800" b="0" dirty="0" smtClean="0">
                <a:solidFill>
                  <a:prstClr val="black"/>
                </a:solidFill>
              </a:rPr>
              <a:t>33 Days of In Flight Testing 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2015</a:t>
            </a:r>
            <a:r>
              <a:rPr lang="en-US" sz="1800" b="0" dirty="0">
                <a:solidFill>
                  <a:prstClr val="black"/>
                </a:solidFill>
              </a:rPr>
              <a:t> - </a:t>
            </a:r>
            <a:r>
              <a:rPr lang="en-US" sz="1800" b="0" dirty="0" smtClean="0">
                <a:solidFill>
                  <a:prstClr val="black"/>
                </a:solidFill>
              </a:rPr>
              <a:t>36.74% reduction of average tasks per CR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2015 - 66.67</a:t>
            </a:r>
            <a:r>
              <a:rPr lang="en-US" sz="1800" b="0" dirty="0" smtClean="0">
                <a:solidFill>
                  <a:prstClr val="black"/>
                </a:solidFill>
              </a:rPr>
              <a:t>% reduction of In Flight Test Days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12/09/15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c34af464-7aa1-4edd-9be4-83dffc1cb926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5360</TotalTime>
  <Words>377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205</cp:revision>
  <cp:lastPrinted>2013-01-30T23:16:36Z</cp:lastPrinted>
  <dcterms:created xsi:type="dcterms:W3CDTF">2010-04-12T23:12:02Z</dcterms:created>
  <dcterms:modified xsi:type="dcterms:W3CDTF">2015-12-04T17:18:04Z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