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comments/comment4.xml" ContentType="application/vnd.openxmlformats-officedocument.presentationml.comment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5" r:id="rId2"/>
  </p:sldMasterIdLst>
  <p:notesMasterIdLst>
    <p:notesMasterId r:id="rId35"/>
  </p:notesMasterIdLst>
  <p:sldIdLst>
    <p:sldId id="258" r:id="rId3"/>
    <p:sldId id="314" r:id="rId4"/>
    <p:sldId id="312" r:id="rId5"/>
    <p:sldId id="270" r:id="rId6"/>
    <p:sldId id="271" r:id="rId7"/>
    <p:sldId id="282" r:id="rId8"/>
    <p:sldId id="272" r:id="rId9"/>
    <p:sldId id="284" r:id="rId10"/>
    <p:sldId id="273" r:id="rId11"/>
    <p:sldId id="292" r:id="rId12"/>
    <p:sldId id="293" r:id="rId13"/>
    <p:sldId id="294" r:id="rId14"/>
    <p:sldId id="300" r:id="rId15"/>
    <p:sldId id="298" r:id="rId16"/>
    <p:sldId id="295" r:id="rId17"/>
    <p:sldId id="296" r:id="rId18"/>
    <p:sldId id="297" r:id="rId19"/>
    <p:sldId id="313" r:id="rId20"/>
    <p:sldId id="305" r:id="rId21"/>
    <p:sldId id="285" r:id="rId22"/>
    <p:sldId id="286" r:id="rId23"/>
    <p:sldId id="301" r:id="rId24"/>
    <p:sldId id="306" r:id="rId25"/>
    <p:sldId id="307" r:id="rId26"/>
    <p:sldId id="308" r:id="rId27"/>
    <p:sldId id="310" r:id="rId28"/>
    <p:sldId id="302" r:id="rId29"/>
    <p:sldId id="316" r:id="rId30"/>
    <p:sldId id="309" r:id="rId31"/>
    <p:sldId id="311" r:id="rId32"/>
    <p:sldId id="304" r:id="rId33"/>
    <p:sldId id="317"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lewell, Bill" initials="WJK" lastIdx="66" clrIdx="0"/>
  <p:cmAuthor id="1" name="Hailu,Ted" initials="TH" lastIdx="25" clrIdx="1"/>
  <p:cmAuthor id="2" name="William Kettlewell" initials="WK" lastIdx="2" clrIdx="2">
    <p:extLst>
      <p:ext uri="{19B8F6BF-5375-455C-9EA6-DF929625EA0E}">
        <p15:presenceInfo xmlns:p15="http://schemas.microsoft.com/office/powerpoint/2012/main" userId="60604e284a6520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9" autoAdjust="0"/>
  </p:normalViewPr>
  <p:slideViewPr>
    <p:cSldViewPr>
      <p:cViewPr varScale="1">
        <p:scale>
          <a:sx n="66" d="100"/>
          <a:sy n="66" d="100"/>
        </p:scale>
        <p:origin x="1422" y="48"/>
      </p:cViewPr>
      <p:guideLst>
        <p:guide orient="horz" pos="2160"/>
        <p:guide pos="2880"/>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08T13:45:16.400" idx="2">
    <p:pos x="10" y="10"/>
    <p:text>Discussions about what words need to be capitalized or not...   Please review capitalized words in presentation (are they defined wods or just capotalized for aestethics , emphasis  etc...
Replace "communications" with "transactions"</p:text>
  </p:cm>
  <p:cm authorId="0" dt="2015-10-29T15:39:41.380" idx="28">
    <p:pos x="10" y="106"/>
    <p:text>Will review and tweak throughout</p:text>
    <p:extLst>
      <p:ext uri="{C676402C-5697-4E1C-873F-D02D1690AC5C}">
        <p15:threadingInfo xmlns:p15="http://schemas.microsoft.com/office/powerpoint/2012/main" timeZoneBias="300">
          <p15:parentCm authorId="1" idx="2"/>
        </p15:threadingInfo>
      </p:ext>
    </p:extLst>
  </p:cm>
  <p:cm authorId="1" dt="2015-10-08T13:46:47.504" idx="1">
    <p:pos x="491" y="2872"/>
    <p:text>Bullets and sub bullets 
RMTTF requested that we differentiate major bullets from sub bullets (example - Bullets larger than sub bullets)</p:text>
  </p:cm>
  <p:cm authorId="0" dt="2015-11-13T14:28:44.964" idx="63">
    <p:pos x="491" y="2968"/>
    <p:text>If RMTTF approves this mode of formatting, I will make it so throughout all other modules.</p:text>
    <p:extLst>
      <p:ext uri="{C676402C-5697-4E1C-873F-D02D1690AC5C}">
        <p15:threadingInfo xmlns:p15="http://schemas.microsoft.com/office/powerpoint/2012/main" timeZoneBias="360">
          <p15:parentCm authorId="1" idx="1"/>
        </p15:threadingInfo>
      </p:ext>
    </p:extLst>
  </p:cm>
  <p:cm authorId="0" dt="2015-11-05T13:23:06.652" idx="48">
    <p:pos x="106" y="106"/>
    <p:text>Define ESI ID term</p:text>
    <p:extLst>
      <p:ext uri="{C676402C-5697-4E1C-873F-D02D1690AC5C}">
        <p15:threadingInfo xmlns:p15="http://schemas.microsoft.com/office/powerpoint/2012/main" timeZoneBias="360"/>
      </p:ext>
    </p:extLst>
  </p:cm>
  <p:cm authorId="0" dt="2015-11-13T14:32:11.364" idx="64">
    <p:pos x="106" y="202"/>
    <p:text>Done</p:text>
    <p:extLst>
      <p:ext uri="{C676402C-5697-4E1C-873F-D02D1690AC5C}">
        <p15:threadingInfo xmlns:p15="http://schemas.microsoft.com/office/powerpoint/2012/main" timeZoneBias="360">
          <p15:parentCm authorId="0" idx="4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08T13:49:25.361" idx="3">
    <p:pos x="10" y="2"/>
    <p:text>Do something to relate Resource Entities to generation (maybe we can add pictures here - generation)
Comment was that the term Resource does not mean anything to most folks while "generation" does</p:text>
  </p:cm>
  <p:cm authorId="0" dt="2015-10-29T17:07:26.859" idx="43">
    <p:pos x="10" y="98"/>
    <p:text>How about this?</p:text>
    <p:extLst mod="1">
      <p:ext uri="{C676402C-5697-4E1C-873F-D02D1690AC5C}">
        <p15:threadingInfo xmlns:p15="http://schemas.microsoft.com/office/powerpoint/2012/main" timeZoneBias="300">
          <p15:parentCm authorId="1"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07T12:56:01.991" idx="5">
    <p:pos x="106" y="106"/>
    <p:text>color for PUCT to REP - Oversight</p:text>
  </p:cm>
  <p:cm authorId="0" dt="2015-11-05T13:40:04.723" idx="53">
    <p:pos x="106" y="202"/>
    <p:text>Will add unique color for Oversight and Consumer Protection.</p:text>
    <p:extLst mod="1">
      <p:ext uri="{C676402C-5697-4E1C-873F-D02D1690AC5C}">
        <p15:threadingInfo xmlns:p15="http://schemas.microsoft.com/office/powerpoint/2012/main" timeZoneBias="360">
          <p15:parentCm authorId="1" idx="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0-08T14:05:25.850" idx="22">
    <p:pos x="5" y="10"/>
    <p:text>Add PURA 39.151A3 language?  (provide info in timely manner)
Might be more conceptually relevant in the Data Transparency module.</p:text>
  </p:cm>
  <p:cm authorId="0" dt="2015-10-29T16:57:15.933" idx="39">
    <p:pos x="5" y="106"/>
    <p:text>Will add slide here and then revisit in Data Transparency module.</p:text>
    <p:extLst>
      <p:ext uri="{C676402C-5697-4E1C-873F-D02D1690AC5C}">
        <p15:threadingInfo xmlns:p15="http://schemas.microsoft.com/office/powerpoint/2012/main" timeZoneBias="300">
          <p15:parentCm authorId="1" idx="2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15-11-05T14:01:07.295" idx="61">
    <p:pos x="2343" y="1548"/>
    <p:text>Got rid of discretionary examples.  Add box that says to refer to each TDSP's website for details.</p:text>
    <p:extLst mod="1">
      <p:ext uri="{C676402C-5697-4E1C-873F-D02D1690AC5C}">
        <p15:threadingInfo xmlns:p15="http://schemas.microsoft.com/office/powerpoint/2012/main" timeZoneBias="360"/>
      </p:ext>
    </p:extLst>
  </p:cm>
  <p:cm authorId="0" dt="2015-11-13T14:40:29.904" idx="66">
    <p:pos x="2343" y="1644"/>
    <p:text>Done</p:text>
    <p:extLst>
      <p:ext uri="{C676402C-5697-4E1C-873F-D02D1690AC5C}">
        <p15:threadingInfo xmlns:p15="http://schemas.microsoft.com/office/powerpoint/2012/main" timeZoneBias="360">
          <p15:parentCm authorId="0" idx="6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BF244-7AC3-4ED3-A5EB-FEF1F51A09C2}" type="datetimeFigureOut">
              <a:rPr lang="en-US" smtClean="0"/>
              <a:t>11/23/2015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74302-E6B5-4119-BA33-B359B7505500}" type="slidenum">
              <a:rPr lang="en-US" smtClean="0"/>
              <a:t>‹#›</a:t>
            </a:fld>
            <a:endParaRPr lang="en-US"/>
          </a:p>
        </p:txBody>
      </p:sp>
    </p:spTree>
    <p:extLst>
      <p:ext uri="{BB962C8B-B14F-4D97-AF65-F5344CB8AC3E}">
        <p14:creationId xmlns:p14="http://schemas.microsoft.com/office/powerpoint/2010/main" val="3444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8CF0E7A6-BCC0-49B9-8154-ED7293676CF8}" type="slidenum">
              <a:rPr lang="en-US" smtClean="0">
                <a:solidFill>
                  <a:prstClr val="black"/>
                </a:solidFill>
              </a:rPr>
              <a:pPr>
                <a:defRPr/>
              </a:pPr>
              <a:t>1</a:t>
            </a:fld>
            <a:endParaRPr lang="en-US" dirty="0"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3108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Before, we go any further, let’s introduce the players in the Market.</a:t>
            </a:r>
            <a:r>
              <a:rPr lang="en-US" baseline="0" dirty="0" smtClean="0"/>
              <a:t>  This is a list of all of the entities who must register with ERCOT.  Over the next few slides, we will look at how these players fit into the overall market structure and focus on the relationships between them.</a:t>
            </a:r>
            <a:endParaRPr lang="en-US" dirty="0" smtClean="0"/>
          </a:p>
        </p:txBody>
      </p:sp>
    </p:spTree>
    <p:extLst>
      <p:ext uri="{BB962C8B-B14F-4D97-AF65-F5344CB8AC3E}">
        <p14:creationId xmlns:p14="http://schemas.microsoft.com/office/powerpoint/2010/main" val="3724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t>Load serving entities (LSEs) provide electric service to end-use Customers.  As mentioned in defining the audience for this course, LSEs include:</a:t>
            </a:r>
          </a:p>
          <a:p>
            <a:pPr lvl="1" indent="-222238">
              <a:spcBef>
                <a:spcPct val="0"/>
              </a:spcBef>
              <a:buFontTx/>
              <a:buChar char="•"/>
            </a:pPr>
            <a:r>
              <a:rPr lang="en-US" sz="1000" dirty="0" smtClean="0"/>
              <a:t>Retail Electric Providers – entities that sell electric energy to retail Customers in the areas of Texas where the sale of electricity is open to retail competition</a:t>
            </a:r>
          </a:p>
          <a:p>
            <a:pPr lvl="1" indent="-222238">
              <a:spcBef>
                <a:spcPct val="0"/>
              </a:spcBef>
              <a:buFontTx/>
              <a:buChar char="•"/>
            </a:pPr>
            <a:r>
              <a:rPr lang="en-US" sz="1000" dirty="0" smtClean="0"/>
              <a:t>Electrical Cooperatives – businesses owned by the people who use their services </a:t>
            </a:r>
          </a:p>
          <a:p>
            <a:pPr lvl="1" indent="-222238">
              <a:spcBef>
                <a:spcPct val="0"/>
              </a:spcBef>
              <a:spcAft>
                <a:spcPct val="50000"/>
              </a:spcAft>
              <a:buFontTx/>
              <a:buChar char="•"/>
            </a:pPr>
            <a:r>
              <a:rPr lang="en-US" sz="1000" dirty="0" smtClean="0"/>
              <a:t>Municipally-Owned Utilities – providers owned by the municipalities they serve</a:t>
            </a:r>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13</a:t>
            </a:fld>
            <a:endParaRPr lang="en-US"/>
          </a:p>
        </p:txBody>
      </p:sp>
    </p:spTree>
    <p:extLst>
      <p:ext uri="{BB962C8B-B14F-4D97-AF65-F5344CB8AC3E}">
        <p14:creationId xmlns:p14="http://schemas.microsoft.com/office/powerpoint/2010/main" val="14843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t>LSEs include:</a:t>
            </a:r>
          </a:p>
          <a:p>
            <a:pPr lvl="1" indent="-222238">
              <a:spcBef>
                <a:spcPct val="0"/>
              </a:spcBef>
              <a:buFontTx/>
              <a:buChar char="•"/>
            </a:pPr>
            <a:r>
              <a:rPr lang="en-US" sz="1000" dirty="0" smtClean="0"/>
              <a:t>Retail Electric Providers – entities that sell electric energy to retail Customers in the areas of Texas where the sale of electricity is open to retail competition</a:t>
            </a:r>
          </a:p>
          <a:p>
            <a:pPr lvl="1" indent="-222238">
              <a:spcBef>
                <a:spcPct val="0"/>
              </a:spcBef>
              <a:buFontTx/>
              <a:buChar char="•"/>
            </a:pPr>
            <a:r>
              <a:rPr lang="en-US" sz="1000" dirty="0" smtClean="0"/>
              <a:t>Electrical Cooperatives – businesses owned by the people who use their services </a:t>
            </a:r>
          </a:p>
          <a:p>
            <a:pPr lvl="1" indent="-222238">
              <a:spcBef>
                <a:spcPct val="0"/>
              </a:spcBef>
              <a:spcAft>
                <a:spcPct val="50000"/>
              </a:spcAft>
              <a:buFontTx/>
              <a:buChar char="•"/>
            </a:pPr>
            <a:r>
              <a:rPr lang="en-US" sz="1000" dirty="0" smtClean="0"/>
              <a:t>Municipally-Owned Utilities – providers owned by the municipalities they serve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14</a:t>
            </a:fld>
            <a:endParaRPr lang="en-US"/>
          </a:p>
        </p:txBody>
      </p:sp>
    </p:spTree>
    <p:extLst>
      <p:ext uri="{BB962C8B-B14F-4D97-AF65-F5344CB8AC3E}">
        <p14:creationId xmlns:p14="http://schemas.microsoft.com/office/powerpoint/2010/main" val="223979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a:bodyPr>
          <a:lstStyle/>
          <a:p>
            <a:pPr>
              <a:lnSpc>
                <a:spcPct val="115000"/>
              </a:lnSpc>
            </a:pPr>
            <a:r>
              <a:rPr lang="en-US" dirty="0" smtClean="0">
                <a:solidFill>
                  <a:srgbClr val="000000"/>
                </a:solidFill>
                <a:ea typeface="Times New Roman"/>
                <a:cs typeface="Calibri"/>
              </a:rPr>
              <a:t>ERCOT’s primary responsibility is to ensure the day-to-day reliability of the ERCOT Transmission Grid.  To achieve reliability, ERCOT must match generation output and system demand, and make sure that the transmission system is operating within its established limits.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This process requires continual dispatch of generation to meet the rise and fall in system demand.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In order to be able to perform this dispatch at the least cost, ERCOT executes competitive markets to purchase energy and capacity services  needed to reliabl</a:t>
            </a:r>
            <a:r>
              <a:rPr lang="en-US" dirty="0" smtClean="0">
                <a:solidFill>
                  <a:srgbClr val="000000"/>
                </a:solidFill>
                <a:latin typeface="Tahoma"/>
                <a:ea typeface="Times New Roman"/>
                <a:cs typeface="Times New Roman"/>
              </a:rPr>
              <a:t>y</a:t>
            </a:r>
            <a:r>
              <a:rPr lang="en-US" dirty="0" smtClean="0">
                <a:solidFill>
                  <a:srgbClr val="000000"/>
                </a:solidFill>
                <a:ea typeface="Times New Roman"/>
                <a:cs typeface="Calibri"/>
              </a:rPr>
              <a:t> serve the system demand.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a:ea typeface="Times New Roman"/>
              <a:cs typeface="Times New Roman"/>
            </a:endParaRPr>
          </a:p>
        </p:txBody>
      </p:sp>
    </p:spTree>
    <p:extLst>
      <p:ext uri="{BB962C8B-B14F-4D97-AF65-F5344CB8AC3E}">
        <p14:creationId xmlns:p14="http://schemas.microsoft.com/office/powerpoint/2010/main" val="79893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2668278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342153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Speaking of ESI IDs, we should spend a little time looking at the basic anatomy of an ESI ID.  When the TDSP sets up an ESI ID, they must follow a prescribed format defined in Protocol Section 15.  Every ESI ID today will begin with “10,” originally set up as a future placeholder, but holds no physical meaning today.  The next five digits (the </a:t>
            </a:r>
            <a:r>
              <a:rPr lang="en-US" baseline="0" dirty="0" err="1" smtClean="0"/>
              <a:t>Xs</a:t>
            </a:r>
            <a:r>
              <a:rPr lang="en-US" baseline="0" dirty="0" smtClean="0"/>
              <a:t>) are the most significant portion of the number for our purposes here, because they define the TDSP who set up the ESI ID in the first place.  So this part of the code will tell a REP at a glance which TDSP services this premise.  The remaining digits are any combination of up to 29 alphanumeric characters, used at the TDSPs discretion.</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27</a:t>
            </a:fld>
            <a:endParaRPr lang="en-US"/>
          </a:p>
        </p:txBody>
      </p:sp>
    </p:spTree>
    <p:extLst>
      <p:ext uri="{BB962C8B-B14F-4D97-AF65-F5344CB8AC3E}">
        <p14:creationId xmlns:p14="http://schemas.microsoft.com/office/powerpoint/2010/main" val="140740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Speaking of ESI IDs, we should spend a little time looking at the basic anatomy of an ESI ID.  When the TDSP sets up an ESI ID, they must follow a prescribed format defined in Protocol Section 15.  Every ESI ID today will begin with “10,” originally set up as a future placeholder, but holds no physical meaning today.  The next five digits (the </a:t>
            </a:r>
            <a:r>
              <a:rPr lang="en-US" baseline="0" dirty="0" err="1" smtClean="0"/>
              <a:t>Xs</a:t>
            </a:r>
            <a:r>
              <a:rPr lang="en-US" baseline="0" dirty="0" smtClean="0"/>
              <a:t>) are the most significant portion of the number for our purposes here, because they define the TDSP who set up the ESI ID in the first place.  So this part of the code will tell a REP at a glance which TDSP services this premise.  The remaining digits are any combination of up to 29 alphanumeric characters, used at the TDSPs discretion.</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28</a:t>
            </a:fld>
            <a:endParaRPr lang="en-US"/>
          </a:p>
        </p:txBody>
      </p:sp>
    </p:spTree>
    <p:extLst>
      <p:ext uri="{BB962C8B-B14F-4D97-AF65-F5344CB8AC3E}">
        <p14:creationId xmlns:p14="http://schemas.microsoft.com/office/powerpoint/2010/main" val="140740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02884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2">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54827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enario 3">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endParaRPr lang="en-US" dirty="0"/>
          </a:p>
        </p:txBody>
      </p:sp>
    </p:spTree>
    <p:extLst>
      <p:ext uri="{BB962C8B-B14F-4D97-AF65-F5344CB8AC3E}">
        <p14:creationId xmlns:p14="http://schemas.microsoft.com/office/powerpoint/2010/main" val="21987972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enario 4">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108325" cy="14144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654323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enario 5">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4499563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enario 6">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a:noFill/>
          <a:ln>
            <a:noFill/>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7054500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cenario 7">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64232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6477000" y="76200"/>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
        <p:nvSpPr>
          <p:cNvPr id="7"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94312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44107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cenario 1">
    <p:spTree>
      <p:nvGrpSpPr>
        <p:cNvPr id="1" name=""/>
        <p:cNvGrpSpPr/>
        <p:nvPr/>
      </p:nvGrpSpPr>
      <p:grpSpPr>
        <a:xfrm>
          <a:off x="0" y="0"/>
          <a:ext cx="0" cy="0"/>
          <a:chOff x="0" y="0"/>
          <a:chExt cx="0" cy="0"/>
        </a:xfrm>
      </p:grpSpPr>
      <p:pic>
        <p:nvPicPr>
          <p:cNvPr id="7"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01309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cenario 1">
    <p:spTree>
      <p:nvGrpSpPr>
        <p:cNvPr id="1" name=""/>
        <p:cNvGrpSpPr/>
        <p:nvPr/>
      </p:nvGrpSpPr>
      <p:grpSpPr>
        <a:xfrm>
          <a:off x="0" y="0"/>
          <a:ext cx="0" cy="0"/>
          <a:chOff x="0" y="0"/>
          <a:chExt cx="0" cy="0"/>
        </a:xfrm>
      </p:grpSpPr>
      <p:pic>
        <p:nvPicPr>
          <p:cNvPr id="10"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98963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7" descr="Cover_final_Blank"/>
          <p:cNvPicPr>
            <a:picLocks noChangeAspect="1" noChangeArrowheads="1"/>
          </p:cNvPicPr>
          <p:nvPr userDrawn="1"/>
        </p:nvPicPr>
        <p:blipFill>
          <a:blip r:embed="rId2" cstate="print"/>
          <a:srcRect/>
          <a:stretch>
            <a:fillRect/>
          </a:stretch>
        </p:blipFill>
        <p:spPr bwMode="auto">
          <a:xfrm>
            <a:off x="4763" y="-4763"/>
            <a:ext cx="9134475" cy="6867526"/>
          </a:xfrm>
          <a:prstGeom prst="rect">
            <a:avLst/>
          </a:prstGeom>
          <a:noFill/>
          <a:ln w="9525">
            <a:noFill/>
            <a:miter lim="800000"/>
            <a:headEnd/>
            <a:tailEnd/>
          </a:ln>
        </p:spPr>
      </p:pic>
      <p:pic>
        <p:nvPicPr>
          <p:cNvPr id="6" name="Picture 3" descr="F:\ercotlogo\ERCOT Logo\ERCOT logo_white.png"/>
          <p:cNvPicPr>
            <a:picLocks noChangeAspect="1" noChangeArrowheads="1"/>
          </p:cNvPicPr>
          <p:nvPr userDrawn="1"/>
        </p:nvPicPr>
        <p:blipFill>
          <a:blip r:embed="rId3" cstate="print"/>
          <a:srcRect/>
          <a:stretch>
            <a:fillRect/>
          </a:stretch>
        </p:blipFill>
        <p:spPr bwMode="auto">
          <a:xfrm>
            <a:off x="3856038" y="6086475"/>
            <a:ext cx="1330325" cy="504825"/>
          </a:xfrm>
          <a:prstGeom prst="rect">
            <a:avLst/>
          </a:prstGeom>
          <a:noFill/>
          <a:ln w="9525">
            <a:noFill/>
            <a:miter lim="800000"/>
            <a:headEnd/>
            <a:tailEnd/>
          </a:ln>
        </p:spPr>
      </p:pic>
      <p:sp>
        <p:nvSpPr>
          <p:cNvPr id="2" name="Title 1"/>
          <p:cNvSpPr>
            <a:spLocks noGrp="1"/>
          </p:cNvSpPr>
          <p:nvPr>
            <p:ph type="title"/>
          </p:nvPr>
        </p:nvSpPr>
        <p:spPr>
          <a:xfrm>
            <a:off x="596900" y="496960"/>
            <a:ext cx="7950200" cy="1143000"/>
          </a:xfrm>
        </p:spPr>
        <p:txBody>
          <a:bodyPr/>
          <a:lstStyle/>
          <a:p>
            <a:r>
              <a:rPr lang="en-US" smtClean="0"/>
              <a:t>Click to edit Master title style</a:t>
            </a:r>
            <a:endParaRPr lang="en-US" dirty="0"/>
          </a:p>
        </p:txBody>
      </p:sp>
      <p:sp>
        <p:nvSpPr>
          <p:cNvPr id="4" name="Rectangle 19"/>
          <p:cNvSpPr>
            <a:spLocks noGrp="1" noChangeArrowheads="1"/>
          </p:cNvSpPr>
          <p:nvPr>
            <p:ph type="subTitle" idx="1"/>
          </p:nvPr>
        </p:nvSpPr>
        <p:spPr>
          <a:xfrm>
            <a:off x="1358900" y="1943100"/>
            <a:ext cx="6400800" cy="660952"/>
          </a:xfrm>
          <a:prstGeom prst="rect">
            <a:avLst/>
          </a:prstGeom>
          <a:noFill/>
        </p:spPr>
        <p:txBody>
          <a:bodyPr/>
          <a:lstStyle>
            <a:lvl1pPr>
              <a:defRPr>
                <a:latin typeface="+mj-lt"/>
              </a:defRPr>
            </a:lvl1pPr>
          </a:lstStyle>
          <a:p>
            <a:endParaRPr lang="en-US" dirty="0" smtClean="0"/>
          </a:p>
        </p:txBody>
      </p:sp>
    </p:spTree>
    <p:extLst>
      <p:ext uri="{BB962C8B-B14F-4D97-AF65-F5344CB8AC3E}">
        <p14:creationId xmlns:p14="http://schemas.microsoft.com/office/powerpoint/2010/main" val="20620080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Example">
    <p:spTree>
      <p:nvGrpSpPr>
        <p:cNvPr id="1" name=""/>
        <p:cNvGrpSpPr/>
        <p:nvPr/>
      </p:nvGrpSpPr>
      <p:grpSpPr>
        <a:xfrm>
          <a:off x="0" y="0"/>
          <a:ext cx="0" cy="0"/>
          <a:chOff x="0" y="0"/>
          <a:chExt cx="0" cy="0"/>
        </a:xfrm>
      </p:grpSpPr>
      <p:pic>
        <p:nvPicPr>
          <p:cNvPr id="5" name="Picture 7" descr="Scenario"/>
          <p:cNvPicPr>
            <a:picLocks noChangeAspect="1" noChangeArrowheads="1"/>
          </p:cNvPicPr>
          <p:nvPr/>
        </p:nvPicPr>
        <p:blipFill>
          <a:blip r:embed="rId2" cstate="print"/>
          <a:srcRect/>
          <a:stretch>
            <a:fillRect/>
          </a:stretch>
        </p:blipFill>
        <p:spPr bwMode="auto">
          <a:xfrm>
            <a:off x="19050" y="1166813"/>
            <a:ext cx="3082925" cy="14017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12575259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5663" y="1276350"/>
            <a:ext cx="4248150" cy="4743450"/>
          </a:xfrm>
        </p:spPr>
        <p:txBody>
          <a:bodyPr/>
          <a:lstStyle/>
          <a:p>
            <a:pPr lvl="0"/>
            <a:r>
              <a:rPr lang="en-US" noProof="0" smtClean="0"/>
              <a:t>Click icon to add chart</a:t>
            </a:r>
            <a:endParaRPr lang="en-US" noProof="0" dirty="0"/>
          </a:p>
        </p:txBody>
      </p:sp>
      <p:sp>
        <p:nvSpPr>
          <p:cNvPr id="5"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9674826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1276350"/>
            <a:ext cx="8647113" cy="474345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66700" y="1276350"/>
            <a:ext cx="8647113" cy="474345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722870406"/>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6700" y="323850"/>
            <a:ext cx="8647113" cy="552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6700" y="1276350"/>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6700" y="3724275"/>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213199898"/>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Slide</a:t>
            </a:r>
            <a:endParaRPr lang="en-US"/>
          </a:p>
        </p:txBody>
      </p:sp>
      <p:sp>
        <p:nvSpPr>
          <p:cNvPr id="6" name="Slide Number Placeholder 5"/>
          <p:cNvSpPr>
            <a:spLocks noGrp="1"/>
          </p:cNvSpPr>
          <p:nvPr>
            <p:ph type="sldNum" sz="quarter" idx="12"/>
          </p:nvPr>
        </p:nvSpPr>
        <p:spPr>
          <a:xfrm>
            <a:off x="7500938" y="6573838"/>
            <a:ext cx="1511300" cy="284162"/>
          </a:xfrm>
          <a:prstGeom prst="rect">
            <a:avLst/>
          </a:prstGeom>
        </p:spPr>
        <p:txBody>
          <a:bodyPr/>
          <a:lstStyle/>
          <a:p>
            <a:fld id="{FF7F3899-B190-482E-AE55-E6984E7DA36B}" type="slidenum">
              <a:rPr lang="en-US" smtClean="0"/>
              <a:t>‹#›</a:t>
            </a:fld>
            <a:endParaRPr lang="en-US"/>
          </a:p>
        </p:txBody>
      </p:sp>
    </p:spTree>
    <p:extLst>
      <p:ext uri="{BB962C8B-B14F-4D97-AF65-F5344CB8AC3E}">
        <p14:creationId xmlns:p14="http://schemas.microsoft.com/office/powerpoint/2010/main" val="1738072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5113" y="1279525"/>
            <a:ext cx="8686800" cy="4756150"/>
          </a:xfrm>
          <a:prstGeom prst="rect">
            <a:avLst/>
          </a:prstGeom>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9030724"/>
      </p:ext>
    </p:extLst>
  </p:cSld>
  <p:clrMapOvr>
    <a:masterClrMapping/>
  </p:clrMapOvr>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0372161"/>
      </p:ext>
    </p:extLst>
  </p:cSld>
  <p:clrMapOvr>
    <a:masterClrMapping/>
  </p:clrMapOvr>
  <p:transition/>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25957802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dirty="0"/>
          </a:p>
        </p:txBody>
      </p:sp>
    </p:spTree>
    <p:extLst>
      <p:ext uri="{BB962C8B-B14F-4D97-AF65-F5344CB8AC3E}">
        <p14:creationId xmlns:p14="http://schemas.microsoft.com/office/powerpoint/2010/main" val="113579352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744238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239713" y="954088"/>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743200" y="1276350"/>
            <a:ext cx="6035040" cy="4754880"/>
          </a:xfr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97224347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3362758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image" Target="../media/image4.png"/><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3.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sp>
        <p:nvSpPr>
          <p:cNvPr id="3074" name="Rectangle 22"/>
          <p:cNvSpPr>
            <a:spLocks noGrp="1" noChangeArrowheads="1"/>
          </p:cNvSpPr>
          <p:nvPr>
            <p:ph type="title"/>
          </p:nvPr>
        </p:nvSpPr>
        <p:spPr bwMode="auto">
          <a:xfrm>
            <a:off x="457200" y="2860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 Arial Black 28</a:t>
            </a:r>
            <a:br>
              <a:rPr lang="en-US" dirty="0" smtClean="0"/>
            </a:br>
            <a:r>
              <a:rPr lang="en-US" dirty="0" smtClean="0"/>
              <a:t>Center Justified</a:t>
            </a:r>
            <a:br>
              <a:rPr lang="en-US" dirty="0" smtClean="0"/>
            </a:br>
            <a:r>
              <a:rPr lang="en-US" dirty="0" smtClean="0"/>
              <a:t>Middle Justified</a:t>
            </a:r>
          </a:p>
        </p:txBody>
      </p:sp>
    </p:spTree>
    <p:extLst>
      <p:ext uri="{BB962C8B-B14F-4D97-AF65-F5344CB8AC3E}">
        <p14:creationId xmlns:p14="http://schemas.microsoft.com/office/powerpoint/2010/main" val="38739141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29" r:id="rId3"/>
  </p:sldLayoutIdLst>
  <p:transition/>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Black" pitchFamily="34" charset="0"/>
        </a:defRPr>
      </a:lvl2pPr>
      <a:lvl3pPr algn="ctr" rtl="0" eaLnBrk="0" fontAlgn="base" hangingPunct="0">
        <a:spcBef>
          <a:spcPct val="0"/>
        </a:spcBef>
        <a:spcAft>
          <a:spcPct val="0"/>
        </a:spcAft>
        <a:defRPr sz="2800">
          <a:solidFill>
            <a:schemeClr val="bg1"/>
          </a:solidFill>
          <a:latin typeface="Arial Black" pitchFamily="34" charset="0"/>
        </a:defRPr>
      </a:lvl3pPr>
      <a:lvl4pPr algn="ctr" rtl="0" eaLnBrk="0" fontAlgn="base" hangingPunct="0">
        <a:spcBef>
          <a:spcPct val="0"/>
        </a:spcBef>
        <a:spcAft>
          <a:spcPct val="0"/>
        </a:spcAft>
        <a:defRPr sz="2800">
          <a:solidFill>
            <a:schemeClr val="bg1"/>
          </a:solidFill>
          <a:latin typeface="Arial Black" pitchFamily="34" charset="0"/>
        </a:defRPr>
      </a:lvl4pPr>
      <a:lvl5pPr algn="ctr" rtl="0" eaLnBrk="0" fontAlgn="base" hangingPunct="0">
        <a:spcBef>
          <a:spcPct val="0"/>
        </a:spcBef>
        <a:spcAft>
          <a:spcPct val="0"/>
        </a:spcAft>
        <a:defRPr sz="2800">
          <a:solidFill>
            <a:schemeClr val="bg1"/>
          </a:solidFill>
          <a:latin typeface="Arial Black" pitchFamily="34" charset="0"/>
        </a:defRPr>
      </a:lvl5pPr>
      <a:lvl6pPr marL="457200" algn="ctr" rtl="0" fontAlgn="base">
        <a:spcBef>
          <a:spcPct val="0"/>
        </a:spcBef>
        <a:spcAft>
          <a:spcPct val="0"/>
        </a:spcAft>
        <a:defRPr sz="2800">
          <a:solidFill>
            <a:schemeClr val="bg1"/>
          </a:solidFill>
          <a:latin typeface="Arial Black" pitchFamily="34" charset="0"/>
        </a:defRPr>
      </a:lvl6pPr>
      <a:lvl7pPr marL="914400" algn="ctr" rtl="0" fontAlgn="base">
        <a:spcBef>
          <a:spcPct val="0"/>
        </a:spcBef>
        <a:spcAft>
          <a:spcPct val="0"/>
        </a:spcAft>
        <a:defRPr sz="2800">
          <a:solidFill>
            <a:schemeClr val="bg1"/>
          </a:solidFill>
          <a:latin typeface="Arial Black" pitchFamily="34" charset="0"/>
        </a:defRPr>
      </a:lvl7pPr>
      <a:lvl8pPr marL="1371600" algn="ctr" rtl="0" fontAlgn="base">
        <a:spcBef>
          <a:spcPct val="0"/>
        </a:spcBef>
        <a:spcAft>
          <a:spcPct val="0"/>
        </a:spcAft>
        <a:defRPr sz="2800">
          <a:solidFill>
            <a:schemeClr val="bg1"/>
          </a:solidFill>
          <a:latin typeface="Arial Black" pitchFamily="34" charset="0"/>
        </a:defRPr>
      </a:lvl8pPr>
      <a:lvl9pPr marL="1828800" algn="ctr" rtl="0" fontAlgn="base">
        <a:spcBef>
          <a:spcPct val="0"/>
        </a:spcBef>
        <a:spcAft>
          <a:spcPct val="0"/>
        </a:spcAft>
        <a:defRPr sz="2800">
          <a:solidFill>
            <a:schemeClr val="bg1"/>
          </a:solidFill>
          <a:latin typeface="Arial Black" pitchFamily="34" charset="0"/>
        </a:defRPr>
      </a:lvl9pPr>
    </p:titleStyle>
    <p:bodyStyle>
      <a:lvl1pPr marL="342900" indent="-342900" algn="ctr" rtl="0" eaLnBrk="0" fontAlgn="base" hangingPunct="0">
        <a:lnSpc>
          <a:spcPct val="120000"/>
        </a:lnSpc>
        <a:spcBef>
          <a:spcPct val="20000"/>
        </a:spcBef>
        <a:spcAft>
          <a:spcPct val="0"/>
        </a:spcAft>
        <a:defRPr sz="2000" b="1">
          <a:solidFill>
            <a:schemeClr val="bg1"/>
          </a:solidFill>
          <a:latin typeface="+mn-lt"/>
          <a:ea typeface="+mn-ea"/>
          <a:cs typeface="+mn-cs"/>
        </a:defRPr>
      </a:lvl1pPr>
      <a:lvl2pPr marL="342900" indent="-228600" algn="ctr" rtl="0" eaLnBrk="0" fontAlgn="base" hangingPunct="0">
        <a:spcBef>
          <a:spcPct val="20000"/>
        </a:spcBef>
        <a:spcAft>
          <a:spcPct val="0"/>
        </a:spcAft>
        <a:buChar char="•"/>
        <a:defRPr sz="2000">
          <a:solidFill>
            <a:schemeClr val="tx1"/>
          </a:solidFill>
          <a:latin typeface="+mn-lt"/>
        </a:defRPr>
      </a:lvl2pPr>
      <a:lvl3pPr marL="685800" indent="-228600" algn="ctr" rtl="0" eaLnBrk="0" fontAlgn="base" hangingPunct="0">
        <a:spcBef>
          <a:spcPct val="20000"/>
        </a:spcBef>
        <a:spcAft>
          <a:spcPct val="0"/>
        </a:spcAft>
        <a:buFont typeface="Arial" charset="0"/>
        <a:buChar char="–"/>
        <a:defRPr sz="2000">
          <a:solidFill>
            <a:schemeClr val="tx1"/>
          </a:solidFill>
          <a:latin typeface="+mn-lt"/>
        </a:defRPr>
      </a:lvl3pPr>
      <a:lvl4pPr marL="1028700" indent="-228600" algn="ctr" rtl="0" eaLnBrk="0" fontAlgn="base" hangingPunct="0">
        <a:spcBef>
          <a:spcPct val="20000"/>
        </a:spcBef>
        <a:spcAft>
          <a:spcPct val="0"/>
        </a:spcAft>
        <a:buFont typeface="Arial" charset="0"/>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5"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65113" y="320675"/>
            <a:ext cx="8650287" cy="547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265113" y="1279525"/>
            <a:ext cx="86868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 name="Picture 3" descr="F:\ercotlogo\ERCOT Logo\ERCOT logo_white.png"/>
          <p:cNvPicPr>
            <a:picLocks noChangeAspect="1" noChangeArrowheads="1"/>
          </p:cNvPicPr>
          <p:nvPr/>
        </p:nvPicPr>
        <p:blipFill>
          <a:blip r:embed="rId26" cstate="print"/>
          <a:srcRect/>
          <a:stretch>
            <a:fillRect/>
          </a:stretch>
        </p:blipFill>
        <p:spPr bwMode="auto">
          <a:xfrm>
            <a:off x="101600" y="6611938"/>
            <a:ext cx="601663" cy="228600"/>
          </a:xfrm>
          <a:prstGeom prst="rect">
            <a:avLst/>
          </a:prstGeom>
          <a:noFill/>
          <a:ln w="9525">
            <a:noFill/>
            <a:miter lim="800000"/>
            <a:headEnd/>
            <a:tailEnd/>
          </a:ln>
        </p:spPr>
      </p:pic>
      <p:sp>
        <p:nvSpPr>
          <p:cNvPr id="3" name="TextBox 2"/>
          <p:cNvSpPr txBox="1"/>
          <p:nvPr/>
        </p:nvSpPr>
        <p:spPr>
          <a:xfrm>
            <a:off x="7501666" y="6571059"/>
            <a:ext cx="1508760" cy="283464"/>
          </a:xfrm>
          <a:prstGeom prst="rect">
            <a:avLst/>
          </a:prstGeom>
        </p:spPr>
        <p:txBody>
          <a:bodyPr/>
          <a:lstStyle>
            <a:defPPr>
              <a:defRPr lang="en-US"/>
            </a:defPPr>
            <a:lvl1pPr algn="r">
              <a:spcAft>
                <a:spcPct val="75000"/>
              </a:spcAft>
              <a:buFont typeface="Wingdings" pitchFamily="2" charset="2"/>
              <a:buNone/>
              <a:defRPr sz="1600" b="0">
                <a:solidFill>
                  <a:schemeClr val="bg1"/>
                </a:solidFill>
                <a:latin typeface="Arial" charset="0"/>
              </a:defRPr>
            </a:lvl1pPr>
          </a:lstStyle>
          <a:p>
            <a:pPr lvl="0"/>
            <a:r>
              <a:rPr lang="en-US" dirty="0" smtClean="0"/>
              <a:t>Slide </a:t>
            </a:r>
            <a:fld id="{C087A95A-A934-4FF6-8519-D58ACCC89185}" type="slidenum">
              <a:rPr lang="en-US" smtClean="0"/>
              <a:pPr lvl="0"/>
              <a:t>‹#›</a:t>
            </a:fld>
            <a:endParaRPr lang="en-US" dirty="0"/>
          </a:p>
        </p:txBody>
      </p:sp>
    </p:spTree>
    <p:extLst>
      <p:ext uri="{BB962C8B-B14F-4D97-AF65-F5344CB8AC3E}">
        <p14:creationId xmlns:p14="http://schemas.microsoft.com/office/powerpoint/2010/main" val="359761131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Lst>
  <p:transition/>
  <p:timing>
    <p:tnLst>
      <p:par>
        <p:cTn id="1" dur="indefinite" restart="never" nodeType="tmRoot"/>
      </p:par>
    </p:tnLst>
  </p:timing>
  <p:hf hdr="0" dt="0"/>
  <p:txStyles>
    <p:titleStyle>
      <a:lvl1pPr algn="l" rtl="0" eaLnBrk="1" fontAlgn="base" hangingPunct="1">
        <a:spcBef>
          <a:spcPct val="0"/>
        </a:spcBef>
        <a:spcAft>
          <a:spcPct val="0"/>
        </a:spcAft>
        <a:defRPr sz="2000" kern="1200">
          <a:solidFill>
            <a:schemeClr val="bg1"/>
          </a:solidFill>
          <a:latin typeface="Arial Black" pitchFamily="34" charset="0"/>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0" indent="0" algn="l" rtl="0" eaLnBrk="1" fontAlgn="base" hangingPunct="1">
        <a:spcBef>
          <a:spcPct val="20000"/>
        </a:spcBef>
        <a:spcAft>
          <a:spcPts val="60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ts val="120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ts val="120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omments" Target="../comments/comment4.xml"/><Relationship Id="rId5" Type="http://schemas.openxmlformats.org/officeDocument/2006/relationships/image" Target="../media/image28.pn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comments" Target="../comments/commen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powertochoose.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6900" y="496888"/>
            <a:ext cx="7950200" cy="1143000"/>
          </a:xfrm>
        </p:spPr>
        <p:txBody>
          <a:bodyPr/>
          <a:lstStyle/>
          <a:p>
            <a:pPr eaLnBrk="1" hangingPunct="1"/>
            <a:r>
              <a:rPr lang="en-US" smtClean="0"/>
              <a:t>ERCOT MARKET EDUCATION</a:t>
            </a:r>
            <a:endParaRPr lang="en-US" dirty="0" smtClean="0"/>
          </a:p>
        </p:txBody>
      </p:sp>
      <p:sp>
        <p:nvSpPr>
          <p:cNvPr id="4" name="Subtitle 3"/>
          <p:cNvSpPr>
            <a:spLocks noGrp="1"/>
          </p:cNvSpPr>
          <p:nvPr>
            <p:ph type="subTitle" idx="1"/>
          </p:nvPr>
        </p:nvSpPr>
        <p:spPr>
          <a:xfrm>
            <a:off x="1358900" y="1943100"/>
            <a:ext cx="6400800" cy="660400"/>
          </a:xfrm>
        </p:spPr>
        <p:txBody>
          <a:bodyPr/>
          <a:lstStyle/>
          <a:p>
            <a:pPr>
              <a:defRPr/>
            </a:pPr>
            <a:r>
              <a:rPr lang="en-US" smtClean="0"/>
              <a:t>Retail 101</a:t>
            </a:r>
            <a:endParaRPr lang="en-US" dirty="0"/>
          </a:p>
        </p:txBody>
      </p:sp>
    </p:spTree>
    <p:extLst>
      <p:ext uri="{BB962C8B-B14F-4D97-AF65-F5344CB8AC3E}">
        <p14:creationId xmlns:p14="http://schemas.microsoft.com/office/powerpoint/2010/main" val="132125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 Relationships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1" y="1142999"/>
            <a:ext cx="8124767" cy="5556919"/>
          </a:xfrm>
          <a:prstGeom prst="rect">
            <a:avLst/>
          </a:prstGeom>
        </p:spPr>
      </p:pic>
    </p:spTree>
    <p:extLst>
      <p:ext uri="{BB962C8B-B14F-4D97-AF65-F5344CB8AC3E}">
        <p14:creationId xmlns:p14="http://schemas.microsoft.com/office/powerpoint/2010/main" val="33100134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 Relationships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2" y="1143000"/>
            <a:ext cx="8124765" cy="5556918"/>
          </a:xfrm>
          <a:prstGeom prst="rect">
            <a:avLst/>
          </a:prstGeom>
        </p:spPr>
      </p:pic>
    </p:spTree>
    <p:extLst>
      <p:ext uri="{BB962C8B-B14F-4D97-AF65-F5344CB8AC3E}">
        <p14:creationId xmlns:p14="http://schemas.microsoft.com/office/powerpoint/2010/main" val="32050358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 Relationships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700" y="1140722"/>
            <a:ext cx="8130688" cy="5560969"/>
          </a:xfrm>
          <a:prstGeom prst="rect">
            <a:avLst/>
          </a:prstGeom>
        </p:spPr>
      </p:pic>
    </p:spTree>
    <p:extLst>
      <p:ext uri="{BB962C8B-B14F-4D97-AF65-F5344CB8AC3E}">
        <p14:creationId xmlns:p14="http://schemas.microsoft.com/office/powerpoint/2010/main" val="22448844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00" y="1140722"/>
            <a:ext cx="8130688" cy="5560969"/>
          </a:xfrm>
          <a:prstGeom prst="rect">
            <a:avLst/>
          </a:prstGeom>
        </p:spPr>
      </p:pic>
      <p:sp>
        <p:nvSpPr>
          <p:cNvPr id="2" name="Title 1"/>
          <p:cNvSpPr>
            <a:spLocks noGrp="1"/>
          </p:cNvSpPr>
          <p:nvPr>
            <p:ph type="title"/>
          </p:nvPr>
        </p:nvSpPr>
        <p:spPr/>
        <p:txBody>
          <a:bodyPr/>
          <a:lstStyle/>
          <a:p>
            <a:r>
              <a:rPr lang="en-US" smtClean="0"/>
              <a:t>Market Relationships</a:t>
            </a:r>
            <a:endParaRPr lang="en-US" dirty="0"/>
          </a:p>
        </p:txBody>
      </p:sp>
      <p:sp>
        <p:nvSpPr>
          <p:cNvPr id="4" name="AutoShape 7"/>
          <p:cNvSpPr>
            <a:spLocks noChangeArrowheads="1"/>
          </p:cNvSpPr>
          <p:nvPr/>
        </p:nvSpPr>
        <p:spPr bwMode="auto">
          <a:xfrm>
            <a:off x="3273552" y="2023241"/>
            <a:ext cx="4953000" cy="1328738"/>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A Load Serving Entity (LSE) provides </a:t>
            </a:r>
            <a:r>
              <a:rPr lang="en-US" sz="2400" b="1" dirty="0" smtClean="0">
                <a:latin typeface="Arial" pitchFamily="34" charset="0"/>
              </a:rPr>
              <a:t>electric </a:t>
            </a:r>
            <a:r>
              <a:rPr lang="en-US" sz="2400" b="1" dirty="0">
                <a:latin typeface="Arial" pitchFamily="34" charset="0"/>
              </a:rPr>
              <a:t>service to end-use </a:t>
            </a:r>
            <a:r>
              <a:rPr lang="en-US" sz="2400" b="1" dirty="0" smtClean="0">
                <a:latin typeface="Arial" pitchFamily="34" charset="0"/>
              </a:rPr>
              <a:t>Customers</a:t>
            </a:r>
            <a:endParaRPr lang="en-US" sz="2400" b="1" dirty="0">
              <a:latin typeface="Arial" pitchFamily="34" charset="0"/>
            </a:endParaRPr>
          </a:p>
        </p:txBody>
      </p:sp>
      <p:grpSp>
        <p:nvGrpSpPr>
          <p:cNvPr id="9" name="Group 8"/>
          <p:cNvGrpSpPr/>
          <p:nvPr/>
        </p:nvGrpSpPr>
        <p:grpSpPr>
          <a:xfrm>
            <a:off x="7562050" y="1143000"/>
            <a:ext cx="1379537" cy="1379538"/>
            <a:chOff x="7042978" y="2743200"/>
            <a:chExt cx="1379537" cy="1379538"/>
          </a:xfrm>
        </p:grpSpPr>
        <p:pic>
          <p:nvPicPr>
            <p:cNvPr id="10" name="Picture 9" descr="lse.png"/>
            <p:cNvPicPr>
              <a:picLocks noChangeAspect="1"/>
            </p:cNvPicPr>
            <p:nvPr/>
          </p:nvPicPr>
          <p:blipFill>
            <a:blip r:embed="rId4" cstate="print"/>
            <a:srcRect/>
            <a:stretch>
              <a:fillRect/>
            </a:stretch>
          </p:blipFill>
          <p:spPr bwMode="auto">
            <a:xfrm>
              <a:off x="7042978" y="2743200"/>
              <a:ext cx="1379537" cy="1379538"/>
            </a:xfrm>
            <a:prstGeom prst="rect">
              <a:avLst/>
            </a:prstGeom>
            <a:noFill/>
            <a:ln w="9525">
              <a:noFill/>
              <a:miter lim="800000"/>
              <a:headEnd/>
              <a:tailEnd/>
            </a:ln>
          </p:spPr>
        </p:pic>
        <p:pic>
          <p:nvPicPr>
            <p:cNvPr id="11" name="Picture 11" descr="nametag.png"/>
            <p:cNvPicPr>
              <a:picLocks noChangeAspect="1"/>
            </p:cNvPicPr>
            <p:nvPr/>
          </p:nvPicPr>
          <p:blipFill>
            <a:blip r:embed="rId5" cstate="print"/>
            <a:srcRect/>
            <a:stretch>
              <a:fillRect/>
            </a:stretch>
          </p:blipFill>
          <p:spPr bwMode="auto">
            <a:xfrm>
              <a:off x="7998619" y="3619500"/>
              <a:ext cx="255587" cy="96838"/>
            </a:xfrm>
            <a:prstGeom prst="rect">
              <a:avLst/>
            </a:prstGeom>
            <a:noFill/>
            <a:ln w="9525">
              <a:noFill/>
              <a:miter lim="800000"/>
              <a:headEnd/>
              <a:tailEnd/>
            </a:ln>
          </p:spPr>
        </p:pic>
      </p:grpSp>
    </p:spTree>
    <p:extLst>
      <p:ext uri="{BB962C8B-B14F-4D97-AF65-F5344CB8AC3E}">
        <p14:creationId xmlns:p14="http://schemas.microsoft.com/office/powerpoint/2010/main" val="4217799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00" y="1140722"/>
            <a:ext cx="8130688" cy="5560969"/>
          </a:xfrm>
          <a:prstGeom prst="rect">
            <a:avLst/>
          </a:prstGeom>
        </p:spPr>
      </p:pic>
      <p:sp>
        <p:nvSpPr>
          <p:cNvPr id="2" name="Title 1"/>
          <p:cNvSpPr>
            <a:spLocks noGrp="1"/>
          </p:cNvSpPr>
          <p:nvPr>
            <p:ph type="title"/>
          </p:nvPr>
        </p:nvSpPr>
        <p:spPr/>
        <p:txBody>
          <a:bodyPr/>
          <a:lstStyle/>
          <a:p>
            <a:r>
              <a:rPr lang="en-US" smtClean="0"/>
              <a:t>Market Relationships</a:t>
            </a:r>
            <a:endParaRPr lang="en-US" dirty="0"/>
          </a:p>
        </p:txBody>
      </p:sp>
      <p:sp>
        <p:nvSpPr>
          <p:cNvPr id="4" name="AutoShape 7"/>
          <p:cNvSpPr>
            <a:spLocks noChangeArrowheads="1"/>
          </p:cNvSpPr>
          <p:nvPr/>
        </p:nvSpPr>
        <p:spPr bwMode="auto">
          <a:xfrm>
            <a:off x="3273552" y="1850605"/>
            <a:ext cx="5105400" cy="2077164"/>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Types of LSEs:</a:t>
            </a:r>
          </a:p>
          <a:p>
            <a:pPr marL="914400" lvl="1" indent="-457200">
              <a:buFont typeface="Arial" pitchFamily="34" charset="0"/>
              <a:buChar char="•"/>
              <a:defRPr/>
            </a:pPr>
            <a:r>
              <a:rPr lang="en-US" sz="2400" dirty="0">
                <a:latin typeface="Arial" pitchFamily="34" charset="0"/>
              </a:rPr>
              <a:t>Retail Electric </a:t>
            </a:r>
            <a:r>
              <a:rPr lang="en-US" sz="2400" dirty="0" smtClean="0">
                <a:latin typeface="Arial" pitchFamily="34" charset="0"/>
              </a:rPr>
              <a:t>Providers</a:t>
            </a:r>
          </a:p>
          <a:p>
            <a:pPr marL="969963" lvl="1" indent="-512763">
              <a:lnSpc>
                <a:spcPts val="2400"/>
              </a:lnSpc>
              <a:defRPr/>
            </a:pPr>
            <a:r>
              <a:rPr lang="en-US" sz="2400" dirty="0" smtClean="0">
                <a:latin typeface="Arial" pitchFamily="34" charset="0"/>
              </a:rPr>
              <a:t>	</a:t>
            </a:r>
            <a:r>
              <a:rPr lang="en-US" sz="2000" dirty="0" smtClean="0">
                <a:latin typeface="Arial" pitchFamily="34" charset="0"/>
              </a:rPr>
              <a:t>(AKA Competitive Retailers)</a:t>
            </a:r>
            <a:endParaRPr lang="en-US" sz="2000" dirty="0">
              <a:latin typeface="Arial" pitchFamily="34" charset="0"/>
            </a:endParaRPr>
          </a:p>
          <a:p>
            <a:pPr marL="914400" lvl="1" indent="-457200">
              <a:buFont typeface="Arial" pitchFamily="34" charset="0"/>
              <a:buChar char="•"/>
              <a:defRPr/>
            </a:pPr>
            <a:r>
              <a:rPr lang="en-US" sz="2400" dirty="0">
                <a:latin typeface="Arial" pitchFamily="34" charset="0"/>
              </a:rPr>
              <a:t>Electrical Cooperatives</a:t>
            </a:r>
          </a:p>
          <a:p>
            <a:pPr marL="914400" lvl="1" indent="-457200">
              <a:buFont typeface="Arial" pitchFamily="34" charset="0"/>
              <a:buChar char="•"/>
              <a:defRPr/>
            </a:pPr>
            <a:r>
              <a:rPr lang="en-US" sz="2400" dirty="0">
                <a:latin typeface="Arial" pitchFamily="34" charset="0"/>
              </a:rPr>
              <a:t>Municipally-Owned Utilities</a:t>
            </a:r>
            <a:endParaRPr lang="en-US" sz="2400" b="1" dirty="0">
              <a:latin typeface="Arial" pitchFamily="34" charset="0"/>
            </a:endParaRPr>
          </a:p>
        </p:txBody>
      </p:sp>
      <p:grpSp>
        <p:nvGrpSpPr>
          <p:cNvPr id="6" name="Group 5"/>
          <p:cNvGrpSpPr/>
          <p:nvPr/>
        </p:nvGrpSpPr>
        <p:grpSpPr>
          <a:xfrm>
            <a:off x="7562050" y="1143000"/>
            <a:ext cx="1379537" cy="1379538"/>
            <a:chOff x="7042978" y="2743200"/>
            <a:chExt cx="1379537" cy="1379538"/>
          </a:xfrm>
        </p:grpSpPr>
        <p:pic>
          <p:nvPicPr>
            <p:cNvPr id="7" name="Picture 6" descr="lse.png"/>
            <p:cNvPicPr>
              <a:picLocks noChangeAspect="1"/>
            </p:cNvPicPr>
            <p:nvPr/>
          </p:nvPicPr>
          <p:blipFill>
            <a:blip r:embed="rId4" cstate="print"/>
            <a:srcRect/>
            <a:stretch>
              <a:fillRect/>
            </a:stretch>
          </p:blipFill>
          <p:spPr bwMode="auto">
            <a:xfrm>
              <a:off x="7042978" y="2743200"/>
              <a:ext cx="1379537" cy="1379538"/>
            </a:xfrm>
            <a:prstGeom prst="rect">
              <a:avLst/>
            </a:prstGeom>
            <a:noFill/>
            <a:ln w="9525">
              <a:noFill/>
              <a:miter lim="800000"/>
              <a:headEnd/>
              <a:tailEnd/>
            </a:ln>
          </p:spPr>
        </p:pic>
        <p:pic>
          <p:nvPicPr>
            <p:cNvPr id="8" name="Picture 11" descr="nametag.png"/>
            <p:cNvPicPr>
              <a:picLocks noChangeAspect="1"/>
            </p:cNvPicPr>
            <p:nvPr/>
          </p:nvPicPr>
          <p:blipFill>
            <a:blip r:embed="rId5" cstate="print"/>
            <a:srcRect/>
            <a:stretch>
              <a:fillRect/>
            </a:stretch>
          </p:blipFill>
          <p:spPr bwMode="auto">
            <a:xfrm>
              <a:off x="7998619" y="3619500"/>
              <a:ext cx="255587" cy="96838"/>
            </a:xfrm>
            <a:prstGeom prst="rect">
              <a:avLst/>
            </a:prstGeom>
            <a:noFill/>
            <a:ln w="9525">
              <a:noFill/>
              <a:miter lim="800000"/>
              <a:headEnd/>
              <a:tailEnd/>
            </a:ln>
          </p:spPr>
        </p:pic>
      </p:grpSp>
    </p:spTree>
    <p:extLst>
      <p:ext uri="{BB962C8B-B14F-4D97-AF65-F5344CB8AC3E}">
        <p14:creationId xmlns:p14="http://schemas.microsoft.com/office/powerpoint/2010/main" val="1563124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96" y="1140722"/>
            <a:ext cx="8130688" cy="5560969"/>
          </a:xfrm>
          <a:prstGeom prst="rect">
            <a:avLst/>
          </a:prstGeom>
        </p:spPr>
      </p:pic>
      <p:sp>
        <p:nvSpPr>
          <p:cNvPr id="2" name="Title 1"/>
          <p:cNvSpPr>
            <a:spLocks noGrp="1"/>
          </p:cNvSpPr>
          <p:nvPr>
            <p:ph type="title"/>
          </p:nvPr>
        </p:nvSpPr>
        <p:spPr/>
        <p:txBody>
          <a:bodyPr/>
          <a:lstStyle/>
          <a:p>
            <a:r>
              <a:rPr lang="en-US" smtClean="0"/>
              <a:t>Market Relationships</a:t>
            </a:r>
            <a:endParaRPr lang="en-US" dirty="0"/>
          </a:p>
        </p:txBody>
      </p:sp>
      <p:sp>
        <p:nvSpPr>
          <p:cNvPr id="7" name="AutoShape 7"/>
          <p:cNvSpPr>
            <a:spLocks noChangeArrowheads="1"/>
          </p:cNvSpPr>
          <p:nvPr/>
        </p:nvSpPr>
        <p:spPr bwMode="auto">
          <a:xfrm>
            <a:off x="3273552" y="1850605"/>
            <a:ext cx="5105400" cy="2077164"/>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Types of LSEs:</a:t>
            </a:r>
          </a:p>
          <a:p>
            <a:pPr marL="914400" lvl="1" indent="-457200">
              <a:buFont typeface="Arial" pitchFamily="34" charset="0"/>
              <a:buChar char="•"/>
              <a:defRPr/>
            </a:pPr>
            <a:r>
              <a:rPr lang="en-US" sz="2400" dirty="0">
                <a:latin typeface="Arial" pitchFamily="34" charset="0"/>
              </a:rPr>
              <a:t>Retail Electric </a:t>
            </a:r>
            <a:r>
              <a:rPr lang="en-US" sz="2400" dirty="0" smtClean="0">
                <a:latin typeface="Arial" pitchFamily="34" charset="0"/>
              </a:rPr>
              <a:t>Providers</a:t>
            </a:r>
          </a:p>
          <a:p>
            <a:pPr marL="969963" lvl="1" indent="-512763">
              <a:lnSpc>
                <a:spcPts val="2400"/>
              </a:lnSpc>
              <a:defRPr/>
            </a:pPr>
            <a:r>
              <a:rPr lang="en-US" sz="2400" dirty="0" smtClean="0">
                <a:latin typeface="Arial" pitchFamily="34" charset="0"/>
              </a:rPr>
              <a:t>	</a:t>
            </a:r>
            <a:r>
              <a:rPr lang="en-US" sz="2000" dirty="0" smtClean="0">
                <a:latin typeface="Arial" pitchFamily="34" charset="0"/>
              </a:rPr>
              <a:t>(AKA Competitive Retailers)</a:t>
            </a:r>
            <a:endParaRPr lang="en-US" sz="2000" dirty="0">
              <a:latin typeface="Arial" pitchFamily="34" charset="0"/>
            </a:endParaRPr>
          </a:p>
          <a:p>
            <a:pPr marL="914400" lvl="1" indent="-457200">
              <a:buFont typeface="Arial" pitchFamily="34" charset="0"/>
              <a:buChar char="•"/>
              <a:defRPr/>
            </a:pPr>
            <a:r>
              <a:rPr lang="en-US" sz="2400" dirty="0">
                <a:solidFill>
                  <a:schemeClr val="tx1">
                    <a:lumMod val="50000"/>
                    <a:lumOff val="50000"/>
                  </a:schemeClr>
                </a:solidFill>
                <a:latin typeface="Arial" pitchFamily="34" charset="0"/>
              </a:rPr>
              <a:t>Electrical Cooperatives</a:t>
            </a:r>
          </a:p>
          <a:p>
            <a:pPr marL="914400" lvl="1" indent="-457200">
              <a:buFont typeface="Arial" pitchFamily="34" charset="0"/>
              <a:buChar char="•"/>
              <a:defRPr/>
            </a:pPr>
            <a:r>
              <a:rPr lang="en-US" sz="2400" dirty="0">
                <a:solidFill>
                  <a:schemeClr val="tx1">
                    <a:lumMod val="50000"/>
                    <a:lumOff val="50000"/>
                  </a:schemeClr>
                </a:solidFill>
                <a:latin typeface="Arial" pitchFamily="34" charset="0"/>
              </a:rPr>
              <a:t>Municipally-Owned Utilities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7193" y="1294092"/>
            <a:ext cx="1169250" cy="1525308"/>
          </a:xfrm>
          <a:prstGeom prst="rect">
            <a:avLst/>
          </a:prstGeom>
        </p:spPr>
      </p:pic>
    </p:spTree>
    <p:extLst>
      <p:ext uri="{BB962C8B-B14F-4D97-AF65-F5344CB8AC3E}">
        <p14:creationId xmlns:p14="http://schemas.microsoft.com/office/powerpoint/2010/main" val="249768154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Market Relationships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386" y="1140363"/>
            <a:ext cx="8128700" cy="5559609"/>
          </a:xfrm>
          <a:prstGeom prst="rect">
            <a:avLst/>
          </a:prstGeom>
        </p:spPr>
      </p:pic>
    </p:spTree>
    <p:extLst>
      <p:ext uri="{BB962C8B-B14F-4D97-AF65-F5344CB8AC3E}">
        <p14:creationId xmlns:p14="http://schemas.microsoft.com/office/powerpoint/2010/main" val="26263488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Market Relationships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96" y="1140364"/>
            <a:ext cx="8130690" cy="5560970"/>
          </a:xfrm>
          <a:prstGeom prst="rect">
            <a:avLst/>
          </a:prstGeom>
        </p:spPr>
      </p:pic>
    </p:spTree>
    <p:extLst>
      <p:ext uri="{BB962C8B-B14F-4D97-AF65-F5344CB8AC3E}">
        <p14:creationId xmlns:p14="http://schemas.microsoft.com/office/powerpoint/2010/main" val="393914563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Roles and Responsibilities </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91632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66700" y="1146175"/>
            <a:ext cx="8647113" cy="3990975"/>
          </a:xfrm>
          <a:prstGeom prst="rect">
            <a:avLst/>
          </a:prstGeom>
          <a:noFill/>
          <a:ln w="9525">
            <a:noFill/>
            <a:miter lim="800000"/>
            <a:headEnd/>
            <a:tailEnd/>
          </a:ln>
          <a:effectLst/>
        </p:spPr>
        <p:txBody>
          <a:bodyPr/>
          <a:lstStyle/>
          <a:p>
            <a:pPr marL="342900" lvl="1" indent="-228600">
              <a:spcBef>
                <a:spcPct val="20000"/>
              </a:spcBef>
              <a:defRPr/>
            </a:pPr>
            <a:endParaRPr lang="en-US" sz="2000" b="1" kern="0" dirty="0">
              <a:latin typeface="+mn-lt"/>
            </a:endParaRPr>
          </a:p>
        </p:txBody>
      </p:sp>
      <p:sp>
        <p:nvSpPr>
          <p:cNvPr id="60418" name="Rectangle 2"/>
          <p:cNvSpPr>
            <a:spLocks noGrp="1" noChangeArrowheads="1"/>
          </p:cNvSpPr>
          <p:nvPr>
            <p:ph type="title"/>
          </p:nvPr>
        </p:nvSpPr>
        <p:spPr/>
        <p:txBody>
          <a:bodyPr/>
          <a:lstStyle/>
          <a:p>
            <a:r>
              <a:rPr lang="en-US" smtClean="0"/>
              <a:t>ERCOT Responsibilities</a:t>
            </a:r>
            <a:endParaRPr lang="en-US" dirty="0" smtClean="0"/>
          </a:p>
        </p:txBody>
      </p:sp>
      <p:sp>
        <p:nvSpPr>
          <p:cNvPr id="60419" name="Content Placeholder 8"/>
          <p:cNvSpPr>
            <a:spLocks noGrp="1"/>
          </p:cNvSpPr>
          <p:nvPr>
            <p:ph idx="1"/>
          </p:nvPr>
        </p:nvSpPr>
        <p:spPr/>
        <p:txBody>
          <a:bodyPr/>
          <a:lstStyle/>
          <a:p>
            <a:r>
              <a:rPr lang="en-US" dirty="0" smtClean="0"/>
              <a:t>Maintain Reliability of the Bulk Electric System</a:t>
            </a:r>
          </a:p>
          <a:p>
            <a:endParaRPr lang="en-US" dirty="0" smtClean="0"/>
          </a:p>
          <a:p>
            <a:pPr lvl="1"/>
            <a:r>
              <a:rPr lang="en-US" dirty="0" smtClean="0"/>
              <a:t>Ensures generation meets demand</a:t>
            </a:r>
          </a:p>
          <a:p>
            <a:pPr lvl="1"/>
            <a:r>
              <a:rPr lang="en-US" dirty="0" smtClean="0"/>
              <a:t>Operate transmission grid within established limits</a:t>
            </a:r>
          </a:p>
          <a:p>
            <a:endParaRPr lang="en-US" dirty="0" smtClean="0"/>
          </a:p>
          <a:p>
            <a:endParaRPr lang="en-US" dirty="0" smtClean="0"/>
          </a:p>
          <a:p>
            <a:endParaRPr lang="en-US" dirty="0" smtClean="0"/>
          </a:p>
          <a:p>
            <a:endParaRPr lang="en-US" dirty="0" smtClean="0"/>
          </a:p>
        </p:txBody>
      </p:sp>
      <p:sp>
        <p:nvSpPr>
          <p:cNvPr id="7" name="AutoShape 44"/>
          <p:cNvSpPr>
            <a:spLocks noChangeArrowheads="1"/>
          </p:cNvSpPr>
          <p:nvPr/>
        </p:nvSpPr>
        <p:spPr bwMode="auto">
          <a:xfrm>
            <a:off x="740229" y="5635744"/>
            <a:ext cx="7783285"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latin typeface="+mn-lt"/>
              </a:rPr>
              <a:t>Executes competitive markets for reliability services </a:t>
            </a:r>
            <a:endParaRPr lang="en-US" sz="2000" dirty="0">
              <a:latin typeface="+mn-lt"/>
            </a:endParaRPr>
          </a:p>
        </p:txBody>
      </p:sp>
      <p:pic>
        <p:nvPicPr>
          <p:cNvPr id="60421" name="Picture 19" descr="Transmission"/>
          <p:cNvPicPr>
            <a:picLocks noChangeAspect="1" noChangeArrowheads="1"/>
          </p:cNvPicPr>
          <p:nvPr>
            <p:custDataLst>
              <p:tags r:id="rId2"/>
            </p:custDataLst>
          </p:nvPr>
        </p:nvPicPr>
        <p:blipFill>
          <a:blip r:embed="rId5" cstate="print"/>
          <a:srcRect/>
          <a:stretch>
            <a:fillRect/>
          </a:stretch>
        </p:blipFill>
        <p:spPr bwMode="auto">
          <a:xfrm>
            <a:off x="1130300" y="3875088"/>
            <a:ext cx="6894513" cy="984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17819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Introductions, Roles and Responsibilities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7006520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mtClean="0"/>
              <a:t>ERCOT Responsibilities</a:t>
            </a:r>
            <a:endParaRPr lang="en-US" dirty="0" smtClean="0"/>
          </a:p>
        </p:txBody>
      </p:sp>
      <p:sp>
        <p:nvSpPr>
          <p:cNvPr id="162" name="Content Placeholder 60"/>
          <p:cNvSpPr>
            <a:spLocks noGrp="1"/>
          </p:cNvSpPr>
          <p:nvPr>
            <p:ph idx="1"/>
          </p:nvPr>
        </p:nvSpPr>
        <p:spPr/>
        <p:txBody>
          <a:bodyPr rtlCol="0">
            <a:normAutofit/>
          </a:bodyPr>
          <a:lstStyle/>
          <a:p>
            <a:pPr fontAlgn="auto">
              <a:spcBef>
                <a:spcPts val="600"/>
              </a:spcBef>
              <a:spcAft>
                <a:spcPts val="600"/>
              </a:spcAft>
              <a:buFont typeface="Arial" pitchFamily="34" charset="0"/>
              <a:buNone/>
              <a:defRPr/>
            </a:pPr>
            <a:r>
              <a:rPr lang="en-US" dirty="0" smtClean="0"/>
              <a:t>Maintain Registration Database</a:t>
            </a:r>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a:p>
        </p:txBody>
      </p:sp>
      <p:sp>
        <p:nvSpPr>
          <p:cNvPr id="147" name="Rectangle 146"/>
          <p:cNvSpPr/>
          <p:nvPr/>
        </p:nvSpPr>
        <p:spPr>
          <a:xfrm>
            <a:off x="4532004" y="3417048"/>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sp>
        <p:nvSpPr>
          <p:cNvPr id="163" name="AutoShape 44"/>
          <p:cNvSpPr>
            <a:spLocks noChangeArrowheads="1"/>
          </p:cNvSpPr>
          <p:nvPr/>
        </p:nvSpPr>
        <p:spPr bwMode="auto">
          <a:xfrm>
            <a:off x="608280" y="3186511"/>
            <a:ext cx="3112395" cy="1123712"/>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b="0" dirty="0" smtClean="0">
                <a:solidFill>
                  <a:prstClr val="black"/>
                </a:solidFill>
                <a:latin typeface="Calibri"/>
              </a:rPr>
              <a:t>ERCOT facilitates enrollment and switching of retail Customers</a:t>
            </a:r>
            <a:endParaRPr lang="en-US" sz="2000" b="0" dirty="0">
              <a:solidFill>
                <a:prstClr val="black"/>
              </a:solidFill>
              <a:latin typeface="Calibri"/>
            </a:endParaRPr>
          </a:p>
        </p:txBody>
      </p:sp>
      <p:pic>
        <p:nvPicPr>
          <p:cNvPr id="19" name="Picture 45" descr="house.png"/>
          <p:cNvPicPr>
            <a:picLocks noChangeAspect="1"/>
          </p:cNvPicPr>
          <p:nvPr/>
        </p:nvPicPr>
        <p:blipFill>
          <a:blip r:embed="rId3" cstate="print"/>
          <a:srcRect/>
          <a:stretch>
            <a:fillRect/>
          </a:stretch>
        </p:blipFill>
        <p:spPr bwMode="auto">
          <a:xfrm>
            <a:off x="4361260" y="5521610"/>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3" cstate="print"/>
          <a:srcRect/>
          <a:stretch>
            <a:fillRect/>
          </a:stretch>
        </p:blipFill>
        <p:spPr bwMode="auto">
          <a:xfrm>
            <a:off x="5936175" y="5521610"/>
            <a:ext cx="904875" cy="750888"/>
          </a:xfrm>
          <a:prstGeom prst="rect">
            <a:avLst/>
          </a:prstGeom>
          <a:noFill/>
          <a:ln w="9525">
            <a:noFill/>
            <a:miter lim="800000"/>
            <a:headEnd/>
            <a:tailEnd/>
          </a:ln>
        </p:spPr>
      </p:pic>
      <p:pic>
        <p:nvPicPr>
          <p:cNvPr id="21" name="Picture 45" descr="house.png"/>
          <p:cNvPicPr>
            <a:picLocks noChangeAspect="1"/>
          </p:cNvPicPr>
          <p:nvPr/>
        </p:nvPicPr>
        <p:blipFill>
          <a:blip r:embed="rId3" cstate="print"/>
          <a:srcRect/>
          <a:stretch>
            <a:fillRect/>
          </a:stretch>
        </p:blipFill>
        <p:spPr bwMode="auto">
          <a:xfrm>
            <a:off x="7457273" y="5521610"/>
            <a:ext cx="904875" cy="750888"/>
          </a:xfrm>
          <a:prstGeom prst="rect">
            <a:avLst/>
          </a:prstGeom>
          <a:noFill/>
          <a:ln w="9525">
            <a:noFill/>
            <a:miter lim="800000"/>
            <a:headEnd/>
            <a:tailEnd/>
          </a:ln>
        </p:spPr>
      </p:pic>
      <p:cxnSp>
        <p:nvCxnSpPr>
          <p:cNvPr id="35" name="Straight Arrow Connector 34"/>
          <p:cNvCxnSpPr/>
          <p:nvPr/>
        </p:nvCxnSpPr>
        <p:spPr>
          <a:xfrm flipH="1" flipV="1">
            <a:off x="6388613" y="2933110"/>
            <a:ext cx="1" cy="506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32004" y="2272189"/>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Qualified Scheduling Entity (QSE)</a:t>
            </a:r>
            <a:endParaRPr lang="en-US" sz="1800" b="0" dirty="0">
              <a:solidFill>
                <a:prstClr val="white"/>
              </a:solidFill>
            </a:endParaRPr>
          </a:p>
        </p:txBody>
      </p:sp>
      <p:cxnSp>
        <p:nvCxnSpPr>
          <p:cNvPr id="42" name="Elbow Connector 41"/>
          <p:cNvCxnSpPr/>
          <p:nvPr/>
        </p:nvCxnSpPr>
        <p:spPr>
          <a:xfrm rot="5400000" flipH="1" flipV="1">
            <a:off x="4375809"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388614" y="407796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6893181"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385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mtClean="0"/>
              <a:t>ERCOT Responsibilities</a:t>
            </a:r>
            <a:endParaRPr lang="en-US" dirty="0" smtClean="0"/>
          </a:p>
        </p:txBody>
      </p:sp>
      <p:sp>
        <p:nvSpPr>
          <p:cNvPr id="162" name="Content Placeholder 60"/>
          <p:cNvSpPr>
            <a:spLocks noGrp="1"/>
          </p:cNvSpPr>
          <p:nvPr>
            <p:ph idx="1"/>
          </p:nvPr>
        </p:nvSpPr>
        <p:spPr/>
        <p:txBody>
          <a:bodyPr rtlCol="0">
            <a:normAutofit/>
          </a:bodyPr>
          <a:lstStyle/>
          <a:p>
            <a:pPr fontAlgn="auto">
              <a:spcBef>
                <a:spcPts val="600"/>
              </a:spcBef>
              <a:spcAft>
                <a:spcPts val="600"/>
              </a:spcAft>
              <a:buFont typeface="Arial" pitchFamily="34" charset="0"/>
              <a:buNone/>
              <a:defRPr/>
            </a:pPr>
            <a:r>
              <a:rPr lang="en-US" smtClean="0"/>
              <a:t>Settle the Wholesale Markets</a:t>
            </a:r>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None/>
              <a:defRPr/>
            </a:pPr>
            <a:endParaRPr lang="en-US" smtClean="0"/>
          </a:p>
          <a:p>
            <a:pPr fontAlgn="auto">
              <a:spcBef>
                <a:spcPts val="600"/>
              </a:spcBef>
              <a:spcAft>
                <a:spcPts val="0"/>
              </a:spcAft>
              <a:buFont typeface="Arial" pitchFamily="34" charset="0"/>
              <a:buNone/>
              <a:defRPr/>
            </a:pPr>
            <a:endParaRPr lang="en-US" smtClean="0"/>
          </a:p>
          <a:p>
            <a:pPr fontAlgn="auto">
              <a:spcBef>
                <a:spcPts val="600"/>
              </a:spcBef>
              <a:spcAft>
                <a:spcPts val="0"/>
              </a:spcAft>
              <a:buFont typeface="Arial" pitchFamily="34" charset="0"/>
              <a:buNone/>
              <a:defRPr/>
            </a:pPr>
            <a:endParaRPr lang="en-US" dirty="0"/>
          </a:p>
        </p:txBody>
      </p:sp>
      <p:sp>
        <p:nvSpPr>
          <p:cNvPr id="146" name="Rectangle 145"/>
          <p:cNvSpPr/>
          <p:nvPr/>
        </p:nvSpPr>
        <p:spPr>
          <a:xfrm>
            <a:off x="1058588" y="563757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Meter Data </a:t>
            </a:r>
            <a:endParaRPr lang="en-US" sz="1800" b="0" dirty="0">
              <a:solidFill>
                <a:prstClr val="white"/>
              </a:solidFill>
            </a:endParaRPr>
          </a:p>
        </p:txBody>
      </p:sp>
      <p:sp>
        <p:nvSpPr>
          <p:cNvPr id="147" name="Rectangle 146"/>
          <p:cNvSpPr/>
          <p:nvPr/>
        </p:nvSpPr>
        <p:spPr>
          <a:xfrm>
            <a:off x="4532004" y="3417048"/>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cxnSp>
        <p:nvCxnSpPr>
          <p:cNvPr id="3" name="Elbow Connector 2"/>
          <p:cNvCxnSpPr>
            <a:stCxn id="18" idx="0"/>
          </p:cNvCxnSpPr>
          <p:nvPr/>
        </p:nvCxnSpPr>
        <p:spPr>
          <a:xfrm rot="5400000" flipH="1" flipV="1">
            <a:off x="4375809"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2" idx="0"/>
            <a:endCxn id="147" idx="2"/>
          </p:cNvCxnSpPr>
          <p:nvPr/>
        </p:nvCxnSpPr>
        <p:spPr>
          <a:xfrm flipV="1">
            <a:off x="6388614" y="407796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388613" y="2933110"/>
            <a:ext cx="1" cy="506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32004" y="2272189"/>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Qualified Scheduling Entity (QSE)</a:t>
            </a:r>
            <a:endParaRPr lang="en-US" sz="1800" b="0" dirty="0">
              <a:solidFill>
                <a:prstClr val="white"/>
              </a:solidFill>
            </a:endParaRPr>
          </a:p>
        </p:txBody>
      </p:sp>
      <p:pic>
        <p:nvPicPr>
          <p:cNvPr id="18"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861"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776"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712"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058588" y="501803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Losses</a:t>
            </a:r>
            <a:endParaRPr lang="en-US" sz="1800" b="0" dirty="0">
              <a:solidFill>
                <a:prstClr val="white"/>
              </a:solidFill>
            </a:endParaRPr>
          </a:p>
        </p:txBody>
      </p:sp>
      <p:sp>
        <p:nvSpPr>
          <p:cNvPr id="26" name="Rectangle 25"/>
          <p:cNvSpPr/>
          <p:nvPr/>
        </p:nvSpPr>
        <p:spPr>
          <a:xfrm>
            <a:off x="1058588" y="4401852"/>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Unaccounted For Energy (UFE)</a:t>
            </a:r>
            <a:endParaRPr lang="en-US" sz="1800" b="0" dirty="0">
              <a:solidFill>
                <a:prstClr val="white"/>
              </a:solidFill>
            </a:endParaRPr>
          </a:p>
        </p:txBody>
      </p:sp>
      <p:cxnSp>
        <p:nvCxnSpPr>
          <p:cNvPr id="30" name="Straight Arrow Connector 29"/>
          <p:cNvCxnSpPr>
            <a:stCxn id="26" idx="0"/>
          </p:cNvCxnSpPr>
          <p:nvPr/>
        </p:nvCxnSpPr>
        <p:spPr>
          <a:xfrm flipV="1">
            <a:off x="2034901" y="2933111"/>
            <a:ext cx="0" cy="14687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5845" y="2272189"/>
            <a:ext cx="3358111"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Adjusted Metered Load (QSE)</a:t>
            </a:r>
            <a:endParaRPr lang="en-US" sz="1800" b="0" dirty="0">
              <a:solidFill>
                <a:prstClr val="white"/>
              </a:solidFill>
            </a:endParaRPr>
          </a:p>
        </p:txBody>
      </p:sp>
      <p:pic>
        <p:nvPicPr>
          <p:cNvPr id="33" name="Picture 45" descr="house.png"/>
          <p:cNvPicPr>
            <a:picLocks noChangeAspect="1"/>
          </p:cNvPicPr>
          <p:nvPr/>
        </p:nvPicPr>
        <p:blipFill>
          <a:blip r:embed="rId4" cstate="print"/>
          <a:srcRect/>
          <a:stretch>
            <a:fillRect/>
          </a:stretch>
        </p:blipFill>
        <p:spPr bwMode="auto">
          <a:xfrm>
            <a:off x="4361260" y="5521610"/>
            <a:ext cx="904875" cy="750888"/>
          </a:xfrm>
          <a:prstGeom prst="rect">
            <a:avLst/>
          </a:prstGeom>
          <a:noFill/>
          <a:ln w="9525">
            <a:noFill/>
            <a:miter lim="800000"/>
            <a:headEnd/>
            <a:tailEnd/>
          </a:ln>
        </p:spPr>
      </p:pic>
      <p:pic>
        <p:nvPicPr>
          <p:cNvPr id="34" name="Picture 45" descr="house.png"/>
          <p:cNvPicPr>
            <a:picLocks noChangeAspect="1"/>
          </p:cNvPicPr>
          <p:nvPr/>
        </p:nvPicPr>
        <p:blipFill>
          <a:blip r:embed="rId4" cstate="print"/>
          <a:srcRect/>
          <a:stretch>
            <a:fillRect/>
          </a:stretch>
        </p:blipFill>
        <p:spPr bwMode="auto">
          <a:xfrm>
            <a:off x="5936175" y="5521610"/>
            <a:ext cx="904875" cy="750888"/>
          </a:xfrm>
          <a:prstGeom prst="rect">
            <a:avLst/>
          </a:prstGeom>
          <a:noFill/>
          <a:ln w="9525">
            <a:noFill/>
            <a:miter lim="800000"/>
            <a:headEnd/>
            <a:tailEnd/>
          </a:ln>
        </p:spPr>
      </p:pic>
      <p:pic>
        <p:nvPicPr>
          <p:cNvPr id="36" name="Picture 45" descr="house.png"/>
          <p:cNvPicPr>
            <a:picLocks noChangeAspect="1"/>
          </p:cNvPicPr>
          <p:nvPr/>
        </p:nvPicPr>
        <p:blipFill>
          <a:blip r:embed="rId4" cstate="print"/>
          <a:srcRect/>
          <a:stretch>
            <a:fillRect/>
          </a:stretch>
        </p:blipFill>
        <p:spPr bwMode="auto">
          <a:xfrm>
            <a:off x="7457111" y="5521610"/>
            <a:ext cx="904875" cy="750888"/>
          </a:xfrm>
          <a:prstGeom prst="rect">
            <a:avLst/>
          </a:prstGeom>
          <a:noFill/>
          <a:ln w="9525">
            <a:noFill/>
            <a:miter lim="800000"/>
            <a:headEnd/>
            <a:tailEnd/>
          </a:ln>
        </p:spPr>
      </p:pic>
      <p:cxnSp>
        <p:nvCxnSpPr>
          <p:cNvPr id="25" name="Elbow Connector 24"/>
          <p:cNvCxnSpPr/>
          <p:nvPr/>
        </p:nvCxnSpPr>
        <p:spPr>
          <a:xfrm rot="16200000" flipV="1">
            <a:off x="6893181"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1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wipe(down)">
                                      <p:cBhvr>
                                        <p:cTn id="18" dur="5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4" grpId="0" animBg="1"/>
      <p:bldP spid="26"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 Responsibilities</a:t>
            </a:r>
            <a:endParaRPr lang="en-US" dirty="0"/>
          </a:p>
        </p:txBody>
      </p:sp>
      <p:sp>
        <p:nvSpPr>
          <p:cNvPr id="4" name="Content Placeholder 3"/>
          <p:cNvSpPr>
            <a:spLocks noGrp="1"/>
          </p:cNvSpPr>
          <p:nvPr>
            <p:ph idx="1"/>
          </p:nvPr>
        </p:nvSpPr>
        <p:spPr/>
        <p:txBody>
          <a:bodyPr/>
          <a:lstStyle/>
          <a:p>
            <a:r>
              <a:rPr lang="en-US" dirty="0" smtClean="0"/>
              <a:t>Service Retail Customers</a:t>
            </a:r>
          </a:p>
          <a:p>
            <a:pPr lvl="1"/>
            <a:r>
              <a:rPr lang="en-US" dirty="0" smtClean="0"/>
              <a:t>Negotiate competitive contracts with retail Customers</a:t>
            </a:r>
          </a:p>
          <a:p>
            <a:pPr lvl="1"/>
            <a:r>
              <a:rPr lang="en-US" dirty="0" smtClean="0"/>
              <a:t>Manage retail Customer’s ESI IDs</a:t>
            </a:r>
          </a:p>
          <a:p>
            <a:pPr lvl="1"/>
            <a:r>
              <a:rPr lang="en-US" dirty="0" smtClean="0"/>
              <a:t>Act as primary contact for electric service issues</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5800" y="4479141"/>
            <a:ext cx="1877184" cy="1877184"/>
          </a:xfrm>
          <a:prstGeom prst="rect">
            <a:avLst/>
          </a:prstGeom>
        </p:spPr>
      </p:pic>
      <p:grpSp>
        <p:nvGrpSpPr>
          <p:cNvPr id="31" name="Group 30"/>
          <p:cNvGrpSpPr/>
          <p:nvPr/>
        </p:nvGrpSpPr>
        <p:grpSpPr>
          <a:xfrm>
            <a:off x="3124200" y="3629025"/>
            <a:ext cx="2877031" cy="2295738"/>
            <a:chOff x="3553583" y="3605377"/>
            <a:chExt cx="2877031" cy="2295738"/>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583" y="3605377"/>
              <a:ext cx="2877031" cy="2295738"/>
            </a:xfrm>
            <a:prstGeom prst="rect">
              <a:avLst/>
            </a:prstGeom>
          </p:spPr>
        </p:pic>
        <p:pic>
          <p:nvPicPr>
            <p:cNvPr id="26" name="Picture 2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098" y="4125545"/>
              <a:ext cx="1524000" cy="1255402"/>
            </a:xfrm>
            <a:prstGeom prst="rect">
              <a:avLst/>
            </a:prstGeom>
          </p:spPr>
        </p:pic>
      </p:gr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414" y="4572000"/>
            <a:ext cx="2604646" cy="1744047"/>
          </a:xfrm>
          <a:prstGeom prst="rect">
            <a:avLst/>
          </a:prstGeom>
        </p:spPr>
      </p:pic>
    </p:spTree>
    <p:extLst>
      <p:ext uri="{BB962C8B-B14F-4D97-AF65-F5344CB8AC3E}">
        <p14:creationId xmlns:p14="http://schemas.microsoft.com/office/powerpoint/2010/main" val="205650914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 Responsibilities</a:t>
            </a:r>
            <a:endParaRPr lang="en-US" dirty="0"/>
          </a:p>
        </p:txBody>
      </p:sp>
      <p:sp>
        <p:nvSpPr>
          <p:cNvPr id="4" name="Content Placeholder 3"/>
          <p:cNvSpPr>
            <a:spLocks noGrp="1"/>
          </p:cNvSpPr>
          <p:nvPr>
            <p:ph idx="1"/>
          </p:nvPr>
        </p:nvSpPr>
        <p:spPr/>
        <p:txBody>
          <a:bodyPr/>
          <a:lstStyle/>
          <a:p>
            <a:r>
              <a:rPr lang="en-US" dirty="0" smtClean="0"/>
              <a:t>Meet Financial Responsibilities</a:t>
            </a:r>
          </a:p>
          <a:p>
            <a:pPr lvl="1"/>
            <a:r>
              <a:rPr lang="en-US" dirty="0" smtClean="0"/>
              <a:t>Pay and/or dispute invoices</a:t>
            </a:r>
          </a:p>
          <a:p>
            <a:pPr lvl="2"/>
            <a:r>
              <a:rPr lang="en-US" dirty="0" smtClean="0"/>
              <a:t>Buy electricity at wholesale</a:t>
            </a:r>
          </a:p>
          <a:p>
            <a:pPr lvl="2"/>
            <a:r>
              <a:rPr lang="en-US" dirty="0" smtClean="0"/>
              <a:t>Pay TDSPs for delivery costs</a:t>
            </a:r>
          </a:p>
          <a:p>
            <a:endParaRPr lang="en-US" dirty="0" smtClean="0"/>
          </a:p>
          <a:p>
            <a:pPr lvl="1"/>
            <a:r>
              <a:rPr lang="en-US" dirty="0" smtClean="0"/>
              <a:t>Invoice retail Customers for their monthly usage</a:t>
            </a:r>
          </a:p>
        </p:txBody>
      </p:sp>
      <p:pic>
        <p:nvPicPr>
          <p:cNvPr id="16"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389" y="4801434"/>
            <a:ext cx="2286000" cy="14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127550"/>
            <a:ext cx="1248654" cy="1549425"/>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0336" y="1443724"/>
            <a:ext cx="1048053" cy="1388388"/>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095" y="4634823"/>
            <a:ext cx="1934705" cy="1827222"/>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0361" y="3352800"/>
            <a:ext cx="926878" cy="46167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9425" y="2514600"/>
            <a:ext cx="931927" cy="670706"/>
          </a:xfrm>
          <a:prstGeom prst="rect">
            <a:avLst/>
          </a:prstGeom>
        </p:spPr>
      </p:pic>
    </p:spTree>
    <p:extLst>
      <p:ext uri="{BB962C8B-B14F-4D97-AF65-F5344CB8AC3E}">
        <p14:creationId xmlns:p14="http://schemas.microsoft.com/office/powerpoint/2010/main" val="18599384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 Responsibilities</a:t>
            </a:r>
            <a:endParaRPr lang="en-US" dirty="0"/>
          </a:p>
        </p:txBody>
      </p:sp>
      <p:sp>
        <p:nvSpPr>
          <p:cNvPr id="4" name="Content Placeholder 3"/>
          <p:cNvSpPr>
            <a:spLocks noGrp="1"/>
          </p:cNvSpPr>
          <p:nvPr>
            <p:ph idx="1"/>
          </p:nvPr>
        </p:nvSpPr>
        <p:spPr/>
        <p:txBody>
          <a:bodyPr/>
          <a:lstStyle/>
          <a:p>
            <a:r>
              <a:rPr lang="en-US" dirty="0" smtClean="0"/>
              <a:t>Investigate Customer Switching issues</a:t>
            </a:r>
          </a:p>
          <a:p>
            <a:pPr lvl="1"/>
            <a:r>
              <a:rPr lang="en-US" dirty="0" smtClean="0"/>
              <a:t>Work with TDSPs and other REPs to resolve inadvertent </a:t>
            </a:r>
            <a:r>
              <a:rPr lang="en-US" dirty="0"/>
              <a:t>g</a:t>
            </a:r>
            <a:r>
              <a:rPr lang="en-US" dirty="0" smtClean="0"/>
              <a:t>ains and losses</a:t>
            </a:r>
            <a:endParaRPr lang="en-US" dirty="0"/>
          </a:p>
        </p:txBody>
      </p:sp>
      <p:sp>
        <p:nvSpPr>
          <p:cNvPr id="5" name="Rectangle 4"/>
          <p:cNvSpPr/>
          <p:nvPr/>
        </p:nvSpPr>
        <p:spPr>
          <a:xfrm>
            <a:off x="2609061"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pic>
        <p:nvPicPr>
          <p:cNvPr id="6" name="Picture 45" descr="house.png"/>
          <p:cNvPicPr>
            <a:picLocks noChangeAspect="1"/>
          </p:cNvPicPr>
          <p:nvPr/>
        </p:nvPicPr>
        <p:blipFill>
          <a:blip r:embed="rId2" cstate="print"/>
          <a:srcRect/>
          <a:stretch>
            <a:fillRect/>
          </a:stretch>
        </p:blipFill>
        <p:spPr bwMode="auto">
          <a:xfrm>
            <a:off x="2609061" y="5533559"/>
            <a:ext cx="904875" cy="750888"/>
          </a:xfrm>
          <a:prstGeom prst="rect">
            <a:avLst/>
          </a:prstGeom>
          <a:noFill/>
          <a:ln w="9525">
            <a:noFill/>
            <a:miter lim="800000"/>
            <a:headEnd/>
            <a:tailEnd/>
          </a:ln>
        </p:spPr>
      </p:pic>
      <p:pic>
        <p:nvPicPr>
          <p:cNvPr id="7" name="Picture 45" descr="house.png"/>
          <p:cNvPicPr>
            <a:picLocks noChangeAspect="1"/>
          </p:cNvPicPr>
          <p:nvPr/>
        </p:nvPicPr>
        <p:blipFill>
          <a:blip r:embed="rId2" cstate="print"/>
          <a:srcRect/>
          <a:stretch>
            <a:fillRect/>
          </a:stretch>
        </p:blipFill>
        <p:spPr bwMode="auto">
          <a:xfrm>
            <a:off x="4183976" y="5533559"/>
            <a:ext cx="904875" cy="750888"/>
          </a:xfrm>
          <a:prstGeom prst="rect">
            <a:avLst/>
          </a:prstGeom>
          <a:noFill/>
          <a:ln w="9525">
            <a:noFill/>
            <a:miter lim="800000"/>
            <a:headEnd/>
            <a:tailEnd/>
          </a:ln>
        </p:spPr>
      </p:pic>
      <p:pic>
        <p:nvPicPr>
          <p:cNvPr id="8" name="Picture 45" descr="house.png"/>
          <p:cNvPicPr>
            <a:picLocks noChangeAspect="1"/>
          </p:cNvPicPr>
          <p:nvPr/>
        </p:nvPicPr>
        <p:blipFill>
          <a:blip r:embed="rId2" cstate="print"/>
          <a:srcRect/>
          <a:stretch>
            <a:fillRect/>
          </a:stretch>
        </p:blipFill>
        <p:spPr bwMode="auto">
          <a:xfrm>
            <a:off x="5705074" y="5533559"/>
            <a:ext cx="904875" cy="750888"/>
          </a:xfrm>
          <a:prstGeom prst="rect">
            <a:avLst/>
          </a:prstGeom>
          <a:noFill/>
          <a:ln w="9525">
            <a:noFill/>
            <a:miter lim="800000"/>
            <a:headEnd/>
            <a:tailEnd/>
          </a:ln>
        </p:spPr>
      </p:pic>
      <p:cxnSp>
        <p:nvCxnSpPr>
          <p:cNvPr id="9" name="Elbow Connector 8"/>
          <p:cNvCxnSpPr/>
          <p:nvPr/>
        </p:nvCxnSpPr>
        <p:spPr>
          <a:xfrm rot="16200000" flipV="1">
            <a:off x="2337748"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76800"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1" name="Elbow Connector 10"/>
          <p:cNvCxnSpPr/>
          <p:nvPr/>
        </p:nvCxnSpPr>
        <p:spPr>
          <a:xfrm rot="16200000" flipV="1">
            <a:off x="3440311" y="4442193"/>
            <a:ext cx="1443636" cy="739096"/>
          </a:xfrm>
          <a:prstGeom prst="bentConnector3">
            <a:avLst>
              <a:gd name="adj1" fmla="val 50000"/>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5426622"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4326831" y="4519509"/>
            <a:ext cx="1447496" cy="5806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384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dirty="0" smtClean="0"/>
              <a:t>Physical System Operations</a:t>
            </a:r>
          </a:p>
          <a:p>
            <a:pPr lvl="1"/>
            <a:r>
              <a:rPr lang="en-US" dirty="0" smtClean="0"/>
              <a:t>Maintain reliable transmission and distribution system</a:t>
            </a:r>
          </a:p>
          <a:p>
            <a:pPr lvl="1"/>
            <a:r>
              <a:rPr lang="en-US" dirty="0" smtClean="0"/>
              <a:t>Physically connect Customer Premise to ERCOT grid</a:t>
            </a:r>
          </a:p>
          <a:p>
            <a:pPr lvl="1"/>
            <a:r>
              <a:rPr lang="en-US" dirty="0" smtClean="0"/>
              <a:t>Maintain metering systems at Customer Premises</a:t>
            </a:r>
          </a:p>
          <a:p>
            <a:pPr lvl="1"/>
            <a:r>
              <a:rPr lang="en-US" dirty="0" smtClean="0"/>
              <a:t>Resolve power </a:t>
            </a:r>
            <a:r>
              <a:rPr lang="en-US" dirty="0"/>
              <a:t>o</a:t>
            </a:r>
            <a:r>
              <a:rPr lang="en-US" dirty="0" smtClean="0"/>
              <a:t>utages </a:t>
            </a:r>
          </a:p>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2324" y="4038600"/>
            <a:ext cx="5329276" cy="2564545"/>
          </a:xfrm>
          <a:prstGeom prst="rect">
            <a:avLst/>
          </a:prstGeom>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1680" y="5341728"/>
            <a:ext cx="235997" cy="224047"/>
          </a:xfrm>
          <a:prstGeom prst="rect">
            <a:avLst/>
          </a:prstGeom>
          <a:noFill/>
          <a:ln>
            <a:noFill/>
          </a:ln>
          <a:effectLst/>
          <a:scene3d>
            <a:camera prst="perspectiveHeroicExtremeLeftFacing">
              <a:rot lat="1200000" lon="3000000" rev="21470041"/>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879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dirty="0" smtClean="0"/>
              <a:t>Retail System Operations</a:t>
            </a:r>
          </a:p>
          <a:p>
            <a:pPr lvl="1"/>
            <a:r>
              <a:rPr lang="en-US" dirty="0" smtClean="0"/>
              <a:t>Establish ESI IDs</a:t>
            </a:r>
          </a:p>
          <a:p>
            <a:pPr lvl="1"/>
            <a:r>
              <a:rPr lang="en-US" dirty="0" smtClean="0"/>
              <a:t>Facilitate Enrollments and Service Order Requests </a:t>
            </a:r>
            <a:br>
              <a:rPr lang="en-US" dirty="0" smtClean="0"/>
            </a:br>
            <a:r>
              <a:rPr lang="en-US" dirty="0" smtClean="0"/>
              <a:t>from REPs</a:t>
            </a:r>
          </a:p>
          <a:p>
            <a:pPr lvl="1"/>
            <a:r>
              <a:rPr lang="en-US" dirty="0" smtClean="0"/>
              <a:t>Provide ESI ID usage data </a:t>
            </a:r>
            <a:br>
              <a:rPr lang="en-US" dirty="0" smtClean="0"/>
            </a:br>
            <a:r>
              <a:rPr lang="en-US" dirty="0" smtClean="0"/>
              <a:t>for ERCOT Settlement </a:t>
            </a:r>
            <a:br>
              <a:rPr lang="en-US" dirty="0" smtClean="0"/>
            </a:br>
            <a:r>
              <a:rPr lang="en-US" dirty="0" smtClean="0"/>
              <a:t>and REP billing</a:t>
            </a:r>
          </a:p>
        </p:txBody>
      </p:sp>
      <p:sp>
        <p:nvSpPr>
          <p:cNvPr id="5" name="Rectangle 4"/>
          <p:cNvSpPr/>
          <p:nvPr/>
        </p:nvSpPr>
        <p:spPr>
          <a:xfrm>
            <a:off x="4812702" y="3429000"/>
            <a:ext cx="1106406"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cxnSp>
        <p:nvCxnSpPr>
          <p:cNvPr id="9" name="Elbow Connector 8"/>
          <p:cNvCxnSpPr/>
          <p:nvPr/>
        </p:nvCxnSpPr>
        <p:spPr>
          <a:xfrm rot="16200000" flipV="1">
            <a:off x="4643199"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553200" y="3429000"/>
            <a:ext cx="2285599"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2" name="Elbow Connector 11"/>
          <p:cNvCxnSpPr/>
          <p:nvPr/>
        </p:nvCxnSpPr>
        <p:spPr>
          <a:xfrm rot="16200000" flipV="1">
            <a:off x="7732073"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456"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371"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house.png"/>
          <p:cNvPicPr>
            <a:picLocks noChangeAspect="1"/>
          </p:cNvPicPr>
          <p:nvPr/>
        </p:nvPicPr>
        <p:blipFill>
          <a:blip r:embed="rId3" cstate="print"/>
          <a:srcRect/>
          <a:stretch>
            <a:fillRect/>
          </a:stretch>
        </p:blipFill>
        <p:spPr bwMode="auto">
          <a:xfrm>
            <a:off x="4922855" y="5521610"/>
            <a:ext cx="904875" cy="750888"/>
          </a:xfrm>
          <a:prstGeom prst="rect">
            <a:avLst/>
          </a:prstGeom>
          <a:noFill/>
          <a:ln w="9525">
            <a:noFill/>
            <a:miter lim="800000"/>
            <a:headEnd/>
            <a:tailEnd/>
          </a:ln>
        </p:spPr>
      </p:pic>
      <p:pic>
        <p:nvPicPr>
          <p:cNvPr id="18" name="Picture 45" descr="house.png"/>
          <p:cNvPicPr>
            <a:picLocks noChangeAspect="1"/>
          </p:cNvPicPr>
          <p:nvPr/>
        </p:nvPicPr>
        <p:blipFill>
          <a:blip r:embed="rId3" cstate="print"/>
          <a:srcRect/>
          <a:stretch>
            <a:fillRect/>
          </a:stretch>
        </p:blipFill>
        <p:spPr bwMode="auto">
          <a:xfrm>
            <a:off x="6497770" y="5521610"/>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3" cstate="print"/>
          <a:srcRect/>
          <a:stretch>
            <a:fillRect/>
          </a:stretch>
        </p:blipFill>
        <p:spPr bwMode="auto">
          <a:xfrm>
            <a:off x="8018706" y="5521610"/>
            <a:ext cx="904875" cy="750888"/>
          </a:xfrm>
          <a:prstGeom prst="rect">
            <a:avLst/>
          </a:prstGeom>
          <a:noFill/>
          <a:ln w="9525">
            <a:noFill/>
            <a:miter lim="800000"/>
            <a:headEnd/>
            <a:tailEnd/>
          </a:ln>
        </p:spPr>
      </p:pic>
      <p:cxnSp>
        <p:nvCxnSpPr>
          <p:cNvPr id="22" name="Elbow Connector 21"/>
          <p:cNvCxnSpPr/>
          <p:nvPr/>
        </p:nvCxnSpPr>
        <p:spPr>
          <a:xfrm rot="16200000" flipV="1">
            <a:off x="6226457"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027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smtClean="0"/>
              <a:t>The anatomy of an ESI ID</a:t>
            </a:r>
          </a:p>
          <a:p>
            <a:pPr algn="ctr">
              <a:spcBef>
                <a:spcPts val="1800"/>
              </a:spcBef>
            </a:pPr>
            <a:r>
              <a:rPr lang="en-US" sz="4000" smtClean="0">
                <a:latin typeface="Orator Std" pitchFamily="49" charset="0"/>
                <a:ea typeface="Verdana" panose="020B0604030504040204" pitchFamily="34" charset="0"/>
                <a:cs typeface="Verdana" panose="020B0604030504040204" pitchFamily="34" charset="0"/>
              </a:rPr>
              <a:t>10xxxxxzzz..zz</a:t>
            </a:r>
          </a:p>
          <a:p>
            <a:endParaRPr lang="en-US" b="0" smtClean="0"/>
          </a:p>
          <a:p>
            <a:r>
              <a:rPr lang="en-US" b="0" smtClean="0"/>
              <a:t>Where:</a:t>
            </a:r>
          </a:p>
          <a:p>
            <a:pPr marL="2743200" indent="-2743200"/>
            <a:r>
              <a:rPr lang="en-US" sz="3600" smtClean="0">
                <a:solidFill>
                  <a:prstClr val="black"/>
                </a:solidFill>
                <a:latin typeface="Orator Std" pitchFamily="49" charset="0"/>
                <a:ea typeface="Verdana" panose="020B0604030504040204" pitchFamily="34" charset="0"/>
                <a:cs typeface="Verdana" panose="020B0604030504040204" pitchFamily="34" charset="0"/>
              </a:rPr>
              <a:t>10</a:t>
            </a:r>
            <a:r>
              <a:rPr lang="en-US" b="0" smtClean="0"/>
              <a:t>	Placeholder for future</a:t>
            </a:r>
          </a:p>
          <a:p>
            <a:pPr marL="2743200" indent="-2743200"/>
            <a:r>
              <a:rPr lang="en-US" sz="3600" smtClean="0">
                <a:solidFill>
                  <a:prstClr val="black"/>
                </a:solidFill>
                <a:latin typeface="Orator Std" pitchFamily="49" charset="0"/>
                <a:ea typeface="Verdana" panose="020B0604030504040204" pitchFamily="34" charset="0"/>
                <a:cs typeface="Verdana" panose="020B0604030504040204" pitchFamily="34" charset="0"/>
              </a:rPr>
              <a:t>xxxxx</a:t>
            </a:r>
            <a:r>
              <a:rPr lang="en-US" sz="4000" smtClean="0">
                <a:solidFill>
                  <a:prstClr val="black"/>
                </a:solidFill>
                <a:latin typeface="Orator Std" pitchFamily="49" charset="0"/>
                <a:ea typeface="Verdana" panose="020B0604030504040204" pitchFamily="34" charset="0"/>
                <a:cs typeface="Verdana" panose="020B0604030504040204" pitchFamily="34" charset="0"/>
              </a:rPr>
              <a:t>	</a:t>
            </a:r>
            <a:r>
              <a:rPr lang="en-US" b="0" smtClean="0"/>
              <a:t>Five digit DOE code for TDSP</a:t>
            </a:r>
          </a:p>
          <a:p>
            <a:pPr marL="2743200" indent="-2743200"/>
            <a:r>
              <a:rPr lang="en-US" sz="3600" smtClean="0">
                <a:solidFill>
                  <a:prstClr val="black"/>
                </a:solidFill>
                <a:latin typeface="Orator Std" pitchFamily="49" charset="0"/>
                <a:ea typeface="Verdana" panose="020B0604030504040204" pitchFamily="34" charset="0"/>
                <a:cs typeface="Verdana" panose="020B0604030504040204" pitchFamily="34" charset="0"/>
              </a:rPr>
              <a:t>zzz..zz </a:t>
            </a:r>
            <a:r>
              <a:rPr lang="en-US" sz="4000" b="0" smtClean="0"/>
              <a:t>	</a:t>
            </a:r>
            <a:r>
              <a:rPr lang="en-US" b="0" smtClean="0"/>
              <a:t>Up to 29 alphanumeric characters assigned by TDSP</a:t>
            </a:r>
          </a:p>
          <a:p>
            <a:endParaRPr lang="en-US" b="0" dirty="0">
              <a:latin typeface="Orator Std" pitchFamily="49" charset="0"/>
            </a:endParaRPr>
          </a:p>
        </p:txBody>
      </p:sp>
    </p:spTree>
    <p:extLst>
      <p:ext uri="{BB962C8B-B14F-4D97-AF65-F5344CB8AC3E}">
        <p14:creationId xmlns:p14="http://schemas.microsoft.com/office/powerpoint/2010/main" val="445725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4" end="4"/>
                                            </p:txEl>
                                          </p:spTgt>
                                        </p:tgtEl>
                                        <p:attrNameLst>
                                          <p:attrName>style.color</p:attrName>
                                        </p:attrNameLst>
                                      </p:cBhvr>
                                      <p:to>
                                        <a:srgbClr val="A5A5A5"/>
                                      </p:to>
                                    </p:animClr>
                                    <p:animClr clrSpc="rgb" dir="cw">
                                      <p:cBhvr>
                                        <p:cTn id="7" dur="500" fill="hold"/>
                                        <p:tgtEl>
                                          <p:spTgt spid="4">
                                            <p:txEl>
                                              <p:pRg st="4" end="4"/>
                                            </p:txEl>
                                          </p:spTgt>
                                        </p:tgtEl>
                                        <p:attrNameLst>
                                          <p:attrName>fillcolor</p:attrName>
                                        </p:attrNameLst>
                                      </p:cBhvr>
                                      <p:to>
                                        <a:srgbClr val="A5A5A5"/>
                                      </p:to>
                                    </p:animClr>
                                    <p:set>
                                      <p:cBhvr>
                                        <p:cTn id="8" dur="500" fill="hold"/>
                                        <p:tgtEl>
                                          <p:spTgt spid="4">
                                            <p:txEl>
                                              <p:pRg st="4" end="4"/>
                                            </p:txEl>
                                          </p:spTgt>
                                        </p:tgtEl>
                                        <p:attrNameLst>
                                          <p:attrName>fill.type</p:attrName>
                                        </p:attrNameLst>
                                      </p:cBhvr>
                                      <p:to>
                                        <p:strVal val="solid"/>
                                      </p:to>
                                    </p:set>
                                    <p:set>
                                      <p:cBhvr>
                                        <p:cTn id="9" dur="500" fill="hold"/>
                                        <p:tgtEl>
                                          <p:spTgt spid="4">
                                            <p:txEl>
                                              <p:pRg st="4" end="4"/>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4">
                                            <p:txEl>
                                              <p:pRg st="6" end="6"/>
                                            </p:txEl>
                                          </p:spTgt>
                                        </p:tgtEl>
                                        <p:attrNameLst>
                                          <p:attrName>style.color</p:attrName>
                                        </p:attrNameLst>
                                      </p:cBhvr>
                                      <p:to>
                                        <a:srgbClr val="A5A5A5"/>
                                      </p:to>
                                    </p:animClr>
                                    <p:animClr clrSpc="rgb" dir="cw">
                                      <p:cBhvr>
                                        <p:cTn id="12" dur="500" fill="hold"/>
                                        <p:tgtEl>
                                          <p:spTgt spid="4">
                                            <p:txEl>
                                              <p:pRg st="6" end="6"/>
                                            </p:txEl>
                                          </p:spTgt>
                                        </p:tgtEl>
                                        <p:attrNameLst>
                                          <p:attrName>fillcolor</p:attrName>
                                        </p:attrNameLst>
                                      </p:cBhvr>
                                      <p:to>
                                        <a:srgbClr val="A5A5A5"/>
                                      </p:to>
                                    </p:animClr>
                                    <p:set>
                                      <p:cBhvr>
                                        <p:cTn id="13" dur="500" fill="hold"/>
                                        <p:tgtEl>
                                          <p:spTgt spid="4">
                                            <p:txEl>
                                              <p:pRg st="6" end="6"/>
                                            </p:txEl>
                                          </p:spTgt>
                                        </p:tgtEl>
                                        <p:attrNameLst>
                                          <p:attrName>fill.type</p:attrName>
                                        </p:attrNameLst>
                                      </p:cBhvr>
                                      <p:to>
                                        <p:strVal val="solid"/>
                                      </p:to>
                                    </p:set>
                                    <p:set>
                                      <p:cBhvr>
                                        <p:cTn id="14" dur="500" fill="hold"/>
                                        <p:tgtEl>
                                          <p:spTgt spid="4">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smtClean="0"/>
              <a:t>The anatomy of an ESI ID</a:t>
            </a:r>
          </a:p>
          <a:p>
            <a:pPr algn="ctr">
              <a:spcBef>
                <a:spcPts val="1800"/>
              </a:spcBef>
            </a:pPr>
            <a:r>
              <a:rPr lang="en-US" sz="4000" smtClean="0">
                <a:latin typeface="Orator Std" pitchFamily="49" charset="0"/>
                <a:ea typeface="Verdana" panose="020B0604030504040204" pitchFamily="34" charset="0"/>
                <a:cs typeface="Verdana" panose="020B0604030504040204" pitchFamily="34" charset="0"/>
              </a:rPr>
              <a:t>10xxxxxzzz..zz</a:t>
            </a:r>
          </a:p>
          <a:p>
            <a:endParaRPr lang="en-US" b="0" smtClean="0"/>
          </a:p>
          <a:p>
            <a:pPr marL="0" lvl="1" indent="0">
              <a:buNone/>
            </a:pPr>
            <a:r>
              <a:rPr lang="en-US" b="0" smtClean="0"/>
              <a:t>	</a:t>
            </a:r>
            <a:r>
              <a:rPr lang="en-US" sz="4000" b="0" smtClean="0"/>
              <a:t>	</a:t>
            </a:r>
            <a:endParaRPr lang="en-US" b="0" dirty="0">
              <a:latin typeface="Orator Std"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90395830"/>
              </p:ext>
            </p:extLst>
          </p:nvPr>
        </p:nvGraphicFramePr>
        <p:xfrm>
          <a:off x="1600200" y="2720988"/>
          <a:ext cx="6096000" cy="3733800"/>
        </p:xfrm>
        <a:graphic>
          <a:graphicData uri="http://schemas.openxmlformats.org/drawingml/2006/table">
            <a:tbl>
              <a:tblPr firstRow="1" bandRow="1">
                <a:tableStyleId>{5C22544A-7EE6-4342-B048-85BDC9FD1C3A}</a:tableStyleId>
              </a:tblPr>
              <a:tblGrid>
                <a:gridCol w="1563077"/>
                <a:gridCol w="4532923"/>
              </a:tblGrid>
              <a:tr h="373380">
                <a:tc>
                  <a:txBody>
                    <a:bodyPr/>
                    <a:lstStyle/>
                    <a:p>
                      <a:pPr algn="ctr"/>
                      <a:r>
                        <a:rPr lang="en-US" sz="1800" dirty="0" smtClean="0">
                          <a:latin typeface="Arial" panose="020B0604020202020204" pitchFamily="34" charset="0"/>
                          <a:cs typeface="Arial" panose="020B0604020202020204" pitchFamily="34" charset="0"/>
                        </a:rPr>
                        <a:t>XXXXX</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TDSP Name</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20404</a:t>
                      </a:r>
                      <a:endParaRPr lang="en-US" sz="1800" dirty="0">
                        <a:latin typeface="Arial" panose="020B0604020202020204" pitchFamily="34" charset="0"/>
                        <a:cs typeface="Arial" panose="020B0604020202020204" pitchFamily="34" charset="0"/>
                      </a:endParaRPr>
                    </a:p>
                  </a:txBody>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AEP TX North </a:t>
                      </a:r>
                    </a:p>
                  </a:txBody>
                  <a:tcPr/>
                </a:tc>
              </a:tr>
              <a:tr h="373380">
                <a:tc>
                  <a:txBody>
                    <a:bodyPr/>
                    <a:lstStyle/>
                    <a:p>
                      <a:pPr algn="ctr"/>
                      <a:r>
                        <a:rPr lang="en-US" sz="1800" dirty="0" smtClean="0">
                          <a:latin typeface="Arial" panose="020B0604020202020204" pitchFamily="34" charset="0"/>
                          <a:cs typeface="Arial" panose="020B0604020202020204" pitchFamily="34" charset="0"/>
                        </a:rPr>
                        <a:t>03278</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AEP TX Central</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08901</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CenterPoint</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13830</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Nueces Electric Coop </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44372</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Oncor</a:t>
                      </a:r>
                      <a:r>
                        <a:rPr lang="en-US" sz="1800" dirty="0" smtClean="0">
                          <a:latin typeface="Arial" panose="020B0604020202020204" pitchFamily="34" charset="0"/>
                          <a:cs typeface="Arial" panose="020B0604020202020204" pitchFamily="34" charset="0"/>
                        </a:rPr>
                        <a:t> Electric Delivery</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17699</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Oncor</a:t>
                      </a:r>
                      <a:r>
                        <a:rPr lang="en-US" sz="1800" dirty="0" smtClean="0">
                          <a:latin typeface="Arial" panose="020B0604020202020204" pitchFamily="34" charset="0"/>
                          <a:cs typeface="Arial" panose="020B0604020202020204" pitchFamily="34" charset="0"/>
                        </a:rPr>
                        <a:t>/SESCO</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03109</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Sharyland</a:t>
                      </a:r>
                      <a:r>
                        <a:rPr lang="en-US" sz="1800" dirty="0" smtClean="0">
                          <a:latin typeface="Arial" panose="020B0604020202020204" pitchFamily="34" charset="0"/>
                          <a:cs typeface="Arial" panose="020B0604020202020204" pitchFamily="34" charset="0"/>
                        </a:rPr>
                        <a:t> Utilities</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17008</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Sharyland</a:t>
                      </a:r>
                      <a:r>
                        <a:rPr lang="en-US" sz="1800" dirty="0" smtClean="0">
                          <a:latin typeface="Arial" panose="020B0604020202020204" pitchFamily="34" charset="0"/>
                          <a:cs typeface="Arial" panose="020B0604020202020204" pitchFamily="34" charset="0"/>
                        </a:rPr>
                        <a:t> Utilities-McAllen</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40051</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Texas New Mexico Power</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(TNMP)</a:t>
                      </a:r>
                      <a:endParaRPr lang="en-US" sz="18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15673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dirty="0" smtClean="0"/>
              <a:t>Invoice REPs according to tariffs</a:t>
            </a:r>
          </a:p>
          <a:p>
            <a:pPr lvl="1"/>
            <a:r>
              <a:rPr lang="en-US" dirty="0" smtClean="0"/>
              <a:t>Delivery charges based on usage</a:t>
            </a:r>
          </a:p>
          <a:p>
            <a:pPr lvl="1"/>
            <a:r>
              <a:rPr lang="en-US" dirty="0" smtClean="0"/>
              <a:t>Discretionary charges</a:t>
            </a:r>
          </a:p>
          <a:p>
            <a:endParaRPr lang="en-US" dirty="0"/>
          </a:p>
        </p:txBody>
      </p:sp>
      <p:pic>
        <p:nvPicPr>
          <p:cNvPr id="5" name="Picture 19" descr="Transmission"/>
          <p:cNvPicPr>
            <a:picLocks noChangeAspect="1" noChangeArrowheads="1"/>
          </p:cNvPicPr>
          <p:nvPr>
            <p:custDataLst>
              <p:tags r:id="rId1"/>
            </p:custDataLst>
          </p:nvPr>
        </p:nvPicPr>
        <p:blipFill rotWithShape="1">
          <a:blip r:embed="rId3" cstate="print"/>
          <a:srcRect l="14794"/>
          <a:stretch/>
        </p:blipFill>
        <p:spPr bwMode="auto">
          <a:xfrm>
            <a:off x="614433" y="4876800"/>
            <a:ext cx="8148567" cy="1365250"/>
          </a:xfrm>
          <a:prstGeom prst="rect">
            <a:avLst/>
          </a:prstGeom>
          <a:noFill/>
          <a:ln w="9525">
            <a:noFill/>
            <a:miter lim="800000"/>
            <a:headEnd/>
            <a:tailEnd/>
          </a:ln>
        </p:spPr>
      </p:pic>
      <p:sp>
        <p:nvSpPr>
          <p:cNvPr id="11" name="AutoShape 44"/>
          <p:cNvSpPr>
            <a:spLocks noChangeArrowheads="1"/>
          </p:cNvSpPr>
          <p:nvPr/>
        </p:nvSpPr>
        <p:spPr bwMode="auto">
          <a:xfrm>
            <a:off x="2779713" y="3352800"/>
            <a:ext cx="3657600" cy="783193"/>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b="0" dirty="0" smtClean="0">
                <a:solidFill>
                  <a:prstClr val="black"/>
                </a:solidFill>
                <a:latin typeface="Calibri"/>
              </a:rPr>
              <a:t>Please refer to each TDSP’s website for details</a:t>
            </a:r>
            <a:endParaRPr lang="en-US" sz="2000" b="0" dirty="0">
              <a:solidFill>
                <a:prstClr val="black"/>
              </a:solidFill>
              <a:latin typeface="Calibri"/>
            </a:endParaRPr>
          </a:p>
        </p:txBody>
      </p:sp>
    </p:spTree>
    <p:extLst>
      <p:ext uri="{BB962C8B-B14F-4D97-AF65-F5344CB8AC3E}">
        <p14:creationId xmlns:p14="http://schemas.microsoft.com/office/powerpoint/2010/main" val="31108796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6" name="Rectangle 3"/>
          <p:cNvSpPr>
            <a:spLocks noGrp="1" noChangeArrowheads="1"/>
          </p:cNvSpPr>
          <p:nvPr>
            <p:ph idx="1"/>
          </p:nvPr>
        </p:nvSpPr>
        <p:spPr/>
        <p:txBody>
          <a:bodyPr/>
          <a:lstStyle/>
          <a:p>
            <a:r>
              <a:rPr lang="en-US" dirty="0" smtClean="0"/>
              <a:t>Topics in this lesson . . .</a:t>
            </a:r>
          </a:p>
          <a:p>
            <a:pPr lvl="1"/>
            <a:r>
              <a:rPr lang="en-US" dirty="0" smtClean="0"/>
              <a:t>Two Basic Definitions</a:t>
            </a:r>
          </a:p>
          <a:p>
            <a:pPr lvl="1"/>
            <a:r>
              <a:rPr lang="en-US" dirty="0" smtClean="0"/>
              <a:t>Market Relationships</a:t>
            </a:r>
          </a:p>
          <a:p>
            <a:pPr lvl="1"/>
            <a:r>
              <a:rPr lang="en-US" dirty="0" smtClean="0"/>
              <a:t>Roles and Responsibilities</a:t>
            </a:r>
          </a:p>
          <a:p>
            <a:pPr lvl="2"/>
            <a:r>
              <a:rPr lang="en-US" dirty="0" smtClean="0"/>
              <a:t>ERCOT</a:t>
            </a:r>
          </a:p>
          <a:p>
            <a:pPr lvl="2"/>
            <a:r>
              <a:rPr lang="en-US" dirty="0" smtClean="0"/>
              <a:t>REPs</a:t>
            </a:r>
          </a:p>
          <a:p>
            <a:pPr lvl="2"/>
            <a:r>
              <a:rPr lang="en-US" dirty="0" smtClean="0"/>
              <a:t>TDSPs</a:t>
            </a:r>
          </a:p>
          <a:p>
            <a:pPr lvl="2"/>
            <a:r>
              <a:rPr lang="en-US" dirty="0" smtClean="0"/>
              <a:t>PUCT</a:t>
            </a:r>
          </a:p>
          <a:p>
            <a:pPr lvl="2"/>
            <a:endParaRPr lang="en-US" dirty="0" smtClean="0"/>
          </a:p>
        </p:txBody>
      </p:sp>
    </p:spTree>
    <p:extLst>
      <p:ext uri="{BB962C8B-B14F-4D97-AF65-F5344CB8AC3E}">
        <p14:creationId xmlns:p14="http://schemas.microsoft.com/office/powerpoint/2010/main" val="17639444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dirty="0" smtClean="0"/>
              <a:t>Investigate Customer Switching issues</a:t>
            </a:r>
          </a:p>
          <a:p>
            <a:pPr lvl="1"/>
            <a:r>
              <a:rPr lang="en-US" dirty="0" smtClean="0"/>
              <a:t>Work with REPs to resolve inadvertent </a:t>
            </a:r>
            <a:r>
              <a:rPr lang="en-US" dirty="0"/>
              <a:t>g</a:t>
            </a:r>
            <a:r>
              <a:rPr lang="en-US" dirty="0" smtClean="0"/>
              <a:t>ains and losses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377" y="3859099"/>
            <a:ext cx="1492560" cy="194409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0" y="3801624"/>
            <a:ext cx="1488295" cy="1941510"/>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80692" y="3859099"/>
            <a:ext cx="1492560" cy="194409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918" y="3644459"/>
            <a:ext cx="1739682" cy="2158730"/>
          </a:xfrm>
          <a:prstGeom prst="rect">
            <a:avLst/>
          </a:prstGeom>
        </p:spPr>
      </p:pic>
      <p:sp>
        <p:nvSpPr>
          <p:cNvPr id="17" name="Rectangle 16"/>
          <p:cNvSpPr/>
          <p:nvPr/>
        </p:nvSpPr>
        <p:spPr>
          <a:xfrm>
            <a:off x="5071989" y="4038600"/>
            <a:ext cx="1322670" cy="400110"/>
          </a:xfrm>
          <a:prstGeom prst="rect">
            <a:avLst/>
          </a:prstGeom>
          <a:noFill/>
        </p:spPr>
        <p:txBody>
          <a:bodyPr wrap="none" lIns="91440" tIns="45720" rIns="91440" bIns="45720">
            <a:spAutoFit/>
            <a:scene3d>
              <a:camera prst="perspectiveContrastingRightFacing">
                <a:rot lat="623785" lon="18963666" rev="21513211"/>
              </a:camera>
              <a:lightRig rig="threePt" dir="t"/>
            </a:scene3d>
          </a:bodyPr>
          <a:lstStyle/>
          <a:p>
            <a:pPr algn="ctr"/>
            <a:r>
              <a:rPr lang="en-US" sz="2000" b="1" cap="none" spc="0" dirty="0" smtClean="0">
                <a:ln w="6600">
                  <a:solidFill>
                    <a:schemeClr val="accent2"/>
                  </a:solidFill>
                  <a:prstDash val="solid"/>
                </a:ln>
                <a:effectLst>
                  <a:outerShdw dist="38100" dir="2700000" algn="tl" rotWithShape="0">
                    <a:schemeClr val="accent2"/>
                  </a:outerShdw>
                </a:effectLst>
              </a:rPr>
              <a:t>MarkeTrak</a:t>
            </a:r>
            <a:endParaRPr lang="en-US" sz="2000" b="1" cap="none" spc="0" dirty="0">
              <a:ln w="6600">
                <a:solidFill>
                  <a:schemeClr val="accent2"/>
                </a:solidFill>
                <a:prstDash val="solid"/>
              </a:ln>
              <a:effectLst>
                <a:outerShdw dist="38100" dir="2700000" algn="tl" rotWithShape="0">
                  <a:schemeClr val="accent2"/>
                </a:outerShdw>
              </a:effectLst>
            </a:endParaRPr>
          </a:p>
        </p:txBody>
      </p:sp>
      <p:sp>
        <p:nvSpPr>
          <p:cNvPr id="10" name="Rectangle 9"/>
          <p:cNvSpPr/>
          <p:nvPr/>
        </p:nvSpPr>
        <p:spPr>
          <a:xfrm>
            <a:off x="2730323" y="4038600"/>
            <a:ext cx="1341907" cy="400110"/>
          </a:xfrm>
          <a:prstGeom prst="rect">
            <a:avLst/>
          </a:prstGeom>
          <a:noFill/>
        </p:spPr>
        <p:txBody>
          <a:bodyPr wrap="none" lIns="91440" tIns="45720" rIns="91440" bIns="45720">
            <a:spAutoFit/>
            <a:scene3d>
              <a:camera prst="perspectiveContrastingRightFacing" fov="2700000">
                <a:rot lat="911286" lon="18875750" rev="20293720"/>
              </a:camera>
              <a:lightRig rig="threePt" dir="t"/>
            </a:scene3d>
          </a:bodyPr>
          <a:lstStyle/>
          <a:p>
            <a:pPr algn="ctr"/>
            <a:r>
              <a:rPr lang="en-US" sz="2000" b="1" cap="none" spc="0" dirty="0" smtClean="0">
                <a:ln w="6600">
                  <a:solidFill>
                    <a:schemeClr val="accent2"/>
                  </a:solidFill>
                  <a:prstDash val="solid"/>
                </a:ln>
                <a:effectLst>
                  <a:outerShdw dist="38100" dir="2700000" algn="tl" rotWithShape="0">
                    <a:schemeClr val="accent2"/>
                  </a:outerShdw>
                </a:effectLst>
              </a:rPr>
              <a:t>MarkeTrak</a:t>
            </a:r>
            <a:endParaRPr lang="en-US" sz="2000" b="1" cap="none" spc="0"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37682091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PUCT Responsibilities</a:t>
            </a:r>
            <a:endParaRPr lang="en-US" dirty="0"/>
          </a:p>
        </p:txBody>
      </p:sp>
      <p:sp>
        <p:nvSpPr>
          <p:cNvPr id="4" name="Content Placeholder 3"/>
          <p:cNvSpPr>
            <a:spLocks noGrp="1"/>
          </p:cNvSpPr>
          <p:nvPr>
            <p:ph idx="1"/>
          </p:nvPr>
        </p:nvSpPr>
        <p:spPr/>
        <p:txBody>
          <a:bodyPr/>
          <a:lstStyle/>
          <a:p>
            <a:r>
              <a:rPr lang="en-US" dirty="0" smtClean="0"/>
              <a:t>Public Utility Commission of Texas (PUCT)</a:t>
            </a:r>
          </a:p>
          <a:p>
            <a:pPr lvl="1"/>
            <a:r>
              <a:rPr lang="en-US" dirty="0" smtClean="0"/>
              <a:t>Provides regulatory oversight</a:t>
            </a:r>
          </a:p>
          <a:p>
            <a:pPr lvl="2"/>
            <a:r>
              <a:rPr lang="en-US" dirty="0" smtClean="0"/>
              <a:t>ERCOT operations and budget</a:t>
            </a:r>
          </a:p>
          <a:p>
            <a:pPr lvl="2"/>
            <a:r>
              <a:rPr lang="en-US" dirty="0" smtClean="0"/>
              <a:t>TDSPs operations and tariffs</a:t>
            </a:r>
          </a:p>
          <a:p>
            <a:pPr lvl="2"/>
            <a:r>
              <a:rPr lang="en-US" dirty="0" smtClean="0"/>
              <a:t>REP certification / oversight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203" y="1828800"/>
            <a:ext cx="1981200" cy="1981200"/>
          </a:xfrm>
          <a:prstGeom prst="rect">
            <a:avLst/>
          </a:prstGeom>
        </p:spPr>
      </p:pic>
    </p:spTree>
    <p:extLst>
      <p:ext uri="{BB962C8B-B14F-4D97-AF65-F5344CB8AC3E}">
        <p14:creationId xmlns:p14="http://schemas.microsoft.com/office/powerpoint/2010/main" val="151594773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PUCT Responsibilities</a:t>
            </a:r>
            <a:endParaRPr lang="en-US" dirty="0"/>
          </a:p>
        </p:txBody>
      </p:sp>
      <p:sp>
        <p:nvSpPr>
          <p:cNvPr id="4" name="Content Placeholder 3"/>
          <p:cNvSpPr>
            <a:spLocks noGrp="1"/>
          </p:cNvSpPr>
          <p:nvPr>
            <p:ph idx="1"/>
          </p:nvPr>
        </p:nvSpPr>
        <p:spPr/>
        <p:txBody>
          <a:bodyPr/>
          <a:lstStyle/>
          <a:p>
            <a:r>
              <a:rPr lang="en-US" dirty="0" smtClean="0"/>
              <a:t>Public Utility Commission of Texas (PUCT)</a:t>
            </a:r>
          </a:p>
          <a:p>
            <a:pPr lvl="1"/>
            <a:r>
              <a:rPr lang="en-US" dirty="0" smtClean="0"/>
              <a:t>Provides consumer protection</a:t>
            </a:r>
          </a:p>
          <a:p>
            <a:pPr lvl="2"/>
            <a:r>
              <a:rPr lang="en-US" dirty="0" smtClean="0"/>
              <a:t>Creates Substantive Rules that govern </a:t>
            </a:r>
            <a:br>
              <a:rPr lang="en-US" dirty="0" smtClean="0"/>
            </a:br>
            <a:r>
              <a:rPr lang="en-US" dirty="0" smtClean="0"/>
              <a:t>all other Market Rules and Protocols</a:t>
            </a:r>
          </a:p>
          <a:p>
            <a:pPr lvl="2"/>
            <a:r>
              <a:rPr lang="en-US" dirty="0" smtClean="0"/>
              <a:t>Maintains </a:t>
            </a:r>
            <a:r>
              <a:rPr lang="en-US" dirty="0" smtClean="0">
                <a:hlinkClick r:id="rId2"/>
              </a:rPr>
              <a:t>Power to Choose </a:t>
            </a:r>
            <a:r>
              <a:rPr lang="en-US" dirty="0" smtClean="0"/>
              <a:t>website</a:t>
            </a:r>
          </a:p>
          <a:p>
            <a:pPr lvl="2"/>
            <a:r>
              <a:rPr lang="en-US" dirty="0" smtClean="0"/>
              <a:t>Receives and investigates Customer complaints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203" y="1828800"/>
            <a:ext cx="1981200" cy="1981200"/>
          </a:xfrm>
          <a:prstGeom prst="rect">
            <a:avLst/>
          </a:prstGeom>
        </p:spPr>
      </p:pic>
    </p:spTree>
    <p:extLst>
      <p:ext uri="{BB962C8B-B14F-4D97-AF65-F5344CB8AC3E}">
        <p14:creationId xmlns:p14="http://schemas.microsoft.com/office/powerpoint/2010/main" val="3047787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Two Basic Definitions</a:t>
            </a:r>
            <a:br>
              <a:rPr lang="en-US" smtClean="0"/>
            </a:br>
            <a:r>
              <a:rPr lang="en-US" smtClean="0"/>
              <a:t/>
            </a:r>
            <a:br>
              <a:rPr lang="en-US" smtClean="0"/>
            </a:br>
            <a:r>
              <a:rPr lang="en-US" smtClean="0"/>
              <a:t>Premise / ESI-ID</a:t>
            </a:r>
            <a:br>
              <a:rPr lang="en-US" smtClean="0"/>
            </a:br>
            <a:endParaRPr lang="en-US" dirty="0"/>
          </a:p>
        </p:txBody>
      </p:sp>
    </p:spTree>
    <p:extLst>
      <p:ext uri="{BB962C8B-B14F-4D97-AF65-F5344CB8AC3E}">
        <p14:creationId xmlns:p14="http://schemas.microsoft.com/office/powerpoint/2010/main" val="12370220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Two Basic Definitions</a:t>
            </a:r>
            <a:endParaRPr lang="en-US" dirty="0"/>
          </a:p>
        </p:txBody>
      </p:sp>
      <p:sp>
        <p:nvSpPr>
          <p:cNvPr id="5" name="Content Placeholder 4"/>
          <p:cNvSpPr>
            <a:spLocks noGrp="1"/>
          </p:cNvSpPr>
          <p:nvPr>
            <p:ph idx="1"/>
          </p:nvPr>
        </p:nvSpPr>
        <p:spPr/>
        <p:txBody>
          <a:bodyPr/>
          <a:lstStyle/>
          <a:p>
            <a:r>
              <a:rPr lang="en-US" dirty="0" smtClean="0"/>
              <a:t>Premise – </a:t>
            </a:r>
            <a:r>
              <a:rPr lang="en-US" b="0" dirty="0" smtClean="0"/>
              <a:t>A Service Delivery Point or combination of Service Delivery Points that is assigned a single identifier for ERCOT settlement and registration.</a:t>
            </a:r>
          </a:p>
          <a:p>
            <a:pPr lvl="1"/>
            <a:r>
              <a:rPr lang="en-US" dirty="0" smtClean="0"/>
              <a:t>Metered</a:t>
            </a:r>
          </a:p>
          <a:p>
            <a:pPr lvl="1"/>
            <a:r>
              <a:rPr lang="en-US" dirty="0" smtClean="0"/>
              <a:t>Unmetered, such as</a:t>
            </a:r>
          </a:p>
          <a:p>
            <a:pPr lvl="2"/>
            <a:r>
              <a:rPr lang="en-US" dirty="0" smtClean="0"/>
              <a:t>Street Lights</a:t>
            </a:r>
          </a:p>
          <a:p>
            <a:pPr lvl="2"/>
            <a:r>
              <a:rPr lang="en-US" dirty="0" smtClean="0"/>
              <a:t>Traffic Lights</a:t>
            </a:r>
          </a:p>
          <a:p>
            <a:pPr lvl="2"/>
            <a:r>
              <a:rPr lang="en-US" dirty="0" smtClean="0"/>
              <a:t>Billboards</a:t>
            </a: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3429000"/>
            <a:ext cx="5229879" cy="2819400"/>
          </a:xfrm>
          <a:prstGeom prst="rect">
            <a:avLst/>
          </a:prstGeom>
        </p:spPr>
      </p:pic>
      <p:sp>
        <p:nvSpPr>
          <p:cNvPr id="3" name="Rectangle 2"/>
          <p:cNvSpPr/>
          <p:nvPr/>
        </p:nvSpPr>
        <p:spPr>
          <a:xfrm>
            <a:off x="6827520" y="5410200"/>
            <a:ext cx="1295400" cy="228600"/>
          </a:xfrm>
          <a:prstGeom prst="rect">
            <a:avLst/>
          </a:prstGeom>
          <a:solidFill>
            <a:schemeClr val="bg1">
              <a:lumMod val="95000"/>
            </a:schemeClr>
          </a:solidFill>
          <a:ln w="19050">
            <a:solidFill>
              <a:schemeClr val="tx1">
                <a:lumMod val="65000"/>
                <a:lumOff val="35000"/>
              </a:schemeClr>
            </a:solid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Nueva Std" pitchFamily="34" charset="0"/>
                <a:cs typeface="Narkisim" panose="020E0502050101010101" pitchFamily="34" charset="-79"/>
              </a:rPr>
              <a:t>Electrons R Us</a:t>
            </a:r>
            <a:endParaRPr lang="en-US" sz="1600" dirty="0">
              <a:solidFill>
                <a:schemeClr val="tx1"/>
              </a:solidFill>
              <a:latin typeface="Nueva Std" pitchFamily="34" charset="0"/>
              <a:cs typeface="Narkisim" panose="020E0502050101010101" pitchFamily="34" charset="-79"/>
            </a:endParaRPr>
          </a:p>
        </p:txBody>
      </p:sp>
    </p:spTree>
    <p:extLst>
      <p:ext uri="{BB962C8B-B14F-4D97-AF65-F5344CB8AC3E}">
        <p14:creationId xmlns:p14="http://schemas.microsoft.com/office/powerpoint/2010/main" val="27467674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Two Basic Definitions</a:t>
            </a:r>
            <a:endParaRPr lang="en-US" dirty="0"/>
          </a:p>
        </p:txBody>
      </p:sp>
      <p:sp>
        <p:nvSpPr>
          <p:cNvPr id="2" name="Content Placeholder 1"/>
          <p:cNvSpPr>
            <a:spLocks noGrp="1"/>
          </p:cNvSpPr>
          <p:nvPr>
            <p:ph idx="1"/>
          </p:nvPr>
        </p:nvSpPr>
        <p:spPr/>
        <p:txBody>
          <a:bodyPr/>
          <a:lstStyle/>
          <a:p>
            <a:r>
              <a:rPr lang="en-US" dirty="0" smtClean="0"/>
              <a:t>ESI ID – Electric Service Identifier</a:t>
            </a:r>
          </a:p>
          <a:p>
            <a:pPr lvl="1"/>
            <a:r>
              <a:rPr lang="en-US" dirty="0" smtClean="0"/>
              <a:t>The unique identifier assigned to each Premise</a:t>
            </a:r>
          </a:p>
          <a:p>
            <a:pPr lvl="1"/>
            <a:r>
              <a:rPr lang="en-US" dirty="0" smtClean="0"/>
              <a:t>Used for all retail transactions in ERCOT</a:t>
            </a:r>
          </a:p>
          <a:p>
            <a:pPr lvl="2"/>
            <a:r>
              <a:rPr lang="en-US" dirty="0" smtClean="0"/>
              <a:t>Enrolling Customers</a:t>
            </a:r>
          </a:p>
          <a:p>
            <a:pPr lvl="2"/>
            <a:r>
              <a:rPr lang="en-US" dirty="0" smtClean="0"/>
              <a:t>Switching retail providers</a:t>
            </a:r>
          </a:p>
          <a:p>
            <a:pPr lvl="2"/>
            <a:r>
              <a:rPr lang="en-US" dirty="0" smtClean="0"/>
              <a:t>Load metering</a:t>
            </a:r>
          </a:p>
          <a:p>
            <a:endParaRPr lang="en-US" dirty="0"/>
          </a:p>
        </p:txBody>
      </p:sp>
      <p:sp>
        <p:nvSpPr>
          <p:cNvPr id="12" name="Rectangle 11"/>
          <p:cNvSpPr/>
          <p:nvPr/>
        </p:nvSpPr>
        <p:spPr>
          <a:xfrm>
            <a:off x="5181600" y="3323898"/>
            <a:ext cx="314983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Retail Electric Provider (REP)</a:t>
            </a:r>
            <a:endParaRPr lang="en-US" sz="1800" b="0" dirty="0">
              <a:solidFill>
                <a:prstClr val="white"/>
              </a:solidFill>
            </a:endParaRPr>
          </a:p>
        </p:txBody>
      </p:sp>
      <p:cxnSp>
        <p:nvCxnSpPr>
          <p:cNvPr id="13" name="Elbow Connector 12"/>
          <p:cNvCxnSpPr/>
          <p:nvPr/>
        </p:nvCxnSpPr>
        <p:spPr>
          <a:xfrm rot="5400000" flipH="1" flipV="1">
            <a:off x="4743710" y="442271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2" idx="2"/>
          </p:cNvCxnSpPr>
          <p:nvPr/>
        </p:nvCxnSpPr>
        <p:spPr>
          <a:xfrm flipV="1">
            <a:off x="6756515" y="398481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8" name="Picture 45" descr="house.png"/>
          <p:cNvPicPr>
            <a:picLocks noChangeAspect="1"/>
          </p:cNvPicPr>
          <p:nvPr/>
        </p:nvPicPr>
        <p:blipFill>
          <a:blip r:embed="rId2" cstate="print"/>
          <a:srcRect/>
          <a:stretch>
            <a:fillRect/>
          </a:stretch>
        </p:blipFill>
        <p:spPr bwMode="auto">
          <a:xfrm>
            <a:off x="4729161" y="5428460"/>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2" cstate="print"/>
          <a:srcRect/>
          <a:stretch>
            <a:fillRect/>
          </a:stretch>
        </p:blipFill>
        <p:spPr bwMode="auto">
          <a:xfrm>
            <a:off x="6304076" y="5428460"/>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2" cstate="print"/>
          <a:srcRect/>
          <a:stretch>
            <a:fillRect/>
          </a:stretch>
        </p:blipFill>
        <p:spPr bwMode="auto">
          <a:xfrm>
            <a:off x="7825012" y="5428460"/>
            <a:ext cx="904875" cy="750888"/>
          </a:xfrm>
          <a:prstGeom prst="rect">
            <a:avLst/>
          </a:prstGeom>
          <a:noFill/>
          <a:ln w="9525">
            <a:noFill/>
            <a:miter lim="800000"/>
            <a:headEnd/>
            <a:tailEnd/>
          </a:ln>
        </p:spPr>
      </p:pic>
      <p:cxnSp>
        <p:nvCxnSpPr>
          <p:cNvPr id="21" name="Elbow Connector 20"/>
          <p:cNvCxnSpPr/>
          <p:nvPr/>
        </p:nvCxnSpPr>
        <p:spPr>
          <a:xfrm rot="16200000" flipV="1">
            <a:off x="7261082" y="442271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171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Market Relationships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72575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smtClean="0"/>
              <a:t>Market Participants</a:t>
            </a:r>
            <a:endParaRPr lang="en-US" dirty="0" smtClean="0"/>
          </a:p>
        </p:txBody>
      </p:sp>
      <p:sp>
        <p:nvSpPr>
          <p:cNvPr id="78850" name="Rectangle 3"/>
          <p:cNvSpPr>
            <a:spLocks noGrp="1" noChangeArrowheads="1"/>
          </p:cNvSpPr>
          <p:nvPr>
            <p:ph idx="1"/>
          </p:nvPr>
        </p:nvSpPr>
        <p:spPr/>
        <p:txBody>
          <a:bodyPr/>
          <a:lstStyle/>
          <a:p>
            <a:pPr lvl="1">
              <a:buFont typeface="Arial" charset="0"/>
              <a:buNone/>
            </a:pPr>
            <a:r>
              <a:rPr lang="en-US" b="1" smtClean="0">
                <a:latin typeface="Arial" charset="0"/>
                <a:cs typeface="Arial" charset="0"/>
              </a:rPr>
              <a:t>Who are the ERCOT Players?</a:t>
            </a:r>
            <a:endParaRPr lang="en-US" b="1" dirty="0" smtClean="0">
              <a:latin typeface="Arial" charset="0"/>
              <a:cs typeface="Arial" charset="0"/>
            </a:endParaRPr>
          </a:p>
        </p:txBody>
      </p:sp>
      <p:grpSp>
        <p:nvGrpSpPr>
          <p:cNvPr id="25" name="Group 24"/>
          <p:cNvGrpSpPr/>
          <p:nvPr/>
        </p:nvGrpSpPr>
        <p:grpSpPr>
          <a:xfrm>
            <a:off x="1523365" y="1960011"/>
            <a:ext cx="1417955" cy="859390"/>
            <a:chOff x="929005" y="1836299"/>
            <a:chExt cx="1524635" cy="924046"/>
          </a:xfrm>
        </p:grpSpPr>
        <p:pic>
          <p:nvPicPr>
            <p:cNvPr id="26"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27" name="TextBox 26"/>
            <p:cNvSpPr txBox="1"/>
            <p:nvPr/>
          </p:nvSpPr>
          <p:spPr>
            <a:xfrm>
              <a:off x="1097280" y="2026920"/>
              <a:ext cx="1188720"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QSE</a:t>
              </a:r>
              <a:endParaRPr lang="en-US" sz="2800" b="1" dirty="0">
                <a:latin typeface="Arial" panose="020B0604020202020204" pitchFamily="34" charset="0"/>
                <a:cs typeface="Arial" panose="020B0604020202020204" pitchFamily="34" charset="0"/>
              </a:endParaRPr>
            </a:p>
          </p:txBody>
        </p:sp>
      </p:grpSp>
      <p:grpSp>
        <p:nvGrpSpPr>
          <p:cNvPr id="28" name="Group 27"/>
          <p:cNvGrpSpPr/>
          <p:nvPr/>
        </p:nvGrpSpPr>
        <p:grpSpPr>
          <a:xfrm>
            <a:off x="1523365" y="3103010"/>
            <a:ext cx="1417955" cy="859390"/>
            <a:chOff x="929005" y="1836299"/>
            <a:chExt cx="1524635" cy="924046"/>
          </a:xfrm>
        </p:grpSpPr>
        <p:pic>
          <p:nvPicPr>
            <p:cNvPr id="29"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0" name="TextBox 29"/>
            <p:cNvSpPr txBox="1"/>
            <p:nvPr/>
          </p:nvSpPr>
          <p:spPr>
            <a:xfrm>
              <a:off x="1097280" y="2026920"/>
              <a:ext cx="1188720"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LSE</a:t>
              </a:r>
              <a:endParaRPr lang="en-US" sz="2800" b="1" dirty="0">
                <a:latin typeface="Arial" panose="020B0604020202020204" pitchFamily="34" charset="0"/>
                <a:cs typeface="Arial" panose="020B0604020202020204" pitchFamily="34" charset="0"/>
              </a:endParaRPr>
            </a:p>
          </p:txBody>
        </p:sp>
      </p:grpSp>
      <p:grpSp>
        <p:nvGrpSpPr>
          <p:cNvPr id="31" name="Group 30"/>
          <p:cNvGrpSpPr/>
          <p:nvPr/>
        </p:nvGrpSpPr>
        <p:grpSpPr>
          <a:xfrm>
            <a:off x="1523365" y="4246010"/>
            <a:ext cx="1417955" cy="859390"/>
            <a:chOff x="929005" y="1836299"/>
            <a:chExt cx="1524635" cy="924046"/>
          </a:xfrm>
        </p:grpSpPr>
        <p:pic>
          <p:nvPicPr>
            <p:cNvPr id="32"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3" name="TextBox 32"/>
            <p:cNvSpPr txBox="1"/>
            <p:nvPr/>
          </p:nvSpPr>
          <p:spPr>
            <a:xfrm>
              <a:off x="929005" y="2026920"/>
              <a:ext cx="1524635"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TDSP</a:t>
              </a:r>
              <a:endParaRPr lang="en-US" sz="2800" b="1" dirty="0">
                <a:latin typeface="Arial" panose="020B0604020202020204" pitchFamily="34" charset="0"/>
                <a:cs typeface="Arial" panose="020B0604020202020204" pitchFamily="34" charset="0"/>
              </a:endParaRPr>
            </a:p>
          </p:txBody>
        </p:sp>
      </p:grpSp>
      <p:grpSp>
        <p:nvGrpSpPr>
          <p:cNvPr id="37" name="Group 36"/>
          <p:cNvGrpSpPr/>
          <p:nvPr/>
        </p:nvGrpSpPr>
        <p:grpSpPr>
          <a:xfrm>
            <a:off x="1523365" y="5389011"/>
            <a:ext cx="1417955" cy="859389"/>
            <a:chOff x="929005" y="1836299"/>
            <a:chExt cx="1524635" cy="924046"/>
          </a:xfrm>
        </p:grpSpPr>
        <p:pic>
          <p:nvPicPr>
            <p:cNvPr id="38"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9" name="TextBox 38"/>
            <p:cNvSpPr txBox="1"/>
            <p:nvPr/>
          </p:nvSpPr>
          <p:spPr>
            <a:xfrm>
              <a:off x="929006" y="1927178"/>
              <a:ext cx="1524634" cy="761145"/>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Resource</a:t>
              </a:r>
            </a:p>
            <a:p>
              <a:pPr algn="ctr"/>
              <a:r>
                <a:rPr lang="en-US" sz="2000" b="1" dirty="0" smtClean="0">
                  <a:latin typeface="Arial" panose="020B0604020202020204" pitchFamily="34" charset="0"/>
                  <a:cs typeface="Arial" panose="020B0604020202020204" pitchFamily="34" charset="0"/>
                </a:rPr>
                <a:t>Entity</a:t>
              </a:r>
              <a:endParaRPr lang="en-US" sz="2000" b="1" dirty="0">
                <a:latin typeface="Arial" panose="020B0604020202020204" pitchFamily="34" charset="0"/>
                <a:cs typeface="Arial" panose="020B0604020202020204" pitchFamily="34" charset="0"/>
              </a:endParaRPr>
            </a:p>
          </p:txBody>
        </p:sp>
      </p:grpSp>
      <p:sp>
        <p:nvSpPr>
          <p:cNvPr id="40" name="Rectangle 39"/>
          <p:cNvSpPr/>
          <p:nvPr/>
        </p:nvSpPr>
        <p:spPr>
          <a:xfrm>
            <a:off x="2819400" y="2142918"/>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Qualified Scheduling Entities</a:t>
            </a:r>
          </a:p>
        </p:txBody>
      </p:sp>
      <p:sp>
        <p:nvSpPr>
          <p:cNvPr id="41" name="Rectangle 40"/>
          <p:cNvSpPr/>
          <p:nvPr/>
        </p:nvSpPr>
        <p:spPr>
          <a:xfrm>
            <a:off x="2819400" y="3285917"/>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Load Serving Entities</a:t>
            </a:r>
          </a:p>
        </p:txBody>
      </p:sp>
      <p:sp>
        <p:nvSpPr>
          <p:cNvPr id="42" name="Rectangle 41"/>
          <p:cNvSpPr/>
          <p:nvPr/>
        </p:nvSpPr>
        <p:spPr>
          <a:xfrm>
            <a:off x="2804160" y="4260206"/>
            <a:ext cx="6324600" cy="830997"/>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Transmission and/or Distribution Service Providers</a:t>
            </a:r>
          </a:p>
        </p:txBody>
      </p:sp>
      <p:sp>
        <p:nvSpPr>
          <p:cNvPr id="44" name="Rectangle 43"/>
          <p:cNvSpPr/>
          <p:nvPr/>
        </p:nvSpPr>
        <p:spPr>
          <a:xfrm>
            <a:off x="2804160" y="5571919"/>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Resource Entities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5123121"/>
            <a:ext cx="1219060" cy="1290459"/>
          </a:xfrm>
          <a:prstGeom prst="rect">
            <a:avLst/>
          </a:prstGeom>
        </p:spPr>
      </p:pic>
    </p:spTree>
    <p:extLst>
      <p:ext uri="{BB962C8B-B14F-4D97-AF65-F5344CB8AC3E}">
        <p14:creationId xmlns:p14="http://schemas.microsoft.com/office/powerpoint/2010/main" val="33273232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Market Relationships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1" y="1143000"/>
            <a:ext cx="8128616" cy="5559552"/>
          </a:xfrm>
          <a:prstGeom prst="rect">
            <a:avLst/>
          </a:prstGeom>
        </p:spPr>
      </p:pic>
    </p:spTree>
    <p:extLst>
      <p:ext uri="{BB962C8B-B14F-4D97-AF65-F5344CB8AC3E}">
        <p14:creationId xmlns:p14="http://schemas.microsoft.com/office/powerpoint/2010/main" val="243975049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ab91d1a-aeae-4194-a2d4-8e4990dcdf36"/>
  <p:tag name="ARTICULATE_SLIDE_PAUSE" val="1"/>
  <p:tag name="ARTICULATE_NAV_LEVEL" val="2"/>
  <p:tag name="ARTICULATE_PLAYLIST_ID" val="-1"/>
  <p:tag name="ARTICULATE_LOCK_SLIDE" val="0"/>
  <p:tag name="AUDIO_IMPORT" val="C:\Documents and Settings\naomiu\Desktop\Nodal101 0410\M1\slide11.mp3"/>
  <p:tag name="AUDIO_ID" val="631"/>
  <p:tag name="ELAPSEDTIME" val="35.919"/>
  <p:tag name="TIMELINE" val="25.60"/>
  <p:tag name="ARTICULATE_SLIDE_NAV" val="1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BULLET_10"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heme/theme1.xml><?xml version="1.0" encoding="utf-8"?>
<a:theme xmlns:a="http://schemas.openxmlformats.org/drawingml/2006/main" name="2_Course Title Master">
  <a:themeElements>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urse Title 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urs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urs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urs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urs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urs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urs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urs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urs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urs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urs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urs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tail 101_ILT Working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101_ILT Working Copy</Template>
  <TotalTime>16226</TotalTime>
  <Words>982</Words>
  <Application>Microsoft Office PowerPoint</Application>
  <PresentationFormat>On-screen Show (4:3)</PresentationFormat>
  <Paragraphs>207</Paragraphs>
  <Slides>32</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Arial Black</vt:lpstr>
      <vt:lpstr>Calibri</vt:lpstr>
      <vt:lpstr>Narkisim</vt:lpstr>
      <vt:lpstr>Nueva Std</vt:lpstr>
      <vt:lpstr>Orator Std</vt:lpstr>
      <vt:lpstr>Tahoma</vt:lpstr>
      <vt:lpstr>Times New Roman</vt:lpstr>
      <vt:lpstr>Verdana</vt:lpstr>
      <vt:lpstr>Wingdings</vt:lpstr>
      <vt:lpstr>2_Course Title Master</vt:lpstr>
      <vt:lpstr>1_Retail 101_ILT Working Copy</vt:lpstr>
      <vt:lpstr>ERCOT MARKET EDUCATION</vt:lpstr>
      <vt:lpstr>Introductions, Roles and Responsibilities</vt:lpstr>
      <vt:lpstr>Overview</vt:lpstr>
      <vt:lpstr>Two Basic Definitions  Premise / ESI-ID </vt:lpstr>
      <vt:lpstr>Two Basic Definitions</vt:lpstr>
      <vt:lpstr>Two Basic Definitions</vt:lpstr>
      <vt:lpstr>Market Relationships</vt:lpstr>
      <vt:lpstr>Market Participants</vt:lpstr>
      <vt:lpstr>Market Relationships</vt:lpstr>
      <vt:lpstr>Market Relationships</vt:lpstr>
      <vt:lpstr>Market Relationships</vt:lpstr>
      <vt:lpstr>Market Relationships</vt:lpstr>
      <vt:lpstr>Market Relationships</vt:lpstr>
      <vt:lpstr>Market Relationships</vt:lpstr>
      <vt:lpstr>Market Relationships</vt:lpstr>
      <vt:lpstr>Market Relationships</vt:lpstr>
      <vt:lpstr>Market Relationships</vt:lpstr>
      <vt:lpstr>Roles and Responsibilities </vt:lpstr>
      <vt:lpstr>ERCOT Responsibilities</vt:lpstr>
      <vt:lpstr>ERCOT Responsibilities</vt:lpstr>
      <vt:lpstr>ERCOT Responsibilities</vt:lpstr>
      <vt:lpstr>REP Responsibilities</vt:lpstr>
      <vt:lpstr>REP Responsibilities</vt:lpstr>
      <vt:lpstr>REP Responsibilities</vt:lpstr>
      <vt:lpstr>TDSP Responsibilities</vt:lpstr>
      <vt:lpstr>TDSP Responsibilities</vt:lpstr>
      <vt:lpstr>TDSP Responsibilities</vt:lpstr>
      <vt:lpstr>TDSP Responsibilities</vt:lpstr>
      <vt:lpstr>TDSP Responsibilities</vt:lpstr>
      <vt:lpstr>TDSP Responsibilities</vt:lpstr>
      <vt:lpstr>PUCT Responsibilities</vt:lpstr>
      <vt:lpstr>PUCT Responsibilities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MARKET EDUCATION</dc:title>
  <dc:creator>Kettlewell, Bill</dc:creator>
  <cp:lastModifiedBy>Kettlewell, Bill</cp:lastModifiedBy>
  <cp:revision>178</cp:revision>
  <dcterms:created xsi:type="dcterms:W3CDTF">2015-08-07T17:29:06Z</dcterms:created>
  <dcterms:modified xsi:type="dcterms:W3CDTF">2015-11-23T23:35:23Z</dcterms:modified>
</cp:coreProperties>
</file>