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256" r:id="rId2"/>
    <p:sldId id="290" r:id="rId3"/>
    <p:sldId id="313" r:id="rId4"/>
    <p:sldId id="291" r:id="rId5"/>
    <p:sldId id="304" r:id="rId6"/>
    <p:sldId id="303" r:id="rId7"/>
    <p:sldId id="306" r:id="rId8"/>
    <p:sldId id="305" r:id="rId9"/>
    <p:sldId id="301" r:id="rId10"/>
    <p:sldId id="311" r:id="rId11"/>
    <p:sldId id="312" r:id="rId12"/>
    <p:sldId id="315" r:id="rId13"/>
    <p:sldId id="314" r:id="rId14"/>
    <p:sldId id="302" r:id="rId15"/>
    <p:sldId id="299" r:id="rId16"/>
    <p:sldId id="307" r:id="rId17"/>
    <p:sldId id="309" r:id="rId18"/>
    <p:sldId id="310" r:id="rId19"/>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7A"/>
    <a:srgbClr val="0000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113" autoAdjust="0"/>
    <p:restoredTop sz="94660"/>
  </p:normalViewPr>
  <p:slideViewPr>
    <p:cSldViewPr>
      <p:cViewPr>
        <p:scale>
          <a:sx n="110" d="100"/>
          <a:sy n="110" d="100"/>
        </p:scale>
        <p:origin x="-125" y="1848"/>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5" Type="http://schemas.openxmlformats.org/officeDocument/2006/relationships/image" Target="../media/image10.wmf"/><Relationship Id="rId4"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3D9D8229-B45E-41D8-AA1D-5A0A79317C10}" type="datetimeFigureOut">
              <a:rPr lang="en-US" smtClean="0"/>
              <a:pPr/>
              <a:t>11/3/2015</a:t>
            </a:fld>
            <a:endParaRPr lang="en-US" dirty="0"/>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78F4E4C0-566C-41B3-9AA0-AFC080F19838}" type="slidenum">
              <a:rPr lang="en-US" smtClean="0"/>
              <a:pPr/>
              <a:t>‹#›</a:t>
            </a:fld>
            <a:endParaRPr lang="en-US" dirty="0"/>
          </a:p>
        </p:txBody>
      </p:sp>
    </p:spTree>
    <p:extLst>
      <p:ext uri="{BB962C8B-B14F-4D97-AF65-F5344CB8AC3E}">
        <p14:creationId xmlns:p14="http://schemas.microsoft.com/office/powerpoint/2010/main" val="2861113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FBA0E349-0E8F-4349-9DA2-5D9965ACE522}" type="datetimeFigureOut">
              <a:rPr lang="en-US" smtClean="0"/>
              <a:t>11/3/2015</a:t>
            </a:fld>
            <a:endParaRPr lang="en-US" dirty="0"/>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dirty="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931E6A6E-5217-464E-ADD0-14FD089461B1}" type="slidenum">
              <a:rPr lang="en-US" smtClean="0"/>
              <a:t>‹#›</a:t>
            </a:fld>
            <a:endParaRPr lang="en-US" dirty="0"/>
          </a:p>
        </p:txBody>
      </p:sp>
    </p:spTree>
    <p:extLst>
      <p:ext uri="{BB962C8B-B14F-4D97-AF65-F5344CB8AC3E}">
        <p14:creationId xmlns:p14="http://schemas.microsoft.com/office/powerpoint/2010/main" val="82481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29710" eaLnBrk="0" hangingPunct="0">
              <a:defRPr sz="1600" b="1">
                <a:solidFill>
                  <a:schemeClr val="tx1"/>
                </a:solidFill>
                <a:latin typeface="Arial" pitchFamily="34" charset="0"/>
                <a:ea typeface="Osaka"/>
                <a:cs typeface="Osaka"/>
              </a:defRPr>
            </a:lvl1pPr>
            <a:lvl2pPr marL="743767" indent="-286064" algn="ctr" defTabSz="929710" eaLnBrk="0" hangingPunct="0">
              <a:defRPr sz="1600" b="1">
                <a:solidFill>
                  <a:schemeClr val="tx1"/>
                </a:solidFill>
                <a:latin typeface="Arial" pitchFamily="34" charset="0"/>
                <a:ea typeface="Osaka"/>
                <a:cs typeface="Osaka"/>
              </a:defRPr>
            </a:lvl2pPr>
            <a:lvl3pPr marL="1144257" indent="-228851" algn="ctr" defTabSz="929710" eaLnBrk="0" hangingPunct="0">
              <a:defRPr sz="1600" b="1">
                <a:solidFill>
                  <a:schemeClr val="tx1"/>
                </a:solidFill>
                <a:latin typeface="Arial" pitchFamily="34" charset="0"/>
                <a:ea typeface="Osaka"/>
                <a:cs typeface="Osaka"/>
              </a:defRPr>
            </a:lvl3pPr>
            <a:lvl4pPr marL="1601960" indent="-228851" algn="ctr" defTabSz="929710" eaLnBrk="0" hangingPunct="0">
              <a:defRPr sz="1600" b="1">
                <a:solidFill>
                  <a:schemeClr val="tx1"/>
                </a:solidFill>
                <a:latin typeface="Arial" pitchFamily="34" charset="0"/>
                <a:ea typeface="Osaka"/>
                <a:cs typeface="Osaka"/>
              </a:defRPr>
            </a:lvl4pPr>
            <a:lvl5pPr marL="2059663" indent="-228851" algn="ctr" defTabSz="929710" eaLnBrk="0" hangingPunct="0">
              <a:defRPr sz="1600" b="1">
                <a:solidFill>
                  <a:schemeClr val="tx1"/>
                </a:solidFill>
                <a:latin typeface="Arial" pitchFamily="34" charset="0"/>
                <a:ea typeface="Osaka"/>
                <a:cs typeface="Osaka"/>
              </a:defRPr>
            </a:lvl5pPr>
            <a:lvl6pPr marL="2517366" indent="-228851" algn="ctr" defTabSz="929710" eaLnBrk="0" fontAlgn="base" hangingPunct="0">
              <a:spcBef>
                <a:spcPct val="0"/>
              </a:spcBef>
              <a:spcAft>
                <a:spcPct val="0"/>
              </a:spcAft>
              <a:defRPr sz="1600" b="1">
                <a:solidFill>
                  <a:schemeClr val="tx1"/>
                </a:solidFill>
                <a:latin typeface="Arial" pitchFamily="34" charset="0"/>
                <a:ea typeface="Osaka"/>
                <a:cs typeface="Osaka"/>
              </a:defRPr>
            </a:lvl6pPr>
            <a:lvl7pPr marL="2975069" indent="-228851" algn="ctr" defTabSz="929710" eaLnBrk="0" fontAlgn="base" hangingPunct="0">
              <a:spcBef>
                <a:spcPct val="0"/>
              </a:spcBef>
              <a:spcAft>
                <a:spcPct val="0"/>
              </a:spcAft>
              <a:defRPr sz="1600" b="1">
                <a:solidFill>
                  <a:schemeClr val="tx1"/>
                </a:solidFill>
                <a:latin typeface="Arial" pitchFamily="34" charset="0"/>
                <a:ea typeface="Osaka"/>
                <a:cs typeface="Osaka"/>
              </a:defRPr>
            </a:lvl7pPr>
            <a:lvl8pPr marL="3432772" indent="-228851" algn="ctr" defTabSz="929710" eaLnBrk="0" fontAlgn="base" hangingPunct="0">
              <a:spcBef>
                <a:spcPct val="0"/>
              </a:spcBef>
              <a:spcAft>
                <a:spcPct val="0"/>
              </a:spcAft>
              <a:defRPr sz="1600" b="1">
                <a:solidFill>
                  <a:schemeClr val="tx1"/>
                </a:solidFill>
                <a:latin typeface="Arial" pitchFamily="34" charset="0"/>
                <a:ea typeface="Osaka"/>
                <a:cs typeface="Osaka"/>
              </a:defRPr>
            </a:lvl8pPr>
            <a:lvl9pPr marL="3890475" indent="-228851" algn="ctr" defTabSz="929710" eaLnBrk="0" fontAlgn="base" hangingPunct="0">
              <a:spcBef>
                <a:spcPct val="0"/>
              </a:spcBef>
              <a:spcAft>
                <a:spcPct val="0"/>
              </a:spcAft>
              <a:defRPr sz="1600" b="1">
                <a:solidFill>
                  <a:schemeClr val="tx1"/>
                </a:solidFill>
                <a:latin typeface="Arial" pitchFamily="34" charset="0"/>
                <a:ea typeface="Osaka"/>
                <a:cs typeface="Osaka"/>
              </a:defRPr>
            </a:lvl9pPr>
          </a:lstStyle>
          <a:p>
            <a:pPr algn="r" eaLnBrk="1" hangingPunct="1"/>
            <a:fld id="{E1BAC171-300D-4849-96EA-49B53F06ECDE}" type="slidenum">
              <a:rPr lang="en-US" altLang="en-US" sz="1300" b="0"/>
              <a:pPr algn="r" eaLnBrk="1" hangingPunct="1"/>
              <a:t>3</a:t>
            </a:fld>
            <a:endParaRPr lang="en-US" altLang="en-US" sz="1300" b="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76226" y="8838470"/>
            <a:ext cx="3042172" cy="465913"/>
          </a:xfrm>
          <a:prstGeom prst="rect">
            <a:avLst/>
          </a:prstGeom>
          <a:ln/>
        </p:spPr>
        <p:txBody>
          <a:bodyPr lIns="88496" tIns="44248" rIns="88496" bIns="44248"/>
          <a:lstStyle/>
          <a:p>
            <a:fld id="{F715A8E3-379F-4988-A8F6-6EFBF8778EC2}" type="slidenum">
              <a:rPr lang="en-US" altLang="en-US">
                <a:solidFill>
                  <a:prstClr val="black"/>
                </a:solidFill>
              </a:rPr>
              <a:pPr/>
              <a:t>8</a:t>
            </a:fld>
            <a:endParaRPr lang="en-US" altLang="en-US" dirty="0">
              <a:solidFill>
                <a:prstClr val="black"/>
              </a:solidFill>
            </a:endParaRPr>
          </a:p>
        </p:txBody>
      </p:sp>
      <p:sp>
        <p:nvSpPr>
          <p:cNvPr id="304130" name="Rectangle 2"/>
          <p:cNvSpPr>
            <a:spLocks noGrp="1" noRot="1" noChangeAspect="1" noChangeArrowheads="1" noTextEdit="1"/>
          </p:cNvSpPr>
          <p:nvPr>
            <p:ph type="sldImg"/>
          </p:nvPr>
        </p:nvSpPr>
        <p:spPr>
          <a:xfrm>
            <a:off x="1173163" y="687388"/>
            <a:ext cx="4678362" cy="3508375"/>
          </a:xfr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29710" eaLnBrk="0" hangingPunct="0">
              <a:defRPr sz="1600" b="1">
                <a:solidFill>
                  <a:schemeClr val="tx1"/>
                </a:solidFill>
                <a:latin typeface="Arial" pitchFamily="34" charset="0"/>
                <a:ea typeface="Osaka"/>
                <a:cs typeface="Osaka"/>
              </a:defRPr>
            </a:lvl1pPr>
            <a:lvl2pPr marL="743767" indent="-286064" algn="ctr" defTabSz="929710" eaLnBrk="0" hangingPunct="0">
              <a:defRPr sz="1600" b="1">
                <a:solidFill>
                  <a:schemeClr val="tx1"/>
                </a:solidFill>
                <a:latin typeface="Arial" pitchFamily="34" charset="0"/>
                <a:ea typeface="Osaka"/>
                <a:cs typeface="Osaka"/>
              </a:defRPr>
            </a:lvl2pPr>
            <a:lvl3pPr marL="1144257" indent="-228851" algn="ctr" defTabSz="929710" eaLnBrk="0" hangingPunct="0">
              <a:defRPr sz="1600" b="1">
                <a:solidFill>
                  <a:schemeClr val="tx1"/>
                </a:solidFill>
                <a:latin typeface="Arial" pitchFamily="34" charset="0"/>
                <a:ea typeface="Osaka"/>
                <a:cs typeface="Osaka"/>
              </a:defRPr>
            </a:lvl3pPr>
            <a:lvl4pPr marL="1601960" indent="-228851" algn="ctr" defTabSz="929710" eaLnBrk="0" hangingPunct="0">
              <a:defRPr sz="1600" b="1">
                <a:solidFill>
                  <a:schemeClr val="tx1"/>
                </a:solidFill>
                <a:latin typeface="Arial" pitchFamily="34" charset="0"/>
                <a:ea typeface="Osaka"/>
                <a:cs typeface="Osaka"/>
              </a:defRPr>
            </a:lvl4pPr>
            <a:lvl5pPr marL="2059663" indent="-228851" algn="ctr" defTabSz="929710" eaLnBrk="0" hangingPunct="0">
              <a:defRPr sz="1600" b="1">
                <a:solidFill>
                  <a:schemeClr val="tx1"/>
                </a:solidFill>
                <a:latin typeface="Arial" pitchFamily="34" charset="0"/>
                <a:ea typeface="Osaka"/>
                <a:cs typeface="Osaka"/>
              </a:defRPr>
            </a:lvl5pPr>
            <a:lvl6pPr marL="2517366" indent="-228851" algn="ctr" defTabSz="929710" eaLnBrk="0" fontAlgn="base" hangingPunct="0">
              <a:spcBef>
                <a:spcPct val="0"/>
              </a:spcBef>
              <a:spcAft>
                <a:spcPct val="0"/>
              </a:spcAft>
              <a:defRPr sz="1600" b="1">
                <a:solidFill>
                  <a:schemeClr val="tx1"/>
                </a:solidFill>
                <a:latin typeface="Arial" pitchFamily="34" charset="0"/>
                <a:ea typeface="Osaka"/>
                <a:cs typeface="Osaka"/>
              </a:defRPr>
            </a:lvl6pPr>
            <a:lvl7pPr marL="2975069" indent="-228851" algn="ctr" defTabSz="929710" eaLnBrk="0" fontAlgn="base" hangingPunct="0">
              <a:spcBef>
                <a:spcPct val="0"/>
              </a:spcBef>
              <a:spcAft>
                <a:spcPct val="0"/>
              </a:spcAft>
              <a:defRPr sz="1600" b="1">
                <a:solidFill>
                  <a:schemeClr val="tx1"/>
                </a:solidFill>
                <a:latin typeface="Arial" pitchFamily="34" charset="0"/>
                <a:ea typeface="Osaka"/>
                <a:cs typeface="Osaka"/>
              </a:defRPr>
            </a:lvl7pPr>
            <a:lvl8pPr marL="3432772" indent="-228851" algn="ctr" defTabSz="929710" eaLnBrk="0" fontAlgn="base" hangingPunct="0">
              <a:spcBef>
                <a:spcPct val="0"/>
              </a:spcBef>
              <a:spcAft>
                <a:spcPct val="0"/>
              </a:spcAft>
              <a:defRPr sz="1600" b="1">
                <a:solidFill>
                  <a:schemeClr val="tx1"/>
                </a:solidFill>
                <a:latin typeface="Arial" pitchFamily="34" charset="0"/>
                <a:ea typeface="Osaka"/>
                <a:cs typeface="Osaka"/>
              </a:defRPr>
            </a:lvl8pPr>
            <a:lvl9pPr marL="3890475" indent="-228851" algn="ctr" defTabSz="929710" eaLnBrk="0" fontAlgn="base" hangingPunct="0">
              <a:spcBef>
                <a:spcPct val="0"/>
              </a:spcBef>
              <a:spcAft>
                <a:spcPct val="0"/>
              </a:spcAft>
              <a:defRPr sz="1600" b="1">
                <a:solidFill>
                  <a:schemeClr val="tx1"/>
                </a:solidFill>
                <a:latin typeface="Arial" pitchFamily="34" charset="0"/>
                <a:ea typeface="Osaka"/>
                <a:cs typeface="Osaka"/>
              </a:defRPr>
            </a:lvl9pPr>
          </a:lstStyle>
          <a:p>
            <a:pPr algn="r" eaLnBrk="1" hangingPunct="1"/>
            <a:fld id="{D1BE890C-9930-4890-ADC8-0712C21A86AC}" type="slidenum">
              <a:rPr lang="en-US" altLang="en-US" sz="1300" b="0"/>
              <a:pPr algn="r" eaLnBrk="1" hangingPunct="1"/>
              <a:t>11</a:t>
            </a:fld>
            <a:endParaRPr lang="en-US" altLang="en-US" sz="1300" b="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49B8409-465F-4573-941A-43406991C08B}" type="slidenum">
              <a:rPr lang="en-US" smtClean="0"/>
              <a:pPr>
                <a:defRPr/>
              </a:pPr>
              <a:t>12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eaLnBrk="1" hangingPunct="1">
              <a:defRPr/>
            </a:pPr>
            <a:endParaRPr lang="en-US" dirty="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29710" eaLnBrk="0" hangingPunct="0">
              <a:defRPr sz="1600" b="1">
                <a:solidFill>
                  <a:schemeClr val="tx1"/>
                </a:solidFill>
                <a:latin typeface="Arial" pitchFamily="34" charset="0"/>
                <a:ea typeface="Osaka"/>
                <a:cs typeface="Osaka"/>
              </a:defRPr>
            </a:lvl1pPr>
            <a:lvl2pPr marL="743767" indent="-286064" algn="ctr" defTabSz="929710" eaLnBrk="0" hangingPunct="0">
              <a:defRPr sz="1600" b="1">
                <a:solidFill>
                  <a:schemeClr val="tx1"/>
                </a:solidFill>
                <a:latin typeface="Arial" pitchFamily="34" charset="0"/>
                <a:ea typeface="Osaka"/>
                <a:cs typeface="Osaka"/>
              </a:defRPr>
            </a:lvl2pPr>
            <a:lvl3pPr marL="1144257" indent="-228851" algn="ctr" defTabSz="929710" eaLnBrk="0" hangingPunct="0">
              <a:defRPr sz="1600" b="1">
                <a:solidFill>
                  <a:schemeClr val="tx1"/>
                </a:solidFill>
                <a:latin typeface="Arial" pitchFamily="34" charset="0"/>
                <a:ea typeface="Osaka"/>
                <a:cs typeface="Osaka"/>
              </a:defRPr>
            </a:lvl3pPr>
            <a:lvl4pPr marL="1601960" indent="-228851" algn="ctr" defTabSz="929710" eaLnBrk="0" hangingPunct="0">
              <a:defRPr sz="1600" b="1">
                <a:solidFill>
                  <a:schemeClr val="tx1"/>
                </a:solidFill>
                <a:latin typeface="Arial" pitchFamily="34" charset="0"/>
                <a:ea typeface="Osaka"/>
                <a:cs typeface="Osaka"/>
              </a:defRPr>
            </a:lvl4pPr>
            <a:lvl5pPr marL="2059663" indent="-228851" algn="ctr" defTabSz="929710" eaLnBrk="0" hangingPunct="0">
              <a:defRPr sz="1600" b="1">
                <a:solidFill>
                  <a:schemeClr val="tx1"/>
                </a:solidFill>
                <a:latin typeface="Arial" pitchFamily="34" charset="0"/>
                <a:ea typeface="Osaka"/>
                <a:cs typeface="Osaka"/>
              </a:defRPr>
            </a:lvl5pPr>
            <a:lvl6pPr marL="2517366" indent="-228851" algn="ctr" defTabSz="929710" eaLnBrk="0" fontAlgn="base" hangingPunct="0">
              <a:spcBef>
                <a:spcPct val="0"/>
              </a:spcBef>
              <a:spcAft>
                <a:spcPct val="0"/>
              </a:spcAft>
              <a:defRPr sz="1600" b="1">
                <a:solidFill>
                  <a:schemeClr val="tx1"/>
                </a:solidFill>
                <a:latin typeface="Arial" pitchFamily="34" charset="0"/>
                <a:ea typeface="Osaka"/>
                <a:cs typeface="Osaka"/>
              </a:defRPr>
            </a:lvl6pPr>
            <a:lvl7pPr marL="2975069" indent="-228851" algn="ctr" defTabSz="929710" eaLnBrk="0" fontAlgn="base" hangingPunct="0">
              <a:spcBef>
                <a:spcPct val="0"/>
              </a:spcBef>
              <a:spcAft>
                <a:spcPct val="0"/>
              </a:spcAft>
              <a:defRPr sz="1600" b="1">
                <a:solidFill>
                  <a:schemeClr val="tx1"/>
                </a:solidFill>
                <a:latin typeface="Arial" pitchFamily="34" charset="0"/>
                <a:ea typeface="Osaka"/>
                <a:cs typeface="Osaka"/>
              </a:defRPr>
            </a:lvl7pPr>
            <a:lvl8pPr marL="3432772" indent="-228851" algn="ctr" defTabSz="929710" eaLnBrk="0" fontAlgn="base" hangingPunct="0">
              <a:spcBef>
                <a:spcPct val="0"/>
              </a:spcBef>
              <a:spcAft>
                <a:spcPct val="0"/>
              </a:spcAft>
              <a:defRPr sz="1600" b="1">
                <a:solidFill>
                  <a:schemeClr val="tx1"/>
                </a:solidFill>
                <a:latin typeface="Arial" pitchFamily="34" charset="0"/>
                <a:ea typeface="Osaka"/>
                <a:cs typeface="Osaka"/>
              </a:defRPr>
            </a:lvl8pPr>
            <a:lvl9pPr marL="3890475" indent="-228851" algn="ctr" defTabSz="929710" eaLnBrk="0" fontAlgn="base" hangingPunct="0">
              <a:spcBef>
                <a:spcPct val="0"/>
              </a:spcBef>
              <a:spcAft>
                <a:spcPct val="0"/>
              </a:spcAft>
              <a:defRPr sz="1600" b="1">
                <a:solidFill>
                  <a:schemeClr val="tx1"/>
                </a:solidFill>
                <a:latin typeface="Arial" pitchFamily="34" charset="0"/>
                <a:ea typeface="Osaka"/>
                <a:cs typeface="Osaka"/>
              </a:defRPr>
            </a:lvl9pPr>
          </a:lstStyle>
          <a:p>
            <a:pPr algn="r" eaLnBrk="1" hangingPunct="1"/>
            <a:fld id="{9C84FE43-65FC-439D-A92C-CA3673C87D9E}" type="slidenum">
              <a:rPr lang="en-US" altLang="en-US" sz="1300" b="0"/>
              <a:pPr algn="r" eaLnBrk="1" hangingPunct="1"/>
              <a:t>13</a:t>
            </a:fld>
            <a:endParaRPr lang="en-US" altLang="en-US" sz="1300" b="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990601"/>
            <a:ext cx="7391400" cy="1904999"/>
          </a:xfrm>
        </p:spPr>
        <p:txBody>
          <a:bodyPr>
            <a:normAutofit/>
          </a:bodyPr>
          <a:lstStyle>
            <a:lvl1pPr algn="l">
              <a:defRPr sz="5200" b="1">
                <a:effectLst>
                  <a:outerShdw blurRad="38100" dist="38100" dir="2700000" algn="tl">
                    <a:srgbClr val="000000">
                      <a:alpha val="43137"/>
                    </a:srgbClr>
                  </a:outerShdw>
                </a:effectLst>
                <a:latin typeface="Cambria" pitchFamily="18"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600200" y="3048000"/>
            <a:ext cx="7391400" cy="1447800"/>
          </a:xfrm>
        </p:spPr>
        <p:txBody>
          <a:bodyPr>
            <a:normAutofit/>
          </a:bodyPr>
          <a:lstStyle>
            <a:lvl1pPr marL="0" indent="0" algn="l">
              <a:buNone/>
              <a:defRPr sz="3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8FBB41B-201F-4EED-A388-D53A315861E0}" type="datetime1">
              <a:rPr lang="en-US" smtClean="0"/>
              <a:t>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44734-EED9-4E95-8605-F304C3A682C0}" type="slidenum">
              <a:rPr lang="en-US" smtClean="0"/>
              <a:pPr/>
              <a:t>‹#›</a:t>
            </a:fld>
            <a:endParaRPr lang="en-US" dirty="0"/>
          </a:p>
        </p:txBody>
      </p:sp>
      <p:pic>
        <p:nvPicPr>
          <p:cNvPr id="7" name="Picture 7" descr="TexasFlag"/>
          <p:cNvPicPr>
            <a:picLocks noChangeAspect="1" noChangeArrowheads="1"/>
          </p:cNvPicPr>
          <p:nvPr userDrawn="1"/>
        </p:nvPicPr>
        <p:blipFill>
          <a:blip r:embed="rId2" cstate="print"/>
          <a:srcRect/>
          <a:stretch>
            <a:fillRect/>
          </a:stretch>
        </p:blipFill>
        <p:spPr bwMode="auto">
          <a:xfrm>
            <a:off x="0" y="0"/>
            <a:ext cx="1447800" cy="6858000"/>
          </a:xfrm>
          <a:prstGeom prst="rect">
            <a:avLst/>
          </a:prstGeom>
          <a:noFill/>
        </p:spPr>
      </p:pic>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620000" cy="1143000"/>
          </a:xfrm>
        </p:spPr>
        <p:txBody>
          <a:bodyPr/>
          <a:lstStyle>
            <a:lvl1pPr algn="l">
              <a:defRPr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295400" y="1600200"/>
            <a:ext cx="76962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8BC97E-70DD-467D-ACCF-2200BBC2C9DA}" type="datetime1">
              <a:rPr lang="en-US" smtClean="0"/>
              <a:t>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44734-EED9-4E95-8605-F304C3A682C0}" type="slidenum">
              <a:rPr lang="en-US" smtClean="0"/>
              <a:pPr/>
              <a:t>‹#›</a:t>
            </a:fld>
            <a:endParaRPr lang="en-US" dirty="0"/>
          </a:p>
        </p:txBody>
      </p:sp>
      <p:pic>
        <p:nvPicPr>
          <p:cNvPr id="7" name="Picture 7" descr="TexasFlag"/>
          <p:cNvPicPr>
            <a:picLocks noChangeAspect="1" noChangeArrowheads="1"/>
          </p:cNvPicPr>
          <p:nvPr userDrawn="1"/>
        </p:nvPicPr>
        <p:blipFill>
          <a:blip r:embed="rId2" cstate="print"/>
          <a:srcRect/>
          <a:stretch>
            <a:fillRect/>
          </a:stretch>
        </p:blipFill>
        <p:spPr bwMode="auto">
          <a:xfrm>
            <a:off x="-228600" y="0"/>
            <a:ext cx="1447800" cy="6858000"/>
          </a:xfrm>
          <a:prstGeom prst="rect">
            <a:avLst/>
          </a:prstGeom>
          <a:noFill/>
        </p:spPr>
      </p:pic>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391400" cy="1143000"/>
          </a:xfrm>
        </p:spPr>
        <p:txBody>
          <a:bodyPr/>
          <a:lstStyle>
            <a:lvl1pPr algn="l">
              <a:defRPr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12954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40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DBC409D-7494-49DC-A16E-4B2D42693D00}" type="datetime1">
              <a:rPr lang="en-US" smtClean="0"/>
              <a:t>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744734-EED9-4E95-8605-F304C3A682C0}" type="slidenum">
              <a:rPr lang="en-US" smtClean="0"/>
              <a:pPr/>
              <a:t>‹#›</a:t>
            </a:fld>
            <a:endParaRPr lang="en-US" dirty="0"/>
          </a:p>
        </p:txBody>
      </p:sp>
      <p:pic>
        <p:nvPicPr>
          <p:cNvPr id="8" name="Picture 7" descr="TexasFlag"/>
          <p:cNvPicPr>
            <a:picLocks noChangeAspect="1" noChangeArrowheads="1"/>
          </p:cNvPicPr>
          <p:nvPr userDrawn="1"/>
        </p:nvPicPr>
        <p:blipFill>
          <a:blip r:embed="rId2" cstate="print"/>
          <a:srcRect/>
          <a:stretch>
            <a:fillRect/>
          </a:stretch>
        </p:blipFill>
        <p:spPr bwMode="auto">
          <a:xfrm>
            <a:off x="-228600" y="0"/>
            <a:ext cx="1447800" cy="6858000"/>
          </a:xfrm>
          <a:prstGeom prst="rect">
            <a:avLst/>
          </a:prstGeom>
          <a:noFill/>
        </p:spPr>
      </p:pic>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391400" cy="1143000"/>
          </a:xfrm>
        </p:spPr>
        <p:txBody>
          <a:bodyPr/>
          <a:lstStyle>
            <a:lvl1pPr algn="l">
              <a:defRPr b="1">
                <a:latin typeface="Cambria" pitchFamily="18"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1B2B437-8448-4E40-AAD0-9DE08559F1D4}" type="datetime1">
              <a:rPr lang="en-US" smtClean="0"/>
              <a:t>11/3/2015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744734-EED9-4E95-8605-F304C3A682C0}" type="slidenum">
              <a:rPr lang="en-US" smtClean="0"/>
              <a:pPr/>
              <a:t>‹#›</a:t>
            </a:fld>
            <a:endParaRPr lang="en-US" dirty="0"/>
          </a:p>
        </p:txBody>
      </p:sp>
      <p:pic>
        <p:nvPicPr>
          <p:cNvPr id="6" name="Picture 5" descr="TexasFlag"/>
          <p:cNvPicPr>
            <a:picLocks noChangeAspect="1" noChangeArrowheads="1"/>
          </p:cNvPicPr>
          <p:nvPr userDrawn="1"/>
        </p:nvPicPr>
        <p:blipFill>
          <a:blip r:embed="rId2" cstate="print"/>
          <a:srcRect/>
          <a:stretch>
            <a:fillRect/>
          </a:stretch>
        </p:blipFill>
        <p:spPr bwMode="auto">
          <a:xfrm>
            <a:off x="-228600" y="0"/>
            <a:ext cx="1447800" cy="6858000"/>
          </a:xfrm>
          <a:prstGeom prst="rect">
            <a:avLst/>
          </a:prstGeom>
          <a:noFill/>
        </p:spPr>
      </p:pic>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E0F1A7-7876-4285-82FA-89F6FB3C5135}" type="datetime1">
              <a:rPr lang="en-US" smtClean="0"/>
              <a:t>11/3/2015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744734-EED9-4E95-8605-F304C3A682C0}" type="slidenum">
              <a:rPr lang="en-US" smtClean="0"/>
              <a:pPr/>
              <a:t>‹#›</a:t>
            </a:fld>
            <a:endParaRPr lang="en-US" dirty="0"/>
          </a:p>
        </p:txBody>
      </p:sp>
      <p:pic>
        <p:nvPicPr>
          <p:cNvPr id="5" name="Picture 4" descr="TexasFlag"/>
          <p:cNvPicPr>
            <a:picLocks noChangeAspect="1" noChangeArrowheads="1"/>
          </p:cNvPicPr>
          <p:nvPr userDrawn="1"/>
        </p:nvPicPr>
        <p:blipFill>
          <a:blip r:embed="rId2" cstate="print"/>
          <a:srcRect/>
          <a:stretch>
            <a:fillRect/>
          </a:stretch>
        </p:blipFill>
        <p:spPr bwMode="auto">
          <a:xfrm>
            <a:off x="-228600" y="0"/>
            <a:ext cx="1447800" cy="6858000"/>
          </a:xfrm>
          <a:prstGeom prst="rect">
            <a:avLst/>
          </a:prstGeom>
          <a:noFill/>
        </p:spPr>
      </p:pic>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99"/>
            </a:gs>
            <a:gs pos="100000">
              <a:schemeClr val="bg2">
                <a:shade val="30000"/>
                <a:satMod val="2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89A2C-1D33-4D68-8135-1811C823971F}" type="datetime1">
              <a:rPr lang="en-US" smtClean="0"/>
              <a:t>11/3/2015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44734-EED9-4E95-8605-F304C3A682C0}"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ransition spd="med">
    <p:fade thruBlk="1"/>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hyperlink" Target="http://www.puc.state.tx.us/electric/projects/34610/34610.cf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wmf"/><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puc.texas.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0.wmf"/><Relationship Id="rId18" Type="http://schemas.openxmlformats.org/officeDocument/2006/relationships/image" Target="../media/image15.png"/><Relationship Id="rId3" Type="http://schemas.openxmlformats.org/officeDocument/2006/relationships/notesSlide" Target="../notesSlides/notesSlide2.xml"/><Relationship Id="rId7" Type="http://schemas.openxmlformats.org/officeDocument/2006/relationships/image" Target="../media/image7.wmf"/><Relationship Id="rId12" Type="http://schemas.openxmlformats.org/officeDocument/2006/relationships/oleObject" Target="../embeddings/oleObject5.bin"/><Relationship Id="rId17" Type="http://schemas.openxmlformats.org/officeDocument/2006/relationships/image" Target="../media/image14.png"/><Relationship Id="rId2" Type="http://schemas.openxmlformats.org/officeDocument/2006/relationships/slideLayout" Target="../slideLayouts/slideLayout5.xml"/><Relationship Id="rId16" Type="http://schemas.openxmlformats.org/officeDocument/2006/relationships/image" Target="../media/image13.jpeg"/><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9.wmf"/><Relationship Id="rId5" Type="http://schemas.openxmlformats.org/officeDocument/2006/relationships/image" Target="../media/image6.wmf"/><Relationship Id="rId15" Type="http://schemas.openxmlformats.org/officeDocument/2006/relationships/image" Target="../media/image12.png"/><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8.wmf"/><Relationship Id="rId1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533400"/>
            <a:ext cx="7391400" cy="2209799"/>
          </a:xfrm>
          <a:ln>
            <a:noFill/>
          </a:ln>
        </p:spPr>
        <p:txBody>
          <a:bodyPr>
            <a:noAutofit/>
          </a:bodyPr>
          <a:lstStyle/>
          <a:p>
            <a:r>
              <a:rPr lang="en-US" sz="5300" b="1" dirty="0" smtClean="0"/>
              <a:t>Texas Competitive Market &amp; Governance</a:t>
            </a:r>
            <a:endParaRPr lang="en-US" sz="5300" b="1" dirty="0"/>
          </a:p>
        </p:txBody>
      </p:sp>
      <p:sp>
        <p:nvSpPr>
          <p:cNvPr id="3" name="Subtitle 2"/>
          <p:cNvSpPr>
            <a:spLocks noGrp="1"/>
          </p:cNvSpPr>
          <p:nvPr>
            <p:ph type="subTitle" idx="1"/>
          </p:nvPr>
        </p:nvSpPr>
        <p:spPr>
          <a:xfrm>
            <a:off x="1828800" y="2819400"/>
            <a:ext cx="7157987" cy="2590800"/>
          </a:xfrm>
          <a:ln>
            <a:noFill/>
          </a:ln>
        </p:spPr>
        <p:txBody>
          <a:bodyPr>
            <a:normAutofit/>
          </a:bodyPr>
          <a:lstStyle/>
          <a:p>
            <a:pPr algn="l"/>
            <a:endParaRPr lang="en-US" sz="2800" dirty="0" smtClean="0">
              <a:solidFill>
                <a:schemeClr val="tx1"/>
              </a:solidFill>
            </a:endParaRPr>
          </a:p>
          <a:p>
            <a:pPr algn="l"/>
            <a:r>
              <a:rPr lang="en-US" sz="2800" dirty="0" smtClean="0">
                <a:solidFill>
                  <a:schemeClr val="tx1"/>
                </a:solidFill>
              </a:rPr>
              <a:t>October 4, </a:t>
            </a:r>
            <a:r>
              <a:rPr lang="en-US" sz="2800" dirty="0" smtClean="0">
                <a:solidFill>
                  <a:schemeClr val="tx1"/>
                </a:solidFill>
              </a:rPr>
              <a:t>2015</a:t>
            </a:r>
            <a:endParaRPr lang="en-US" sz="2800" dirty="0">
              <a:solidFill>
                <a:schemeClr val="tx1"/>
              </a:solidFill>
            </a:endParaRP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838200"/>
            <a:ext cx="8229600" cy="2209799"/>
          </a:xfrm>
          <a:ln>
            <a:noFill/>
          </a:ln>
        </p:spPr>
        <p:txBody>
          <a:bodyPr>
            <a:noAutofit/>
          </a:bodyPr>
          <a:lstStyle/>
          <a:p>
            <a:r>
              <a:rPr lang="en-US" sz="4000" b="1" dirty="0" smtClean="0"/>
              <a:t>Advanced Meters and </a:t>
            </a:r>
            <a:br>
              <a:rPr lang="en-US" sz="4000" b="1" dirty="0" smtClean="0"/>
            </a:br>
            <a:r>
              <a:rPr lang="en-US" sz="4000" b="1" dirty="0" smtClean="0"/>
              <a:t>Smart Meter Texas</a:t>
            </a:r>
            <a:br>
              <a:rPr lang="en-US" sz="4000" b="1" dirty="0" smtClean="0"/>
            </a:br>
            <a:r>
              <a:rPr lang="en-US" sz="4000" dirty="0" smtClean="0"/>
              <a:t>Roles in the Texas Market</a:t>
            </a:r>
            <a:endParaRPr lang="en-US" sz="4000" b="1" dirty="0"/>
          </a:p>
        </p:txBody>
      </p:sp>
    </p:spTree>
    <p:extLst>
      <p:ext uri="{BB962C8B-B14F-4D97-AF65-F5344CB8AC3E}">
        <p14:creationId xmlns:p14="http://schemas.microsoft.com/office/powerpoint/2010/main" val="4056980486"/>
      </p:ext>
    </p:extLst>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289050" y="384969"/>
            <a:ext cx="6864350" cy="277812"/>
          </a:xfrm>
        </p:spPr>
        <p:txBody>
          <a:bodyPr>
            <a:normAutofit fontScale="90000"/>
          </a:bodyPr>
          <a:lstStyle/>
          <a:p>
            <a:pPr eaLnBrk="1" hangingPunct="1"/>
            <a:r>
              <a:rPr lang="en-US" altLang="en-US" sz="1800" dirty="0" smtClean="0"/>
              <a:t>TDSP Advanced Metering System (AMS) - Requirements </a:t>
            </a:r>
          </a:p>
        </p:txBody>
      </p:sp>
      <p:pic>
        <p:nvPicPr>
          <p:cNvPr id="11" name="Picture 112" descr="insight"/>
          <p:cNvPicPr>
            <a:picLocks noChangeAspect="1" noChangeArrowheads="1"/>
          </p:cNvPicPr>
          <p:nvPr/>
        </p:nvPicPr>
        <p:blipFill>
          <a:blip r:embed="rId3"/>
          <a:srcRect l="3497" t="11009" r="6607" b="11009"/>
          <a:stretch>
            <a:fillRect/>
          </a:stretch>
        </p:blipFill>
        <p:spPr bwMode="auto">
          <a:xfrm>
            <a:off x="6486525" y="2763838"/>
            <a:ext cx="1560513" cy="1066800"/>
          </a:xfrm>
          <a:prstGeom prst="rect">
            <a:avLst/>
          </a:prstGeom>
          <a:ln w="25400">
            <a:headEnd/>
            <a:tailEnd/>
          </a:ln>
        </p:spPr>
        <p:style>
          <a:lnRef idx="1">
            <a:schemeClr val="accent1"/>
          </a:lnRef>
          <a:fillRef idx="2">
            <a:schemeClr val="accent1"/>
          </a:fillRef>
          <a:effectRef idx="1">
            <a:schemeClr val="accent1"/>
          </a:effectRef>
          <a:fontRef idx="minor">
            <a:schemeClr val="dk1"/>
          </a:fontRef>
        </p:style>
      </p:pic>
      <p:pic>
        <p:nvPicPr>
          <p:cNvPr id="12" name="Picture 124" descr="OPN"/>
          <p:cNvPicPr>
            <a:picLocks noChangeAspect="1" noChangeArrowheads="1"/>
          </p:cNvPicPr>
          <p:nvPr/>
        </p:nvPicPr>
        <p:blipFill>
          <a:blip r:embed="rId4"/>
          <a:srcRect l="16440" t="3841" r="17400" b="4800"/>
          <a:stretch>
            <a:fillRect/>
          </a:stretch>
        </p:blipFill>
        <p:spPr bwMode="auto">
          <a:xfrm>
            <a:off x="6477000" y="952500"/>
            <a:ext cx="1447800" cy="1498600"/>
          </a:xfrm>
          <a:prstGeom prst="rect">
            <a:avLst/>
          </a:prstGeom>
          <a:ln w="25400"/>
        </p:spPr>
        <p:style>
          <a:lnRef idx="1">
            <a:schemeClr val="accent1"/>
          </a:lnRef>
          <a:fillRef idx="3">
            <a:schemeClr val="accent1"/>
          </a:fillRef>
          <a:effectRef idx="2">
            <a:schemeClr val="accent1"/>
          </a:effectRef>
          <a:fontRef idx="minor">
            <a:schemeClr val="lt1"/>
          </a:fontRef>
        </p:style>
      </p:pic>
      <p:sp>
        <p:nvSpPr>
          <p:cNvPr id="13" name="Rectangle 3"/>
          <p:cNvSpPr txBox="1">
            <a:spLocks noChangeArrowheads="1"/>
          </p:cNvSpPr>
          <p:nvPr/>
        </p:nvSpPr>
        <p:spPr bwMode="auto">
          <a:xfrm>
            <a:off x="1159329" y="1312863"/>
            <a:ext cx="5089071" cy="4247317"/>
          </a:xfrm>
          <a:prstGeom prst="rect">
            <a:avLst/>
          </a:prstGeom>
          <a:noFill/>
          <a:ln w="9525">
            <a:noFill/>
            <a:miter lim="800000"/>
            <a:headEnd/>
            <a:tailEnd/>
          </a:ln>
          <a:effectLst/>
        </p:spPr>
        <p:txBody>
          <a:bodyPr wrap="square">
            <a:spAutoFit/>
          </a:bodyPr>
          <a:lstStyle/>
          <a:p>
            <a:pPr marL="1588" indent="-1588">
              <a:lnSpc>
                <a:spcPct val="80000"/>
              </a:lnSpc>
              <a:spcAft>
                <a:spcPct val="50000"/>
              </a:spcAft>
              <a:buClr>
                <a:srgbClr val="C00000"/>
              </a:buClr>
              <a:buFont typeface="Wingdings" pitchFamily="2" charset="2"/>
              <a:buChar char="§"/>
              <a:defRPr/>
            </a:pPr>
            <a:r>
              <a:rPr lang="en-US" sz="1800" kern="0" dirty="0">
                <a:latin typeface="+mn-lt"/>
                <a:ea typeface="+mn-ea"/>
                <a:cs typeface="+mn-cs"/>
              </a:rPr>
              <a:t>  Providing 15 minute VEE data to customers, REPs and ERCOT(validate, edit, estimate) data to customers, REPs, and ERCOT (for settlement)</a:t>
            </a:r>
          </a:p>
          <a:p>
            <a:pPr marL="1588" indent="-1588">
              <a:lnSpc>
                <a:spcPct val="80000"/>
              </a:lnSpc>
              <a:spcAft>
                <a:spcPct val="50000"/>
              </a:spcAft>
              <a:buClr>
                <a:srgbClr val="C00000"/>
              </a:buClr>
              <a:buFont typeface="Wingdings" pitchFamily="2" charset="2"/>
              <a:buChar char="§"/>
              <a:defRPr/>
            </a:pPr>
            <a:endParaRPr lang="en-US" sz="1800" kern="0" dirty="0">
              <a:latin typeface="+mn-lt"/>
              <a:ea typeface="+mn-ea"/>
              <a:cs typeface="+mn-cs"/>
            </a:endParaRPr>
          </a:p>
          <a:p>
            <a:pPr marL="1588" indent="-1588">
              <a:lnSpc>
                <a:spcPct val="80000"/>
              </a:lnSpc>
              <a:spcAft>
                <a:spcPct val="50000"/>
              </a:spcAft>
              <a:buClr>
                <a:srgbClr val="C00000"/>
              </a:buClr>
              <a:buFont typeface="Wingdings" pitchFamily="2" charset="2"/>
              <a:buChar char="§"/>
              <a:defRPr/>
            </a:pPr>
            <a:r>
              <a:rPr lang="en-US" sz="1800" kern="0" dirty="0">
                <a:latin typeface="+mn-lt"/>
                <a:ea typeface="+mn-ea"/>
                <a:cs typeface="+mn-cs"/>
              </a:rPr>
              <a:t>  Providing 2-way meter transactions (disconnects/reconnects, on-demand reads, etc.)</a:t>
            </a:r>
          </a:p>
          <a:p>
            <a:pPr marL="1588" indent="-1588">
              <a:lnSpc>
                <a:spcPct val="80000"/>
              </a:lnSpc>
              <a:spcAft>
                <a:spcPct val="50000"/>
              </a:spcAft>
              <a:buClr>
                <a:srgbClr val="C00000"/>
              </a:buClr>
              <a:buFont typeface="Wingdings" pitchFamily="2" charset="2"/>
              <a:buChar char="§"/>
              <a:defRPr/>
            </a:pPr>
            <a:endParaRPr lang="en-US" sz="1800" kern="0" dirty="0">
              <a:latin typeface="+mn-lt"/>
              <a:ea typeface="+mn-ea"/>
              <a:cs typeface="+mn-cs"/>
            </a:endParaRPr>
          </a:p>
          <a:p>
            <a:pPr marL="1588" indent="-1588">
              <a:lnSpc>
                <a:spcPct val="80000"/>
              </a:lnSpc>
              <a:spcAft>
                <a:spcPct val="50000"/>
              </a:spcAft>
              <a:buClr>
                <a:srgbClr val="C00000"/>
              </a:buClr>
              <a:buFont typeface="Wingdings" pitchFamily="2" charset="2"/>
              <a:buChar char="§"/>
              <a:defRPr/>
            </a:pPr>
            <a:r>
              <a:rPr lang="en-US" sz="1800" kern="0" dirty="0">
                <a:latin typeface="+mn-lt"/>
                <a:ea typeface="+mn-ea"/>
                <a:cs typeface="+mn-cs"/>
              </a:rPr>
              <a:t>  Providing secured connections and services to home area network (HAN) devices via </a:t>
            </a:r>
            <a:r>
              <a:rPr lang="en-US" sz="1800" kern="0" dirty="0" err="1">
                <a:latin typeface="+mn-lt"/>
                <a:ea typeface="+mn-ea"/>
                <a:cs typeface="+mn-cs"/>
              </a:rPr>
              <a:t>ZigBee</a:t>
            </a:r>
            <a:r>
              <a:rPr lang="en-US" sz="1800" kern="0" dirty="0">
                <a:latin typeface="+mn-lt"/>
                <a:ea typeface="+mn-ea"/>
                <a:cs typeface="+mn-cs"/>
              </a:rPr>
              <a:t> SEP 1.0 radio frequency interface (Up to 5 devices directly connected to the meter)</a:t>
            </a:r>
          </a:p>
          <a:p>
            <a:pPr marL="1588" indent="-1588">
              <a:lnSpc>
                <a:spcPct val="80000"/>
              </a:lnSpc>
              <a:spcAft>
                <a:spcPct val="50000"/>
              </a:spcAft>
              <a:buClr>
                <a:srgbClr val="C00000"/>
              </a:buClr>
              <a:buFont typeface="Wingdings" pitchFamily="2" charset="2"/>
              <a:buChar char="§"/>
              <a:defRPr/>
            </a:pPr>
            <a:endParaRPr lang="en-US" sz="1800" kern="0" dirty="0">
              <a:latin typeface="+mn-lt"/>
              <a:ea typeface="+mn-ea"/>
              <a:cs typeface="+mn-cs"/>
            </a:endParaRPr>
          </a:p>
          <a:p>
            <a:pPr marL="1588" indent="-1588">
              <a:lnSpc>
                <a:spcPct val="80000"/>
              </a:lnSpc>
              <a:spcAft>
                <a:spcPct val="50000"/>
              </a:spcAft>
              <a:buClr>
                <a:srgbClr val="C00000"/>
              </a:buClr>
              <a:buFont typeface="Wingdings" pitchFamily="2" charset="2"/>
              <a:buChar char="§"/>
              <a:defRPr/>
            </a:pPr>
            <a:r>
              <a:rPr lang="en-US" sz="1800" kern="0" dirty="0">
                <a:latin typeface="+mn-lt"/>
                <a:ea typeface="+mn-ea"/>
                <a:cs typeface="+mn-cs"/>
              </a:rPr>
              <a:t>  Providing a common Web Portal for REP, customers, and customer authorized 3</a:t>
            </a:r>
            <a:r>
              <a:rPr lang="en-US" sz="1800" kern="0" baseline="30000" dirty="0">
                <a:latin typeface="+mn-lt"/>
                <a:ea typeface="+mn-ea"/>
                <a:cs typeface="+mn-cs"/>
              </a:rPr>
              <a:t>rd</a:t>
            </a:r>
            <a:r>
              <a:rPr lang="en-US" sz="1800" kern="0" dirty="0">
                <a:latin typeface="+mn-lt"/>
                <a:ea typeface="+mn-ea"/>
                <a:cs typeface="+mn-cs"/>
              </a:rPr>
              <a:t> parties (Graphical Interface &amp; APIs)</a:t>
            </a:r>
          </a:p>
        </p:txBody>
      </p:sp>
      <p:pic>
        <p:nvPicPr>
          <p:cNvPr id="1024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4119563"/>
            <a:ext cx="2960688" cy="2276475"/>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420391"/>
      </p:ext>
    </p:extLst>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848600" cy="666750"/>
          </a:xfrm>
        </p:spPr>
        <p:txBody>
          <a:bodyPr/>
          <a:lstStyle/>
          <a:p>
            <a:pPr>
              <a:defRPr/>
            </a:pPr>
            <a:r>
              <a:rPr lang="en-US" sz="2800" kern="1200" cap="all" dirty="0">
                <a:effectLst>
                  <a:outerShdw blurRad="38100" dist="38100" dir="2700000" algn="tl">
                    <a:srgbClr val="000000"/>
                  </a:outerShdw>
                </a:effectLst>
              </a:rPr>
              <a:t>Resulted in PUCT Project 34610 - AMIT</a:t>
            </a:r>
          </a:p>
        </p:txBody>
      </p:sp>
      <p:sp>
        <p:nvSpPr>
          <p:cNvPr id="3" name="Content Placeholder 2"/>
          <p:cNvSpPr>
            <a:spLocks noGrp="1"/>
          </p:cNvSpPr>
          <p:nvPr>
            <p:ph idx="1"/>
          </p:nvPr>
        </p:nvSpPr>
        <p:spPr>
          <a:xfrm>
            <a:off x="1295400" y="1066800"/>
            <a:ext cx="7696200" cy="4751388"/>
          </a:xfrm>
        </p:spPr>
        <p:txBody>
          <a:bodyPr/>
          <a:lstStyle/>
          <a:p>
            <a:pPr>
              <a:defRPr/>
            </a:pPr>
            <a:r>
              <a:rPr lang="en-US" sz="2800" dirty="0" smtClean="0"/>
              <a:t>The Advanced Metering Implementation Team (AMIT) – a consortium of REPs, TDSPs, PUCT, ERCOT, OPC &amp; consumer advocates developed 48 pages of bulleted requirements for this functionality.  </a:t>
            </a:r>
          </a:p>
          <a:p>
            <a:pPr>
              <a:defRPr/>
            </a:pPr>
            <a:r>
              <a:rPr lang="en-US" sz="2800" dirty="0"/>
              <a:t>Documentation on PUCT Project 34610 Website:</a:t>
            </a:r>
          </a:p>
          <a:p>
            <a:pPr marL="762000" lvl="3" indent="-342900">
              <a:defRPr/>
            </a:pPr>
            <a:r>
              <a:rPr lang="en-US" sz="1800" u="sng" dirty="0">
                <a:solidFill>
                  <a:srgbClr val="FF0000"/>
                </a:solidFill>
                <a:hlinkClick r:id="rId3"/>
              </a:rPr>
              <a:t>http://www.puc.state.tx.us/electric/projects/34610/34610.cfm</a:t>
            </a:r>
            <a:r>
              <a:rPr lang="en-US" sz="1800" u="sng" dirty="0">
                <a:solidFill>
                  <a:srgbClr val="FF0000"/>
                </a:solidFill>
              </a:rPr>
              <a:t> </a:t>
            </a:r>
          </a:p>
          <a:p>
            <a:pPr>
              <a:defRPr/>
            </a:pPr>
            <a:r>
              <a:rPr lang="en-US" sz="2800" dirty="0" smtClean="0"/>
              <a:t>Chances of all four TDSP developing anything even close to equivalent functionality was </a:t>
            </a:r>
            <a:r>
              <a:rPr lang="en-US" sz="2800" dirty="0" smtClean="0"/>
              <a:t>remote</a:t>
            </a:r>
            <a:endParaRPr lang="en-US" sz="2900" dirty="0" smtClean="0"/>
          </a:p>
          <a:p>
            <a:pPr>
              <a:defRPr/>
            </a:pPr>
            <a:endParaRPr lang="en-US" dirty="0"/>
          </a:p>
        </p:txBody>
      </p:sp>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pPr>
              <a:defRPr/>
            </a:pPr>
            <a:fld id="{A2D36AEC-D5F4-48AB-A250-F4D1D0FE582A}" type="slidenum">
              <a:rPr lang="en-US" smtClean="0"/>
              <a:pPr>
                <a:defRPr/>
              </a:pPr>
              <a:t>12</a:t>
            </a:fld>
            <a:endParaRPr lang="en-US" dirty="0"/>
          </a:p>
        </p:txBody>
      </p:sp>
    </p:spTree>
    <p:extLst>
      <p:ext uri="{BB962C8B-B14F-4D97-AF65-F5344CB8AC3E}">
        <p14:creationId xmlns:p14="http://schemas.microsoft.com/office/powerpoint/2010/main" val="2997583423"/>
      </p:ext>
    </p:extLst>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a:xfrm>
            <a:off x="1320800" y="407987"/>
            <a:ext cx="5765800" cy="277813"/>
          </a:xfrm>
        </p:spPr>
        <p:txBody>
          <a:bodyPr>
            <a:normAutofit fontScale="90000"/>
          </a:bodyPr>
          <a:lstStyle/>
          <a:p>
            <a:pPr eaLnBrk="1" hangingPunct="1"/>
            <a:r>
              <a:rPr lang="en-US" altLang="en-US" sz="1800" dirty="0" smtClean="0"/>
              <a:t>Advanced Metering System (AMS) – The Players</a:t>
            </a:r>
          </a:p>
        </p:txBody>
      </p:sp>
      <p:grpSp>
        <p:nvGrpSpPr>
          <p:cNvPr id="13316" name="Group 3"/>
          <p:cNvGrpSpPr>
            <a:grpSpLocks/>
          </p:cNvGrpSpPr>
          <p:nvPr/>
        </p:nvGrpSpPr>
        <p:grpSpPr bwMode="auto">
          <a:xfrm>
            <a:off x="7205663" y="4437063"/>
            <a:ext cx="1338262" cy="1317625"/>
            <a:chOff x="4512" y="2736"/>
            <a:chExt cx="843" cy="830"/>
          </a:xfrm>
        </p:grpSpPr>
        <p:pic>
          <p:nvPicPr>
            <p:cNvPr id="13353" name="Picture 15" descr="MCj042476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2" y="2736"/>
              <a:ext cx="843" cy="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4"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 y="3240"/>
              <a:ext cx="88"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 name="Text Box 17"/>
          <p:cNvSpPr txBox="1">
            <a:spLocks noChangeArrowheads="1"/>
          </p:cNvSpPr>
          <p:nvPr/>
        </p:nvSpPr>
        <p:spPr bwMode="auto">
          <a:xfrm>
            <a:off x="7624572" y="5835460"/>
            <a:ext cx="1069975" cy="276999"/>
          </a:xfrm>
          <a:prstGeom prst="rect">
            <a:avLst/>
          </a:prstGeom>
          <a:solidFill>
            <a:srgbClr val="FF9900"/>
          </a:solidFill>
          <a:ln w="9525">
            <a:noFill/>
            <a:miter lim="800000"/>
            <a:headEnd/>
            <a:tailEnd/>
          </a:ln>
          <a:scene3d>
            <a:camera prst="orthographicFront"/>
            <a:lightRig rig="threePt" dir="t"/>
          </a:scene3d>
          <a:sp3d>
            <a:bevelT/>
          </a:sp3d>
        </p:spPr>
        <p:txBody>
          <a:bodyPr>
            <a:spAutoFit/>
          </a:bodyPr>
          <a:lstStyle/>
          <a:p>
            <a:pPr>
              <a:defRPr/>
            </a:pPr>
            <a:r>
              <a:rPr lang="en-US" sz="1200" dirty="0">
                <a:cs typeface="Arial" pitchFamily="34" charset="0"/>
              </a:rPr>
              <a:t>Consumers   </a:t>
            </a:r>
            <a:endParaRPr lang="en-US" sz="1200" dirty="0">
              <a:cs typeface="Arial" pitchFamily="34" charset="0"/>
            </a:endParaRPr>
          </a:p>
        </p:txBody>
      </p:sp>
      <p:pic>
        <p:nvPicPr>
          <p:cNvPr id="13320" name="Picture 7" descr="MCBD05802_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81463" y="3001963"/>
            <a:ext cx="1524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8" descr="MCj0202496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2463" y="2908300"/>
            <a:ext cx="1117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9" descr="MCj0434847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7463" y="46910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0" descr="MCj0202496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38863" y="1633538"/>
            <a:ext cx="1117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 Box 11"/>
          <p:cNvSpPr txBox="1">
            <a:spLocks noChangeArrowheads="1"/>
          </p:cNvSpPr>
          <p:nvPr/>
        </p:nvSpPr>
        <p:spPr bwMode="auto">
          <a:xfrm>
            <a:off x="5910072" y="1030224"/>
            <a:ext cx="2307336" cy="553998"/>
          </a:xfrm>
          <a:prstGeom prst="rect">
            <a:avLst/>
          </a:prstGeom>
          <a:solidFill>
            <a:srgbClr val="FF9900"/>
          </a:solidFill>
          <a:ln w="9525">
            <a:noFill/>
            <a:miter lim="800000"/>
            <a:headEnd/>
            <a:tailEnd/>
          </a:ln>
          <a:effectLst/>
          <a:scene3d>
            <a:camera prst="orthographicFront"/>
            <a:lightRig rig="threePt" dir="t"/>
          </a:scene3d>
          <a:sp3d>
            <a:bevelT/>
          </a:sp3d>
        </p:spPr>
        <p:txBody>
          <a:bodyPr>
            <a:spAutoFit/>
          </a:bodyPr>
          <a:lstStyle/>
          <a:p>
            <a:pPr algn="ctr">
              <a:defRPr/>
            </a:pPr>
            <a:r>
              <a:rPr lang="en-US" sz="1200" dirty="0">
                <a:cs typeface="Arial" pitchFamily="34" charset="0"/>
              </a:rPr>
              <a:t>Retail Electric </a:t>
            </a:r>
            <a:r>
              <a:rPr lang="en-US" sz="1200" dirty="0">
                <a:cs typeface="Arial" pitchFamily="34" charset="0"/>
              </a:rPr>
              <a:t>Providers </a:t>
            </a:r>
          </a:p>
          <a:p>
            <a:pPr algn="ctr">
              <a:defRPr/>
            </a:pPr>
            <a:r>
              <a:rPr lang="en-US" sz="1200" dirty="0">
                <a:cs typeface="Arial" pitchFamily="34" charset="0"/>
              </a:rPr>
              <a:t>Third-Parties</a:t>
            </a:r>
            <a:endParaRPr lang="en-US" sz="1200" dirty="0">
              <a:cs typeface="Arial" pitchFamily="34" charset="0"/>
            </a:endParaRPr>
          </a:p>
        </p:txBody>
      </p:sp>
      <p:sp>
        <p:nvSpPr>
          <p:cNvPr id="49" name="Text Box 12"/>
          <p:cNvSpPr txBox="1">
            <a:spLocks noChangeArrowheads="1"/>
          </p:cNvSpPr>
          <p:nvPr/>
        </p:nvSpPr>
        <p:spPr bwMode="auto">
          <a:xfrm>
            <a:off x="3794760" y="2556955"/>
            <a:ext cx="820738" cy="274637"/>
          </a:xfrm>
          <a:prstGeom prst="rect">
            <a:avLst/>
          </a:prstGeom>
          <a:solidFill>
            <a:srgbClr val="FF9900"/>
          </a:solidFill>
          <a:ln w="9525">
            <a:noFill/>
            <a:miter lim="800000"/>
            <a:headEnd/>
            <a:tailEnd/>
          </a:ln>
          <a:effectLst/>
          <a:scene3d>
            <a:camera prst="orthographicFront"/>
            <a:lightRig rig="threePt" dir="t"/>
          </a:scene3d>
          <a:sp3d>
            <a:bevelT/>
          </a:sp3d>
        </p:spPr>
        <p:txBody>
          <a:bodyPr>
            <a:spAutoFit/>
          </a:bodyPr>
          <a:lstStyle/>
          <a:p>
            <a:pPr algn="ctr">
              <a:defRPr/>
            </a:pPr>
            <a:r>
              <a:rPr lang="en-US" sz="1200" dirty="0">
                <a:cs typeface="Arial" pitchFamily="34" charset="0"/>
              </a:rPr>
              <a:t>ERCOT</a:t>
            </a:r>
          </a:p>
        </p:txBody>
      </p:sp>
      <p:sp>
        <p:nvSpPr>
          <p:cNvPr id="50" name="Text Box 13"/>
          <p:cNvSpPr txBox="1">
            <a:spLocks noChangeArrowheads="1"/>
          </p:cNvSpPr>
          <p:nvPr/>
        </p:nvSpPr>
        <p:spPr bwMode="auto">
          <a:xfrm>
            <a:off x="728472" y="2409000"/>
            <a:ext cx="1371600" cy="276999"/>
          </a:xfrm>
          <a:prstGeom prst="rect">
            <a:avLst/>
          </a:prstGeom>
          <a:solidFill>
            <a:srgbClr val="FF9900"/>
          </a:solidFill>
          <a:ln w="9525">
            <a:noFill/>
            <a:miter lim="800000"/>
            <a:headEnd/>
            <a:tailEnd/>
          </a:ln>
          <a:effectLst/>
          <a:scene3d>
            <a:camera prst="orthographicFront"/>
            <a:lightRig rig="threePt" dir="t"/>
          </a:scene3d>
          <a:sp3d>
            <a:bevelT/>
          </a:sp3d>
        </p:spPr>
        <p:txBody>
          <a:bodyPr>
            <a:spAutoFit/>
          </a:bodyPr>
          <a:lstStyle/>
          <a:p>
            <a:pPr algn="ctr">
              <a:defRPr/>
            </a:pPr>
            <a:r>
              <a:rPr lang="en-US" sz="1200" dirty="0">
                <a:cs typeface="Arial" pitchFamily="34" charset="0"/>
              </a:rPr>
              <a:t>TDSP </a:t>
            </a:r>
            <a:r>
              <a:rPr lang="en-US" sz="1200" dirty="0">
                <a:cs typeface="Arial" pitchFamily="34" charset="0"/>
              </a:rPr>
              <a:t>IT System</a:t>
            </a:r>
          </a:p>
        </p:txBody>
      </p:sp>
      <p:sp>
        <p:nvSpPr>
          <p:cNvPr id="51" name="Text Box 14"/>
          <p:cNvSpPr txBox="1">
            <a:spLocks noChangeArrowheads="1"/>
          </p:cNvSpPr>
          <p:nvPr/>
        </p:nvSpPr>
        <p:spPr bwMode="auto">
          <a:xfrm>
            <a:off x="542544" y="5605272"/>
            <a:ext cx="2057400" cy="503238"/>
          </a:xfrm>
          <a:prstGeom prst="rect">
            <a:avLst/>
          </a:prstGeom>
          <a:solidFill>
            <a:srgbClr val="FF9900"/>
          </a:solidFill>
          <a:ln w="9525">
            <a:noFill/>
            <a:miter lim="800000"/>
            <a:headEnd/>
            <a:tailEnd/>
          </a:ln>
          <a:effectLst/>
          <a:scene3d>
            <a:camera prst="orthographicFront"/>
            <a:lightRig rig="threePt" dir="t"/>
          </a:scene3d>
          <a:sp3d>
            <a:bevelT/>
          </a:sp3d>
        </p:spPr>
        <p:txBody>
          <a:bodyPr>
            <a:spAutoFit/>
          </a:bodyPr>
          <a:lstStyle/>
          <a:p>
            <a:pPr algn="ctr">
              <a:spcBef>
                <a:spcPct val="25000"/>
              </a:spcBef>
              <a:defRPr/>
            </a:pPr>
            <a:r>
              <a:rPr lang="en-US" sz="1200" dirty="0">
                <a:cs typeface="Arial" pitchFamily="34" charset="0"/>
              </a:rPr>
              <a:t>SMART METER TEXAS</a:t>
            </a:r>
          </a:p>
          <a:p>
            <a:pPr algn="ctr">
              <a:spcBef>
                <a:spcPct val="25000"/>
              </a:spcBef>
              <a:defRPr/>
            </a:pPr>
            <a:r>
              <a:rPr lang="en-US" sz="1200" dirty="0">
                <a:cs typeface="Arial" pitchFamily="34" charset="0"/>
              </a:rPr>
              <a:t> Host (IBM)</a:t>
            </a:r>
          </a:p>
        </p:txBody>
      </p:sp>
      <p:cxnSp>
        <p:nvCxnSpPr>
          <p:cNvPr id="52" name="AutoShape 15"/>
          <p:cNvCxnSpPr>
            <a:cxnSpLocks noChangeShapeType="1"/>
          </p:cNvCxnSpPr>
          <p:nvPr/>
        </p:nvCxnSpPr>
        <p:spPr bwMode="auto">
          <a:xfrm rot="16200000" flipH="1">
            <a:off x="1188053" y="3931254"/>
            <a:ext cx="1392237" cy="1346200"/>
          </a:xfrm>
          <a:prstGeom prst="bentConnector2">
            <a:avLst/>
          </a:prstGeom>
          <a:noFill/>
          <a:ln w="63500">
            <a:solidFill>
              <a:srgbClr val="FF6600"/>
            </a:solidFill>
            <a:miter lim="800000"/>
            <a:headEnd type="triangle" w="med" len="med"/>
            <a:tailEnd type="triangle" w="med" len="med"/>
          </a:ln>
          <a:effectLst/>
          <a:scene3d>
            <a:camera prst="orthographicFront"/>
            <a:lightRig rig="threePt" dir="t"/>
          </a:scene3d>
          <a:sp3d>
            <a:bevelT/>
          </a:sp3d>
        </p:spPr>
      </p:cxnSp>
      <p:cxnSp>
        <p:nvCxnSpPr>
          <p:cNvPr id="53" name="AutoShape 16"/>
          <p:cNvCxnSpPr>
            <a:cxnSpLocks noChangeShapeType="1"/>
          </p:cNvCxnSpPr>
          <p:nvPr/>
        </p:nvCxnSpPr>
        <p:spPr bwMode="auto">
          <a:xfrm flipV="1">
            <a:off x="1745488" y="3371215"/>
            <a:ext cx="2311400" cy="6350"/>
          </a:xfrm>
          <a:prstGeom prst="bentConnector3">
            <a:avLst>
              <a:gd name="adj1" fmla="val 50000"/>
            </a:avLst>
          </a:prstGeom>
          <a:noFill/>
          <a:ln w="63500">
            <a:solidFill>
              <a:srgbClr val="0000FF"/>
            </a:solidFill>
            <a:miter lim="800000"/>
            <a:headEnd type="triangle" w="med" len="med"/>
            <a:tailEnd type="triangle" w="med" len="med"/>
          </a:ln>
          <a:effectLst/>
          <a:scene3d>
            <a:camera prst="orthographicFront"/>
            <a:lightRig rig="threePt" dir="t"/>
          </a:scene3d>
          <a:sp3d>
            <a:bevelT/>
          </a:sp3d>
        </p:spPr>
      </p:cxnSp>
      <p:cxnSp>
        <p:nvCxnSpPr>
          <p:cNvPr id="54" name="AutoShape 17"/>
          <p:cNvCxnSpPr>
            <a:cxnSpLocks noChangeShapeType="1"/>
          </p:cNvCxnSpPr>
          <p:nvPr/>
        </p:nvCxnSpPr>
        <p:spPr bwMode="auto">
          <a:xfrm>
            <a:off x="3776472" y="5300472"/>
            <a:ext cx="3516313" cy="1588"/>
          </a:xfrm>
          <a:prstGeom prst="bentConnector3">
            <a:avLst>
              <a:gd name="adj1" fmla="val 49977"/>
            </a:avLst>
          </a:prstGeom>
          <a:noFill/>
          <a:ln w="50800">
            <a:solidFill>
              <a:schemeClr val="tx1"/>
            </a:solidFill>
            <a:miter lim="800000"/>
            <a:headEnd type="triangle" w="med" len="med"/>
            <a:tailEnd type="triangle" w="med" len="med"/>
          </a:ln>
          <a:effectLst/>
          <a:scene3d>
            <a:camera prst="orthographicFront"/>
            <a:lightRig rig="threePt" dir="t"/>
          </a:scene3d>
          <a:sp3d>
            <a:bevelT/>
          </a:sp3d>
        </p:spPr>
      </p:cxnSp>
      <p:cxnSp>
        <p:nvCxnSpPr>
          <p:cNvPr id="55" name="AutoShape 18"/>
          <p:cNvCxnSpPr>
            <a:cxnSpLocks noChangeShapeType="1"/>
          </p:cNvCxnSpPr>
          <p:nvPr/>
        </p:nvCxnSpPr>
        <p:spPr bwMode="auto">
          <a:xfrm rot="5400000" flipH="1">
            <a:off x="6414104" y="2975578"/>
            <a:ext cx="2303462" cy="619125"/>
          </a:xfrm>
          <a:prstGeom prst="bentConnector2">
            <a:avLst/>
          </a:prstGeom>
          <a:noFill/>
          <a:ln w="63500">
            <a:solidFill>
              <a:srgbClr val="00FF00"/>
            </a:solidFill>
            <a:miter lim="800000"/>
            <a:headEnd type="triangle" w="med" len="med"/>
            <a:tailEnd type="triangle" w="med" len="med"/>
          </a:ln>
          <a:effectLst/>
          <a:scene3d>
            <a:camera prst="orthographicFront"/>
            <a:lightRig rig="threePt" dir="t"/>
          </a:scene3d>
          <a:sp3d>
            <a:bevelT/>
          </a:sp3d>
        </p:spPr>
      </p:cxnSp>
      <p:cxnSp>
        <p:nvCxnSpPr>
          <p:cNvPr id="56" name="AutoShape 19"/>
          <p:cNvCxnSpPr>
            <a:cxnSpLocks noChangeShapeType="1"/>
          </p:cNvCxnSpPr>
          <p:nvPr/>
        </p:nvCxnSpPr>
        <p:spPr bwMode="auto">
          <a:xfrm flipV="1">
            <a:off x="4832160" y="2144522"/>
            <a:ext cx="1295400" cy="744538"/>
          </a:xfrm>
          <a:prstGeom prst="bentConnector3">
            <a:avLst>
              <a:gd name="adj1" fmla="val -1106"/>
            </a:avLst>
          </a:prstGeom>
          <a:noFill/>
          <a:ln w="63500">
            <a:solidFill>
              <a:srgbClr val="0000FF"/>
            </a:solidFill>
            <a:miter lim="800000"/>
            <a:headEnd type="triangle" w="med" len="med"/>
            <a:tailEnd type="triangle" w="med" len="med"/>
          </a:ln>
          <a:effectLst/>
          <a:scene3d>
            <a:camera prst="orthographicFront"/>
            <a:lightRig rig="threePt" dir="t"/>
          </a:scene3d>
          <a:sp3d>
            <a:bevelT/>
          </a:sp3d>
        </p:spPr>
      </p:cxnSp>
      <p:cxnSp>
        <p:nvCxnSpPr>
          <p:cNvPr id="57" name="AutoShape 20"/>
          <p:cNvCxnSpPr>
            <a:cxnSpLocks noChangeShapeType="1"/>
          </p:cNvCxnSpPr>
          <p:nvPr/>
        </p:nvCxnSpPr>
        <p:spPr bwMode="auto">
          <a:xfrm rot="16200000">
            <a:off x="3903472" y="1896872"/>
            <a:ext cx="2057400" cy="3530600"/>
          </a:xfrm>
          <a:prstGeom prst="bentConnector3">
            <a:avLst>
              <a:gd name="adj1" fmla="val 21370"/>
            </a:avLst>
          </a:prstGeom>
          <a:noFill/>
          <a:ln w="63500">
            <a:solidFill>
              <a:srgbClr val="FF6600"/>
            </a:solidFill>
            <a:miter lim="800000"/>
            <a:headEnd type="triangle" w="med" len="med"/>
            <a:tailEnd type="triangle" w="med" len="med"/>
          </a:ln>
          <a:effectLst/>
          <a:scene3d>
            <a:camera prst="orthographicFront"/>
            <a:lightRig rig="threePt" dir="t"/>
          </a:scene3d>
          <a:sp3d>
            <a:bevelT/>
          </a:sp3d>
        </p:spPr>
      </p:cxnSp>
      <p:sp>
        <p:nvSpPr>
          <p:cNvPr id="13342" name="Text Box 21"/>
          <p:cNvSpPr txBox="1">
            <a:spLocks noChangeArrowheads="1"/>
          </p:cNvSpPr>
          <p:nvPr/>
        </p:nvSpPr>
        <p:spPr bwMode="auto">
          <a:xfrm>
            <a:off x="1490663" y="2909888"/>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1600" b="1">
                <a:solidFill>
                  <a:schemeClr val="tx1"/>
                </a:solidFill>
                <a:latin typeface="Arial" pitchFamily="34" charset="0"/>
                <a:ea typeface="Osaka"/>
                <a:cs typeface="Osaka"/>
              </a:defRPr>
            </a:lvl1pPr>
            <a:lvl2pPr marL="742950" indent="-285750" algn="ctr" eaLnBrk="0" hangingPunct="0">
              <a:defRPr sz="1600" b="1">
                <a:solidFill>
                  <a:schemeClr val="tx1"/>
                </a:solidFill>
                <a:latin typeface="Arial" pitchFamily="34" charset="0"/>
                <a:ea typeface="Osaka"/>
                <a:cs typeface="Osaka"/>
              </a:defRPr>
            </a:lvl2pPr>
            <a:lvl3pPr marL="1143000" indent="-228600" algn="ctr" eaLnBrk="0" hangingPunct="0">
              <a:defRPr sz="1600" b="1">
                <a:solidFill>
                  <a:schemeClr val="tx1"/>
                </a:solidFill>
                <a:latin typeface="Arial" pitchFamily="34" charset="0"/>
                <a:ea typeface="Osaka"/>
                <a:cs typeface="Osaka"/>
              </a:defRPr>
            </a:lvl3pPr>
            <a:lvl4pPr marL="1600200" indent="-228600" algn="ctr" eaLnBrk="0" hangingPunct="0">
              <a:defRPr sz="1600" b="1">
                <a:solidFill>
                  <a:schemeClr val="tx1"/>
                </a:solidFill>
                <a:latin typeface="Arial" pitchFamily="34" charset="0"/>
                <a:ea typeface="Osaka"/>
                <a:cs typeface="Osaka"/>
              </a:defRPr>
            </a:lvl4pPr>
            <a:lvl5pPr marL="2057400" indent="-228600" algn="ctr" eaLnBrk="0" hangingPunct="0">
              <a:defRPr sz="1600" b="1">
                <a:solidFill>
                  <a:schemeClr val="tx1"/>
                </a:solidFill>
                <a:latin typeface="Arial" pitchFamily="34" charset="0"/>
                <a:ea typeface="Osaka"/>
                <a:cs typeface="Osaka"/>
              </a:defRPr>
            </a:lvl5pPr>
            <a:lvl6pPr marL="2514600" indent="-228600" algn="ctr" eaLnBrk="0" fontAlgn="base" hangingPunct="0">
              <a:spcBef>
                <a:spcPct val="0"/>
              </a:spcBef>
              <a:spcAft>
                <a:spcPct val="0"/>
              </a:spcAft>
              <a:defRPr sz="1600" b="1">
                <a:solidFill>
                  <a:schemeClr val="tx1"/>
                </a:solidFill>
                <a:latin typeface="Arial" pitchFamily="34" charset="0"/>
                <a:ea typeface="Osaka"/>
                <a:cs typeface="Osaka"/>
              </a:defRPr>
            </a:lvl6pPr>
            <a:lvl7pPr marL="2971800" indent="-228600" algn="ctr" eaLnBrk="0" fontAlgn="base" hangingPunct="0">
              <a:spcBef>
                <a:spcPct val="0"/>
              </a:spcBef>
              <a:spcAft>
                <a:spcPct val="0"/>
              </a:spcAft>
              <a:defRPr sz="1600" b="1">
                <a:solidFill>
                  <a:schemeClr val="tx1"/>
                </a:solidFill>
                <a:latin typeface="Arial" pitchFamily="34" charset="0"/>
                <a:ea typeface="Osaka"/>
                <a:cs typeface="Osaka"/>
              </a:defRPr>
            </a:lvl7pPr>
            <a:lvl8pPr marL="3429000" indent="-228600" algn="ctr" eaLnBrk="0" fontAlgn="base" hangingPunct="0">
              <a:spcBef>
                <a:spcPct val="0"/>
              </a:spcBef>
              <a:spcAft>
                <a:spcPct val="0"/>
              </a:spcAft>
              <a:defRPr sz="1600" b="1">
                <a:solidFill>
                  <a:schemeClr val="tx1"/>
                </a:solidFill>
                <a:latin typeface="Arial" pitchFamily="34" charset="0"/>
                <a:ea typeface="Osaka"/>
                <a:cs typeface="Osaka"/>
              </a:defRPr>
            </a:lvl8pPr>
            <a:lvl9pPr marL="3886200" indent="-228600" algn="ctr" eaLnBrk="0" fontAlgn="base" hangingPunct="0">
              <a:spcBef>
                <a:spcPct val="0"/>
              </a:spcBef>
              <a:spcAft>
                <a:spcPct val="0"/>
              </a:spcAft>
              <a:defRPr sz="1600" b="1">
                <a:solidFill>
                  <a:schemeClr val="tx1"/>
                </a:solidFill>
                <a:latin typeface="Arial" pitchFamily="34" charset="0"/>
                <a:ea typeface="Osaka"/>
                <a:cs typeface="Osaka"/>
              </a:defRPr>
            </a:lvl9pPr>
          </a:lstStyle>
          <a:p>
            <a:pPr eaLnBrk="1" hangingPunct="1"/>
            <a:r>
              <a:rPr lang="en-US" altLang="en-US" sz="1200">
                <a:cs typeface="Arial" pitchFamily="34" charset="0"/>
              </a:rPr>
              <a:t> ( Monthly Meter Readings and Daily 15 Minute VEE Data )</a:t>
            </a:r>
          </a:p>
        </p:txBody>
      </p:sp>
      <p:sp>
        <p:nvSpPr>
          <p:cNvPr id="13343" name="Text Box 22"/>
          <p:cNvSpPr txBox="1">
            <a:spLocks noChangeArrowheads="1"/>
          </p:cNvSpPr>
          <p:nvPr/>
        </p:nvSpPr>
        <p:spPr bwMode="auto">
          <a:xfrm>
            <a:off x="4386263" y="1222375"/>
            <a:ext cx="1676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1600" b="1">
                <a:solidFill>
                  <a:schemeClr val="tx1"/>
                </a:solidFill>
                <a:latin typeface="Arial" pitchFamily="34" charset="0"/>
                <a:ea typeface="Osaka"/>
                <a:cs typeface="Osaka"/>
              </a:defRPr>
            </a:lvl1pPr>
            <a:lvl2pPr marL="742950" indent="-285750" algn="ctr" eaLnBrk="0" hangingPunct="0">
              <a:defRPr sz="1600" b="1">
                <a:solidFill>
                  <a:schemeClr val="tx1"/>
                </a:solidFill>
                <a:latin typeface="Arial" pitchFamily="34" charset="0"/>
                <a:ea typeface="Osaka"/>
                <a:cs typeface="Osaka"/>
              </a:defRPr>
            </a:lvl2pPr>
            <a:lvl3pPr marL="1143000" indent="-228600" algn="ctr" eaLnBrk="0" hangingPunct="0">
              <a:defRPr sz="1600" b="1">
                <a:solidFill>
                  <a:schemeClr val="tx1"/>
                </a:solidFill>
                <a:latin typeface="Arial" pitchFamily="34" charset="0"/>
                <a:ea typeface="Osaka"/>
                <a:cs typeface="Osaka"/>
              </a:defRPr>
            </a:lvl3pPr>
            <a:lvl4pPr marL="1600200" indent="-228600" algn="ctr" eaLnBrk="0" hangingPunct="0">
              <a:defRPr sz="1600" b="1">
                <a:solidFill>
                  <a:schemeClr val="tx1"/>
                </a:solidFill>
                <a:latin typeface="Arial" pitchFamily="34" charset="0"/>
                <a:ea typeface="Osaka"/>
                <a:cs typeface="Osaka"/>
              </a:defRPr>
            </a:lvl4pPr>
            <a:lvl5pPr marL="2057400" indent="-228600" algn="ctr" eaLnBrk="0" hangingPunct="0">
              <a:defRPr sz="1600" b="1">
                <a:solidFill>
                  <a:schemeClr val="tx1"/>
                </a:solidFill>
                <a:latin typeface="Arial" pitchFamily="34" charset="0"/>
                <a:ea typeface="Osaka"/>
                <a:cs typeface="Osaka"/>
              </a:defRPr>
            </a:lvl5pPr>
            <a:lvl6pPr marL="2514600" indent="-228600" algn="ctr" eaLnBrk="0" fontAlgn="base" hangingPunct="0">
              <a:spcBef>
                <a:spcPct val="0"/>
              </a:spcBef>
              <a:spcAft>
                <a:spcPct val="0"/>
              </a:spcAft>
              <a:defRPr sz="1600" b="1">
                <a:solidFill>
                  <a:schemeClr val="tx1"/>
                </a:solidFill>
                <a:latin typeface="Arial" pitchFamily="34" charset="0"/>
                <a:ea typeface="Osaka"/>
                <a:cs typeface="Osaka"/>
              </a:defRPr>
            </a:lvl6pPr>
            <a:lvl7pPr marL="2971800" indent="-228600" algn="ctr" eaLnBrk="0" fontAlgn="base" hangingPunct="0">
              <a:spcBef>
                <a:spcPct val="0"/>
              </a:spcBef>
              <a:spcAft>
                <a:spcPct val="0"/>
              </a:spcAft>
              <a:defRPr sz="1600" b="1">
                <a:solidFill>
                  <a:schemeClr val="tx1"/>
                </a:solidFill>
                <a:latin typeface="Arial" pitchFamily="34" charset="0"/>
                <a:ea typeface="Osaka"/>
                <a:cs typeface="Osaka"/>
              </a:defRPr>
            </a:lvl7pPr>
            <a:lvl8pPr marL="3429000" indent="-228600" algn="ctr" eaLnBrk="0" fontAlgn="base" hangingPunct="0">
              <a:spcBef>
                <a:spcPct val="0"/>
              </a:spcBef>
              <a:spcAft>
                <a:spcPct val="0"/>
              </a:spcAft>
              <a:defRPr sz="1600" b="1">
                <a:solidFill>
                  <a:schemeClr val="tx1"/>
                </a:solidFill>
                <a:latin typeface="Arial" pitchFamily="34" charset="0"/>
                <a:ea typeface="Osaka"/>
                <a:cs typeface="Osaka"/>
              </a:defRPr>
            </a:lvl8pPr>
            <a:lvl9pPr marL="3886200" indent="-228600" algn="ctr" eaLnBrk="0" fontAlgn="base" hangingPunct="0">
              <a:spcBef>
                <a:spcPct val="0"/>
              </a:spcBef>
              <a:spcAft>
                <a:spcPct val="0"/>
              </a:spcAft>
              <a:defRPr sz="1600" b="1">
                <a:solidFill>
                  <a:schemeClr val="tx1"/>
                </a:solidFill>
                <a:latin typeface="Arial" pitchFamily="34" charset="0"/>
                <a:ea typeface="Osaka"/>
                <a:cs typeface="Osaka"/>
              </a:defRPr>
            </a:lvl9pPr>
          </a:lstStyle>
          <a:p>
            <a:pPr eaLnBrk="1" hangingPunct="1"/>
            <a:r>
              <a:rPr lang="en-US" altLang="en-US" sz="1200">
                <a:cs typeface="Arial" pitchFamily="34" charset="0"/>
              </a:rPr>
              <a:t>Daily 15 Minute Settlement Transactions </a:t>
            </a:r>
            <a:r>
              <a:rPr lang="en-US" altLang="en-US" sz="1200">
                <a:solidFill>
                  <a:schemeClr val="tx2"/>
                </a:solidFill>
                <a:cs typeface="Arial" pitchFamily="34" charset="0"/>
              </a:rPr>
              <a:t>and Market Transactions</a:t>
            </a:r>
          </a:p>
        </p:txBody>
      </p:sp>
      <p:sp>
        <p:nvSpPr>
          <p:cNvPr id="13344" name="Text Box 23"/>
          <p:cNvSpPr txBox="1">
            <a:spLocks noChangeArrowheads="1"/>
          </p:cNvSpPr>
          <p:nvPr/>
        </p:nvSpPr>
        <p:spPr bwMode="auto">
          <a:xfrm>
            <a:off x="1166813" y="4386263"/>
            <a:ext cx="16192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1600" b="1">
                <a:solidFill>
                  <a:schemeClr val="tx1"/>
                </a:solidFill>
                <a:latin typeface="Arial" pitchFamily="34" charset="0"/>
                <a:ea typeface="Osaka"/>
                <a:cs typeface="Osaka"/>
              </a:defRPr>
            </a:lvl1pPr>
            <a:lvl2pPr marL="742950" indent="-285750" algn="ctr" eaLnBrk="0" hangingPunct="0">
              <a:defRPr sz="1600" b="1">
                <a:solidFill>
                  <a:schemeClr val="tx1"/>
                </a:solidFill>
                <a:latin typeface="Arial" pitchFamily="34" charset="0"/>
                <a:ea typeface="Osaka"/>
                <a:cs typeface="Osaka"/>
              </a:defRPr>
            </a:lvl2pPr>
            <a:lvl3pPr marL="1143000" indent="-228600" algn="ctr" eaLnBrk="0" hangingPunct="0">
              <a:defRPr sz="1600" b="1">
                <a:solidFill>
                  <a:schemeClr val="tx1"/>
                </a:solidFill>
                <a:latin typeface="Arial" pitchFamily="34" charset="0"/>
                <a:ea typeface="Osaka"/>
                <a:cs typeface="Osaka"/>
              </a:defRPr>
            </a:lvl3pPr>
            <a:lvl4pPr marL="1600200" indent="-228600" algn="ctr" eaLnBrk="0" hangingPunct="0">
              <a:defRPr sz="1600" b="1">
                <a:solidFill>
                  <a:schemeClr val="tx1"/>
                </a:solidFill>
                <a:latin typeface="Arial" pitchFamily="34" charset="0"/>
                <a:ea typeface="Osaka"/>
                <a:cs typeface="Osaka"/>
              </a:defRPr>
            </a:lvl4pPr>
            <a:lvl5pPr marL="2057400" indent="-228600" algn="ctr" eaLnBrk="0" hangingPunct="0">
              <a:defRPr sz="1600" b="1">
                <a:solidFill>
                  <a:schemeClr val="tx1"/>
                </a:solidFill>
                <a:latin typeface="Arial" pitchFamily="34" charset="0"/>
                <a:ea typeface="Osaka"/>
                <a:cs typeface="Osaka"/>
              </a:defRPr>
            </a:lvl5pPr>
            <a:lvl6pPr marL="2514600" indent="-228600" algn="ctr" eaLnBrk="0" fontAlgn="base" hangingPunct="0">
              <a:spcBef>
                <a:spcPct val="0"/>
              </a:spcBef>
              <a:spcAft>
                <a:spcPct val="0"/>
              </a:spcAft>
              <a:defRPr sz="1600" b="1">
                <a:solidFill>
                  <a:schemeClr val="tx1"/>
                </a:solidFill>
                <a:latin typeface="Arial" pitchFamily="34" charset="0"/>
                <a:ea typeface="Osaka"/>
                <a:cs typeface="Osaka"/>
              </a:defRPr>
            </a:lvl6pPr>
            <a:lvl7pPr marL="2971800" indent="-228600" algn="ctr" eaLnBrk="0" fontAlgn="base" hangingPunct="0">
              <a:spcBef>
                <a:spcPct val="0"/>
              </a:spcBef>
              <a:spcAft>
                <a:spcPct val="0"/>
              </a:spcAft>
              <a:defRPr sz="1600" b="1">
                <a:solidFill>
                  <a:schemeClr val="tx1"/>
                </a:solidFill>
                <a:latin typeface="Arial" pitchFamily="34" charset="0"/>
                <a:ea typeface="Osaka"/>
                <a:cs typeface="Osaka"/>
              </a:defRPr>
            </a:lvl7pPr>
            <a:lvl8pPr marL="3429000" indent="-228600" algn="ctr" eaLnBrk="0" fontAlgn="base" hangingPunct="0">
              <a:spcBef>
                <a:spcPct val="0"/>
              </a:spcBef>
              <a:spcAft>
                <a:spcPct val="0"/>
              </a:spcAft>
              <a:defRPr sz="1600" b="1">
                <a:solidFill>
                  <a:schemeClr val="tx1"/>
                </a:solidFill>
                <a:latin typeface="Arial" pitchFamily="34" charset="0"/>
                <a:ea typeface="Osaka"/>
                <a:cs typeface="Osaka"/>
              </a:defRPr>
            </a:lvl8pPr>
            <a:lvl9pPr marL="3886200" indent="-228600" algn="ctr" eaLnBrk="0" fontAlgn="base" hangingPunct="0">
              <a:spcBef>
                <a:spcPct val="0"/>
              </a:spcBef>
              <a:spcAft>
                <a:spcPct val="0"/>
              </a:spcAft>
              <a:defRPr sz="1600" b="1">
                <a:solidFill>
                  <a:schemeClr val="tx1"/>
                </a:solidFill>
                <a:latin typeface="Arial" pitchFamily="34" charset="0"/>
                <a:ea typeface="Osaka"/>
                <a:cs typeface="Osaka"/>
              </a:defRPr>
            </a:lvl9pPr>
          </a:lstStyle>
          <a:p>
            <a:pPr eaLnBrk="1" hangingPunct="1"/>
            <a:r>
              <a:rPr lang="en-US" altLang="en-US" sz="1200">
                <a:solidFill>
                  <a:schemeClr val="tx2"/>
                </a:solidFill>
                <a:cs typeface="Arial" pitchFamily="34" charset="0"/>
              </a:rPr>
              <a:t>Meter / HAN Services</a:t>
            </a:r>
          </a:p>
          <a:p>
            <a:pPr algn="l" eaLnBrk="1" hangingPunct="1"/>
            <a:r>
              <a:rPr lang="en-US" altLang="en-US" sz="1200">
                <a:cs typeface="Arial" pitchFamily="34" charset="0"/>
              </a:rPr>
              <a:t>( Daily and 15 Minute Meter Data)</a:t>
            </a:r>
          </a:p>
        </p:txBody>
      </p:sp>
      <p:sp>
        <p:nvSpPr>
          <p:cNvPr id="13345" name="Text Box 24"/>
          <p:cNvSpPr txBox="1">
            <a:spLocks noChangeArrowheads="1"/>
          </p:cNvSpPr>
          <p:nvPr/>
        </p:nvSpPr>
        <p:spPr bwMode="auto">
          <a:xfrm>
            <a:off x="7739063" y="2786063"/>
            <a:ext cx="14478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1600" b="1">
                <a:solidFill>
                  <a:schemeClr val="tx1"/>
                </a:solidFill>
                <a:latin typeface="Arial" pitchFamily="34" charset="0"/>
                <a:ea typeface="Osaka"/>
                <a:cs typeface="Osaka"/>
              </a:defRPr>
            </a:lvl1pPr>
            <a:lvl2pPr marL="742950" indent="-285750" algn="ctr" eaLnBrk="0" hangingPunct="0">
              <a:defRPr sz="1600" b="1">
                <a:solidFill>
                  <a:schemeClr val="tx1"/>
                </a:solidFill>
                <a:latin typeface="Arial" pitchFamily="34" charset="0"/>
                <a:ea typeface="Osaka"/>
                <a:cs typeface="Osaka"/>
              </a:defRPr>
            </a:lvl2pPr>
            <a:lvl3pPr marL="1143000" indent="-228600" algn="ctr" eaLnBrk="0" hangingPunct="0">
              <a:defRPr sz="1600" b="1">
                <a:solidFill>
                  <a:schemeClr val="tx1"/>
                </a:solidFill>
                <a:latin typeface="Arial" pitchFamily="34" charset="0"/>
                <a:ea typeface="Osaka"/>
                <a:cs typeface="Osaka"/>
              </a:defRPr>
            </a:lvl3pPr>
            <a:lvl4pPr marL="1600200" indent="-228600" algn="ctr" eaLnBrk="0" hangingPunct="0">
              <a:defRPr sz="1600" b="1">
                <a:solidFill>
                  <a:schemeClr val="tx1"/>
                </a:solidFill>
                <a:latin typeface="Arial" pitchFamily="34" charset="0"/>
                <a:ea typeface="Osaka"/>
                <a:cs typeface="Osaka"/>
              </a:defRPr>
            </a:lvl4pPr>
            <a:lvl5pPr marL="2057400" indent="-228600" algn="ctr" eaLnBrk="0" hangingPunct="0">
              <a:defRPr sz="1600" b="1">
                <a:solidFill>
                  <a:schemeClr val="tx1"/>
                </a:solidFill>
                <a:latin typeface="Arial" pitchFamily="34" charset="0"/>
                <a:ea typeface="Osaka"/>
                <a:cs typeface="Osaka"/>
              </a:defRPr>
            </a:lvl5pPr>
            <a:lvl6pPr marL="2514600" indent="-228600" algn="ctr" eaLnBrk="0" fontAlgn="base" hangingPunct="0">
              <a:spcBef>
                <a:spcPct val="0"/>
              </a:spcBef>
              <a:spcAft>
                <a:spcPct val="0"/>
              </a:spcAft>
              <a:defRPr sz="1600" b="1">
                <a:solidFill>
                  <a:schemeClr val="tx1"/>
                </a:solidFill>
                <a:latin typeface="Arial" pitchFamily="34" charset="0"/>
                <a:ea typeface="Osaka"/>
                <a:cs typeface="Osaka"/>
              </a:defRPr>
            </a:lvl6pPr>
            <a:lvl7pPr marL="2971800" indent="-228600" algn="ctr" eaLnBrk="0" fontAlgn="base" hangingPunct="0">
              <a:spcBef>
                <a:spcPct val="0"/>
              </a:spcBef>
              <a:spcAft>
                <a:spcPct val="0"/>
              </a:spcAft>
              <a:defRPr sz="1600" b="1">
                <a:solidFill>
                  <a:schemeClr val="tx1"/>
                </a:solidFill>
                <a:latin typeface="Arial" pitchFamily="34" charset="0"/>
                <a:ea typeface="Osaka"/>
                <a:cs typeface="Osaka"/>
              </a:defRPr>
            </a:lvl7pPr>
            <a:lvl8pPr marL="3429000" indent="-228600" algn="ctr" eaLnBrk="0" fontAlgn="base" hangingPunct="0">
              <a:spcBef>
                <a:spcPct val="0"/>
              </a:spcBef>
              <a:spcAft>
                <a:spcPct val="0"/>
              </a:spcAft>
              <a:defRPr sz="1600" b="1">
                <a:solidFill>
                  <a:schemeClr val="tx1"/>
                </a:solidFill>
                <a:latin typeface="Arial" pitchFamily="34" charset="0"/>
                <a:ea typeface="Osaka"/>
                <a:cs typeface="Osaka"/>
              </a:defRPr>
            </a:lvl8pPr>
            <a:lvl9pPr marL="3886200" indent="-228600" algn="ctr" eaLnBrk="0" fontAlgn="base" hangingPunct="0">
              <a:spcBef>
                <a:spcPct val="0"/>
              </a:spcBef>
              <a:spcAft>
                <a:spcPct val="0"/>
              </a:spcAft>
              <a:defRPr sz="1600" b="1">
                <a:solidFill>
                  <a:schemeClr val="tx1"/>
                </a:solidFill>
                <a:latin typeface="Arial" pitchFamily="34" charset="0"/>
                <a:ea typeface="Osaka"/>
                <a:cs typeface="Osaka"/>
              </a:defRPr>
            </a:lvl9pPr>
          </a:lstStyle>
          <a:p>
            <a:pPr eaLnBrk="1" hangingPunct="1"/>
            <a:r>
              <a:rPr lang="en-US" altLang="en-US" sz="1200">
                <a:solidFill>
                  <a:schemeClr val="tx2"/>
                </a:solidFill>
                <a:cs typeface="Arial" pitchFamily="34" charset="0"/>
              </a:rPr>
              <a:t>Optional Path</a:t>
            </a:r>
          </a:p>
          <a:p>
            <a:pPr eaLnBrk="1" hangingPunct="1"/>
            <a:r>
              <a:rPr lang="en-US" altLang="en-US" sz="1200">
                <a:solidFill>
                  <a:schemeClr val="tx2"/>
                </a:solidFill>
                <a:cs typeface="Arial" pitchFamily="34" charset="0"/>
              </a:rPr>
              <a:t> for  Retail</a:t>
            </a:r>
          </a:p>
          <a:p>
            <a:pPr eaLnBrk="1" hangingPunct="1"/>
            <a:r>
              <a:rPr lang="en-US" altLang="en-US" sz="1200">
                <a:solidFill>
                  <a:schemeClr val="tx2"/>
                </a:solidFill>
                <a:cs typeface="Arial" pitchFamily="34" charset="0"/>
              </a:rPr>
              <a:t>Electric</a:t>
            </a:r>
          </a:p>
          <a:p>
            <a:pPr eaLnBrk="1" hangingPunct="1"/>
            <a:r>
              <a:rPr lang="en-US" altLang="en-US" sz="1200">
                <a:solidFill>
                  <a:schemeClr val="tx2"/>
                </a:solidFill>
                <a:cs typeface="Arial" pitchFamily="34" charset="0"/>
              </a:rPr>
              <a:t>Provider</a:t>
            </a:r>
          </a:p>
          <a:p>
            <a:pPr eaLnBrk="1" hangingPunct="1"/>
            <a:r>
              <a:rPr lang="en-US" altLang="en-US" sz="1200">
                <a:solidFill>
                  <a:schemeClr val="tx2"/>
                </a:solidFill>
                <a:cs typeface="Arial" pitchFamily="34" charset="0"/>
              </a:rPr>
              <a:t>HAN Services</a:t>
            </a:r>
            <a:r>
              <a:rPr lang="en-US" altLang="en-US" sz="1200">
                <a:cs typeface="Arial" pitchFamily="34" charset="0"/>
              </a:rPr>
              <a:t> </a:t>
            </a:r>
          </a:p>
        </p:txBody>
      </p:sp>
      <p:sp>
        <p:nvSpPr>
          <p:cNvPr id="13346" name="Text Box 25"/>
          <p:cNvSpPr txBox="1">
            <a:spLocks noChangeArrowheads="1"/>
          </p:cNvSpPr>
          <p:nvPr/>
        </p:nvSpPr>
        <p:spPr bwMode="auto">
          <a:xfrm>
            <a:off x="4081463" y="4691063"/>
            <a:ext cx="2895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1600" b="1">
                <a:solidFill>
                  <a:schemeClr val="tx1"/>
                </a:solidFill>
                <a:latin typeface="Arial" pitchFamily="34" charset="0"/>
                <a:ea typeface="Osaka"/>
                <a:cs typeface="Osaka"/>
              </a:defRPr>
            </a:lvl1pPr>
            <a:lvl2pPr marL="742950" indent="-285750" algn="ctr" eaLnBrk="0" hangingPunct="0">
              <a:defRPr sz="1600" b="1">
                <a:solidFill>
                  <a:schemeClr val="tx1"/>
                </a:solidFill>
                <a:latin typeface="Arial" pitchFamily="34" charset="0"/>
                <a:ea typeface="Osaka"/>
                <a:cs typeface="Osaka"/>
              </a:defRPr>
            </a:lvl2pPr>
            <a:lvl3pPr marL="1143000" indent="-228600" algn="ctr" eaLnBrk="0" hangingPunct="0">
              <a:defRPr sz="1600" b="1">
                <a:solidFill>
                  <a:schemeClr val="tx1"/>
                </a:solidFill>
                <a:latin typeface="Arial" pitchFamily="34" charset="0"/>
                <a:ea typeface="Osaka"/>
                <a:cs typeface="Osaka"/>
              </a:defRPr>
            </a:lvl3pPr>
            <a:lvl4pPr marL="1600200" indent="-228600" algn="ctr" eaLnBrk="0" hangingPunct="0">
              <a:defRPr sz="1600" b="1">
                <a:solidFill>
                  <a:schemeClr val="tx1"/>
                </a:solidFill>
                <a:latin typeface="Arial" pitchFamily="34" charset="0"/>
                <a:ea typeface="Osaka"/>
                <a:cs typeface="Osaka"/>
              </a:defRPr>
            </a:lvl4pPr>
            <a:lvl5pPr marL="2057400" indent="-228600" algn="ctr" eaLnBrk="0" hangingPunct="0">
              <a:defRPr sz="1600" b="1">
                <a:solidFill>
                  <a:schemeClr val="tx1"/>
                </a:solidFill>
                <a:latin typeface="Arial" pitchFamily="34" charset="0"/>
                <a:ea typeface="Osaka"/>
                <a:cs typeface="Osaka"/>
              </a:defRPr>
            </a:lvl5pPr>
            <a:lvl6pPr marL="2514600" indent="-228600" algn="ctr" eaLnBrk="0" fontAlgn="base" hangingPunct="0">
              <a:spcBef>
                <a:spcPct val="0"/>
              </a:spcBef>
              <a:spcAft>
                <a:spcPct val="0"/>
              </a:spcAft>
              <a:defRPr sz="1600" b="1">
                <a:solidFill>
                  <a:schemeClr val="tx1"/>
                </a:solidFill>
                <a:latin typeface="Arial" pitchFamily="34" charset="0"/>
                <a:ea typeface="Osaka"/>
                <a:cs typeface="Osaka"/>
              </a:defRPr>
            </a:lvl6pPr>
            <a:lvl7pPr marL="2971800" indent="-228600" algn="ctr" eaLnBrk="0" fontAlgn="base" hangingPunct="0">
              <a:spcBef>
                <a:spcPct val="0"/>
              </a:spcBef>
              <a:spcAft>
                <a:spcPct val="0"/>
              </a:spcAft>
              <a:defRPr sz="1600" b="1">
                <a:solidFill>
                  <a:schemeClr val="tx1"/>
                </a:solidFill>
                <a:latin typeface="Arial" pitchFamily="34" charset="0"/>
                <a:ea typeface="Osaka"/>
                <a:cs typeface="Osaka"/>
              </a:defRPr>
            </a:lvl7pPr>
            <a:lvl8pPr marL="3429000" indent="-228600" algn="ctr" eaLnBrk="0" fontAlgn="base" hangingPunct="0">
              <a:spcBef>
                <a:spcPct val="0"/>
              </a:spcBef>
              <a:spcAft>
                <a:spcPct val="0"/>
              </a:spcAft>
              <a:defRPr sz="1600" b="1">
                <a:solidFill>
                  <a:schemeClr val="tx1"/>
                </a:solidFill>
                <a:latin typeface="Arial" pitchFamily="34" charset="0"/>
                <a:ea typeface="Osaka"/>
                <a:cs typeface="Osaka"/>
              </a:defRPr>
            </a:lvl8pPr>
            <a:lvl9pPr marL="3886200" indent="-228600" algn="ctr" eaLnBrk="0" fontAlgn="base" hangingPunct="0">
              <a:spcBef>
                <a:spcPct val="0"/>
              </a:spcBef>
              <a:spcAft>
                <a:spcPct val="0"/>
              </a:spcAft>
              <a:defRPr sz="1600" b="1">
                <a:solidFill>
                  <a:schemeClr val="tx1"/>
                </a:solidFill>
                <a:latin typeface="Arial" pitchFamily="34" charset="0"/>
                <a:ea typeface="Osaka"/>
                <a:cs typeface="Osaka"/>
              </a:defRPr>
            </a:lvl9pPr>
          </a:lstStyle>
          <a:p>
            <a:pPr eaLnBrk="1" hangingPunct="1"/>
            <a:r>
              <a:rPr lang="en-US" altLang="en-US" sz="1200">
                <a:cs typeface="Arial" pitchFamily="34" charset="0"/>
              </a:rPr>
              <a:t>Historic Daily 15 Minute VEE Meter Data and limited Meter / </a:t>
            </a:r>
            <a:r>
              <a:rPr lang="en-US" altLang="en-US" sz="1200">
                <a:solidFill>
                  <a:schemeClr val="tx2"/>
                </a:solidFill>
                <a:cs typeface="Arial" pitchFamily="34" charset="0"/>
              </a:rPr>
              <a:t>HAN Services</a:t>
            </a:r>
          </a:p>
        </p:txBody>
      </p:sp>
      <p:sp>
        <p:nvSpPr>
          <p:cNvPr id="13347" name="Text Box 26"/>
          <p:cNvSpPr txBox="1">
            <a:spLocks noChangeArrowheads="1"/>
          </p:cNvSpPr>
          <p:nvPr/>
        </p:nvSpPr>
        <p:spPr bwMode="auto">
          <a:xfrm>
            <a:off x="3167063" y="4233863"/>
            <a:ext cx="388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1600" b="1">
                <a:solidFill>
                  <a:schemeClr val="tx1"/>
                </a:solidFill>
                <a:latin typeface="Arial" pitchFamily="34" charset="0"/>
                <a:ea typeface="Osaka"/>
                <a:cs typeface="Osaka"/>
              </a:defRPr>
            </a:lvl1pPr>
            <a:lvl2pPr marL="742950" indent="-285750" algn="ctr" eaLnBrk="0" hangingPunct="0">
              <a:defRPr sz="1600" b="1">
                <a:solidFill>
                  <a:schemeClr val="tx1"/>
                </a:solidFill>
                <a:latin typeface="Arial" pitchFamily="34" charset="0"/>
                <a:ea typeface="Osaka"/>
                <a:cs typeface="Osaka"/>
              </a:defRPr>
            </a:lvl2pPr>
            <a:lvl3pPr marL="1143000" indent="-228600" algn="ctr" eaLnBrk="0" hangingPunct="0">
              <a:defRPr sz="1600" b="1">
                <a:solidFill>
                  <a:schemeClr val="tx1"/>
                </a:solidFill>
                <a:latin typeface="Arial" pitchFamily="34" charset="0"/>
                <a:ea typeface="Osaka"/>
                <a:cs typeface="Osaka"/>
              </a:defRPr>
            </a:lvl3pPr>
            <a:lvl4pPr marL="1600200" indent="-228600" algn="ctr" eaLnBrk="0" hangingPunct="0">
              <a:defRPr sz="1600" b="1">
                <a:solidFill>
                  <a:schemeClr val="tx1"/>
                </a:solidFill>
                <a:latin typeface="Arial" pitchFamily="34" charset="0"/>
                <a:ea typeface="Osaka"/>
                <a:cs typeface="Osaka"/>
              </a:defRPr>
            </a:lvl4pPr>
            <a:lvl5pPr marL="2057400" indent="-228600" algn="ctr" eaLnBrk="0" hangingPunct="0">
              <a:defRPr sz="1600" b="1">
                <a:solidFill>
                  <a:schemeClr val="tx1"/>
                </a:solidFill>
                <a:latin typeface="Arial" pitchFamily="34" charset="0"/>
                <a:ea typeface="Osaka"/>
                <a:cs typeface="Osaka"/>
              </a:defRPr>
            </a:lvl5pPr>
            <a:lvl6pPr marL="2514600" indent="-228600" algn="ctr" eaLnBrk="0" fontAlgn="base" hangingPunct="0">
              <a:spcBef>
                <a:spcPct val="0"/>
              </a:spcBef>
              <a:spcAft>
                <a:spcPct val="0"/>
              </a:spcAft>
              <a:defRPr sz="1600" b="1">
                <a:solidFill>
                  <a:schemeClr val="tx1"/>
                </a:solidFill>
                <a:latin typeface="Arial" pitchFamily="34" charset="0"/>
                <a:ea typeface="Osaka"/>
                <a:cs typeface="Osaka"/>
              </a:defRPr>
            </a:lvl6pPr>
            <a:lvl7pPr marL="2971800" indent="-228600" algn="ctr" eaLnBrk="0" fontAlgn="base" hangingPunct="0">
              <a:spcBef>
                <a:spcPct val="0"/>
              </a:spcBef>
              <a:spcAft>
                <a:spcPct val="0"/>
              </a:spcAft>
              <a:defRPr sz="1600" b="1">
                <a:solidFill>
                  <a:schemeClr val="tx1"/>
                </a:solidFill>
                <a:latin typeface="Arial" pitchFamily="34" charset="0"/>
                <a:ea typeface="Osaka"/>
                <a:cs typeface="Osaka"/>
              </a:defRPr>
            </a:lvl7pPr>
            <a:lvl8pPr marL="3429000" indent="-228600" algn="ctr" eaLnBrk="0" fontAlgn="base" hangingPunct="0">
              <a:spcBef>
                <a:spcPct val="0"/>
              </a:spcBef>
              <a:spcAft>
                <a:spcPct val="0"/>
              </a:spcAft>
              <a:defRPr sz="1600" b="1">
                <a:solidFill>
                  <a:schemeClr val="tx1"/>
                </a:solidFill>
                <a:latin typeface="Arial" pitchFamily="34" charset="0"/>
                <a:ea typeface="Osaka"/>
                <a:cs typeface="Osaka"/>
              </a:defRPr>
            </a:lvl8pPr>
            <a:lvl9pPr marL="3886200" indent="-228600" algn="ctr" eaLnBrk="0" fontAlgn="base" hangingPunct="0">
              <a:spcBef>
                <a:spcPct val="0"/>
              </a:spcBef>
              <a:spcAft>
                <a:spcPct val="0"/>
              </a:spcAft>
              <a:defRPr sz="1600" b="1">
                <a:solidFill>
                  <a:schemeClr val="tx1"/>
                </a:solidFill>
                <a:latin typeface="Arial" pitchFamily="34" charset="0"/>
                <a:ea typeface="Osaka"/>
                <a:cs typeface="Osaka"/>
              </a:defRPr>
            </a:lvl9pPr>
          </a:lstStyle>
          <a:p>
            <a:pPr algn="l" eaLnBrk="1" hangingPunct="1"/>
            <a:r>
              <a:rPr lang="en-US" altLang="en-US" sz="1200">
                <a:solidFill>
                  <a:schemeClr val="tx2"/>
                </a:solidFill>
                <a:cs typeface="Arial" pitchFamily="34" charset="0"/>
              </a:rPr>
              <a:t>Meter / HAN Services (thru Oncor system)</a:t>
            </a:r>
            <a:r>
              <a:rPr lang="en-US" altLang="en-US" sz="1200">
                <a:cs typeface="Arial" pitchFamily="34" charset="0"/>
              </a:rPr>
              <a:t> and Daily 15 Minute VEE Meter Data</a:t>
            </a:r>
          </a:p>
        </p:txBody>
      </p:sp>
      <p:sp>
        <p:nvSpPr>
          <p:cNvPr id="13348" name="Text Box 27"/>
          <p:cNvSpPr txBox="1">
            <a:spLocks noChangeArrowheads="1"/>
          </p:cNvSpPr>
          <p:nvPr/>
        </p:nvSpPr>
        <p:spPr bwMode="auto">
          <a:xfrm>
            <a:off x="434975" y="6192838"/>
            <a:ext cx="26781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1600" b="1">
                <a:solidFill>
                  <a:schemeClr val="tx1"/>
                </a:solidFill>
                <a:latin typeface="Arial" pitchFamily="34" charset="0"/>
                <a:ea typeface="Osaka"/>
                <a:cs typeface="Osaka"/>
              </a:defRPr>
            </a:lvl1pPr>
            <a:lvl2pPr marL="742950" indent="-285750" algn="ctr" eaLnBrk="0" hangingPunct="0">
              <a:defRPr sz="1600" b="1">
                <a:solidFill>
                  <a:schemeClr val="tx1"/>
                </a:solidFill>
                <a:latin typeface="Arial" pitchFamily="34" charset="0"/>
                <a:ea typeface="Osaka"/>
                <a:cs typeface="Osaka"/>
              </a:defRPr>
            </a:lvl2pPr>
            <a:lvl3pPr marL="1143000" indent="-228600" algn="ctr" eaLnBrk="0" hangingPunct="0">
              <a:defRPr sz="1600" b="1">
                <a:solidFill>
                  <a:schemeClr val="tx1"/>
                </a:solidFill>
                <a:latin typeface="Arial" pitchFamily="34" charset="0"/>
                <a:ea typeface="Osaka"/>
                <a:cs typeface="Osaka"/>
              </a:defRPr>
            </a:lvl3pPr>
            <a:lvl4pPr marL="1600200" indent="-228600" algn="ctr" eaLnBrk="0" hangingPunct="0">
              <a:defRPr sz="1600" b="1">
                <a:solidFill>
                  <a:schemeClr val="tx1"/>
                </a:solidFill>
                <a:latin typeface="Arial" pitchFamily="34" charset="0"/>
                <a:ea typeface="Osaka"/>
                <a:cs typeface="Osaka"/>
              </a:defRPr>
            </a:lvl4pPr>
            <a:lvl5pPr marL="2057400" indent="-228600" algn="ctr" eaLnBrk="0" hangingPunct="0">
              <a:defRPr sz="1600" b="1">
                <a:solidFill>
                  <a:schemeClr val="tx1"/>
                </a:solidFill>
                <a:latin typeface="Arial" pitchFamily="34" charset="0"/>
                <a:ea typeface="Osaka"/>
                <a:cs typeface="Osaka"/>
              </a:defRPr>
            </a:lvl5pPr>
            <a:lvl6pPr marL="2514600" indent="-228600" algn="ctr" eaLnBrk="0" fontAlgn="base" hangingPunct="0">
              <a:spcBef>
                <a:spcPct val="0"/>
              </a:spcBef>
              <a:spcAft>
                <a:spcPct val="0"/>
              </a:spcAft>
              <a:defRPr sz="1600" b="1">
                <a:solidFill>
                  <a:schemeClr val="tx1"/>
                </a:solidFill>
                <a:latin typeface="Arial" pitchFamily="34" charset="0"/>
                <a:ea typeface="Osaka"/>
                <a:cs typeface="Osaka"/>
              </a:defRPr>
            </a:lvl6pPr>
            <a:lvl7pPr marL="2971800" indent="-228600" algn="ctr" eaLnBrk="0" fontAlgn="base" hangingPunct="0">
              <a:spcBef>
                <a:spcPct val="0"/>
              </a:spcBef>
              <a:spcAft>
                <a:spcPct val="0"/>
              </a:spcAft>
              <a:defRPr sz="1600" b="1">
                <a:solidFill>
                  <a:schemeClr val="tx1"/>
                </a:solidFill>
                <a:latin typeface="Arial" pitchFamily="34" charset="0"/>
                <a:ea typeface="Osaka"/>
                <a:cs typeface="Osaka"/>
              </a:defRPr>
            </a:lvl7pPr>
            <a:lvl8pPr marL="3429000" indent="-228600" algn="ctr" eaLnBrk="0" fontAlgn="base" hangingPunct="0">
              <a:spcBef>
                <a:spcPct val="0"/>
              </a:spcBef>
              <a:spcAft>
                <a:spcPct val="0"/>
              </a:spcAft>
              <a:defRPr sz="1600" b="1">
                <a:solidFill>
                  <a:schemeClr val="tx1"/>
                </a:solidFill>
                <a:latin typeface="Arial" pitchFamily="34" charset="0"/>
                <a:ea typeface="Osaka"/>
                <a:cs typeface="Osaka"/>
              </a:defRPr>
            </a:lvl8pPr>
            <a:lvl9pPr marL="3886200" indent="-228600" algn="ctr" eaLnBrk="0" fontAlgn="base" hangingPunct="0">
              <a:spcBef>
                <a:spcPct val="0"/>
              </a:spcBef>
              <a:spcAft>
                <a:spcPct val="0"/>
              </a:spcAft>
              <a:defRPr sz="1600" b="1">
                <a:solidFill>
                  <a:schemeClr val="tx1"/>
                </a:solidFill>
                <a:latin typeface="Arial" pitchFamily="34" charset="0"/>
                <a:ea typeface="Osaka"/>
                <a:cs typeface="Osaka"/>
              </a:defRPr>
            </a:lvl9pPr>
          </a:lstStyle>
          <a:p>
            <a:pPr algn="r" eaLnBrk="1" hangingPunct="1"/>
            <a:r>
              <a:rPr lang="en-US" altLang="en-US" sz="1200">
                <a:cs typeface="Arial" pitchFamily="34" charset="0"/>
              </a:rPr>
              <a:t>Daily and 15 Minute Meter Data</a:t>
            </a:r>
          </a:p>
        </p:txBody>
      </p:sp>
      <p:cxnSp>
        <p:nvCxnSpPr>
          <p:cNvPr id="66" name="AutoShape 29"/>
          <p:cNvCxnSpPr>
            <a:cxnSpLocks noChangeShapeType="1"/>
          </p:cNvCxnSpPr>
          <p:nvPr/>
        </p:nvCxnSpPr>
        <p:spPr bwMode="auto">
          <a:xfrm rot="10800000" flipH="1" flipV="1">
            <a:off x="652272" y="3408172"/>
            <a:ext cx="6710363" cy="1958975"/>
          </a:xfrm>
          <a:prstGeom prst="bentConnector4">
            <a:avLst>
              <a:gd name="adj1" fmla="val -5224"/>
              <a:gd name="adj2" fmla="val 157130"/>
            </a:avLst>
          </a:prstGeom>
          <a:noFill/>
          <a:ln w="63500">
            <a:solidFill>
              <a:srgbClr val="008000"/>
            </a:solidFill>
            <a:miter lim="800000"/>
            <a:headEnd type="triangle" w="med" len="med"/>
            <a:tailEnd type="triangle" w="med" len="med"/>
          </a:ln>
          <a:effectLst/>
          <a:scene3d>
            <a:camera prst="orthographicFront"/>
            <a:lightRig rig="threePt" dir="t"/>
          </a:scene3d>
          <a:sp3d>
            <a:bevelT/>
          </a:sp3d>
        </p:spPr>
      </p:cxnSp>
      <p:sp>
        <p:nvSpPr>
          <p:cNvPr id="13350" name="Rectangle 6"/>
          <p:cNvSpPr txBox="1">
            <a:spLocks noGrp="1" noChangeArrowheads="1"/>
          </p:cNvSpPr>
          <p:nvPr/>
        </p:nvSpPr>
        <p:spPr bwMode="auto">
          <a:xfrm>
            <a:off x="7048500" y="6731000"/>
            <a:ext cx="21336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1600" b="1">
                <a:solidFill>
                  <a:schemeClr val="tx1"/>
                </a:solidFill>
                <a:latin typeface="Arial" pitchFamily="34" charset="0"/>
                <a:ea typeface="Osaka"/>
                <a:cs typeface="Osaka"/>
              </a:defRPr>
            </a:lvl1pPr>
            <a:lvl2pPr marL="742950" indent="-285750" algn="ctr" eaLnBrk="0" hangingPunct="0">
              <a:defRPr sz="1600" b="1">
                <a:solidFill>
                  <a:schemeClr val="tx1"/>
                </a:solidFill>
                <a:latin typeface="Arial" pitchFamily="34" charset="0"/>
                <a:ea typeface="Osaka"/>
                <a:cs typeface="Osaka"/>
              </a:defRPr>
            </a:lvl2pPr>
            <a:lvl3pPr marL="1143000" indent="-228600" algn="ctr" eaLnBrk="0" hangingPunct="0">
              <a:defRPr sz="1600" b="1">
                <a:solidFill>
                  <a:schemeClr val="tx1"/>
                </a:solidFill>
                <a:latin typeface="Arial" pitchFamily="34" charset="0"/>
                <a:ea typeface="Osaka"/>
                <a:cs typeface="Osaka"/>
              </a:defRPr>
            </a:lvl3pPr>
            <a:lvl4pPr marL="1600200" indent="-228600" algn="ctr" eaLnBrk="0" hangingPunct="0">
              <a:defRPr sz="1600" b="1">
                <a:solidFill>
                  <a:schemeClr val="tx1"/>
                </a:solidFill>
                <a:latin typeface="Arial" pitchFamily="34" charset="0"/>
                <a:ea typeface="Osaka"/>
                <a:cs typeface="Osaka"/>
              </a:defRPr>
            </a:lvl4pPr>
            <a:lvl5pPr marL="2057400" indent="-228600" algn="ctr" eaLnBrk="0" hangingPunct="0">
              <a:defRPr sz="1600" b="1">
                <a:solidFill>
                  <a:schemeClr val="tx1"/>
                </a:solidFill>
                <a:latin typeface="Arial" pitchFamily="34" charset="0"/>
                <a:ea typeface="Osaka"/>
                <a:cs typeface="Osaka"/>
              </a:defRPr>
            </a:lvl5pPr>
            <a:lvl6pPr marL="2514600" indent="-228600" algn="ctr" eaLnBrk="0" fontAlgn="base" hangingPunct="0">
              <a:spcBef>
                <a:spcPct val="0"/>
              </a:spcBef>
              <a:spcAft>
                <a:spcPct val="0"/>
              </a:spcAft>
              <a:defRPr sz="1600" b="1">
                <a:solidFill>
                  <a:schemeClr val="tx1"/>
                </a:solidFill>
                <a:latin typeface="Arial" pitchFamily="34" charset="0"/>
                <a:ea typeface="Osaka"/>
                <a:cs typeface="Osaka"/>
              </a:defRPr>
            </a:lvl6pPr>
            <a:lvl7pPr marL="2971800" indent="-228600" algn="ctr" eaLnBrk="0" fontAlgn="base" hangingPunct="0">
              <a:spcBef>
                <a:spcPct val="0"/>
              </a:spcBef>
              <a:spcAft>
                <a:spcPct val="0"/>
              </a:spcAft>
              <a:defRPr sz="1600" b="1">
                <a:solidFill>
                  <a:schemeClr val="tx1"/>
                </a:solidFill>
                <a:latin typeface="Arial" pitchFamily="34" charset="0"/>
                <a:ea typeface="Osaka"/>
                <a:cs typeface="Osaka"/>
              </a:defRPr>
            </a:lvl7pPr>
            <a:lvl8pPr marL="3429000" indent="-228600" algn="ctr" eaLnBrk="0" fontAlgn="base" hangingPunct="0">
              <a:spcBef>
                <a:spcPct val="0"/>
              </a:spcBef>
              <a:spcAft>
                <a:spcPct val="0"/>
              </a:spcAft>
              <a:defRPr sz="1600" b="1">
                <a:solidFill>
                  <a:schemeClr val="tx1"/>
                </a:solidFill>
                <a:latin typeface="Arial" pitchFamily="34" charset="0"/>
                <a:ea typeface="Osaka"/>
                <a:cs typeface="Osaka"/>
              </a:defRPr>
            </a:lvl8pPr>
            <a:lvl9pPr marL="3886200" indent="-228600" algn="ctr" eaLnBrk="0" fontAlgn="base" hangingPunct="0">
              <a:spcBef>
                <a:spcPct val="0"/>
              </a:spcBef>
              <a:spcAft>
                <a:spcPct val="0"/>
              </a:spcAft>
              <a:defRPr sz="1600" b="1">
                <a:solidFill>
                  <a:schemeClr val="tx1"/>
                </a:solidFill>
                <a:latin typeface="Arial" pitchFamily="34" charset="0"/>
                <a:ea typeface="Osaka"/>
                <a:cs typeface="Osaka"/>
              </a:defRPr>
            </a:lvl9pPr>
          </a:lstStyle>
          <a:p>
            <a:pPr algn="r" eaLnBrk="1" hangingPunct="1"/>
            <a:fld id="{AF962678-DC34-40B3-81D2-38A743B6B972}" type="slidenum">
              <a:rPr lang="en-US" altLang="en-US" sz="800">
                <a:cs typeface="Arial" pitchFamily="34" charset="0"/>
              </a:rPr>
              <a:pPr algn="r" eaLnBrk="1" hangingPunct="1"/>
              <a:t>13</a:t>
            </a:fld>
            <a:endParaRPr lang="en-US" altLang="en-US" sz="800">
              <a:cs typeface="Arial" pitchFamily="34" charset="0"/>
            </a:endParaRPr>
          </a:p>
        </p:txBody>
      </p:sp>
      <p:sp>
        <p:nvSpPr>
          <p:cNvPr id="13351" name="Text Box 32"/>
          <p:cNvSpPr txBox="1">
            <a:spLocks noChangeArrowheads="1"/>
          </p:cNvSpPr>
          <p:nvPr/>
        </p:nvSpPr>
        <p:spPr bwMode="auto">
          <a:xfrm>
            <a:off x="2143125" y="3424238"/>
            <a:ext cx="1784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algn="ctr" eaLnBrk="0" hangingPunct="0">
              <a:defRPr sz="1600" b="1">
                <a:solidFill>
                  <a:schemeClr val="tx1"/>
                </a:solidFill>
                <a:latin typeface="Arial" pitchFamily="34" charset="0"/>
                <a:ea typeface="Osaka"/>
                <a:cs typeface="Osaka"/>
              </a:defRPr>
            </a:lvl1pPr>
            <a:lvl2pPr marL="742950" indent="-285750" algn="ctr" eaLnBrk="0" hangingPunct="0">
              <a:defRPr sz="1600" b="1">
                <a:solidFill>
                  <a:schemeClr val="tx1"/>
                </a:solidFill>
                <a:latin typeface="Arial" pitchFamily="34" charset="0"/>
                <a:ea typeface="Osaka"/>
                <a:cs typeface="Osaka"/>
              </a:defRPr>
            </a:lvl2pPr>
            <a:lvl3pPr marL="1143000" indent="-228600" algn="ctr" eaLnBrk="0" hangingPunct="0">
              <a:defRPr sz="1600" b="1">
                <a:solidFill>
                  <a:schemeClr val="tx1"/>
                </a:solidFill>
                <a:latin typeface="Arial" pitchFamily="34" charset="0"/>
                <a:ea typeface="Osaka"/>
                <a:cs typeface="Osaka"/>
              </a:defRPr>
            </a:lvl3pPr>
            <a:lvl4pPr marL="1600200" indent="-228600" algn="ctr" eaLnBrk="0" hangingPunct="0">
              <a:defRPr sz="1600" b="1">
                <a:solidFill>
                  <a:schemeClr val="tx1"/>
                </a:solidFill>
                <a:latin typeface="Arial" pitchFamily="34" charset="0"/>
                <a:ea typeface="Osaka"/>
                <a:cs typeface="Osaka"/>
              </a:defRPr>
            </a:lvl4pPr>
            <a:lvl5pPr marL="2057400" indent="-228600" algn="ctr" eaLnBrk="0" hangingPunct="0">
              <a:defRPr sz="1600" b="1">
                <a:solidFill>
                  <a:schemeClr val="tx1"/>
                </a:solidFill>
                <a:latin typeface="Arial" pitchFamily="34" charset="0"/>
                <a:ea typeface="Osaka"/>
                <a:cs typeface="Osaka"/>
              </a:defRPr>
            </a:lvl5pPr>
            <a:lvl6pPr marL="2514600" indent="-228600" algn="ctr" eaLnBrk="0" fontAlgn="base" hangingPunct="0">
              <a:spcBef>
                <a:spcPct val="0"/>
              </a:spcBef>
              <a:spcAft>
                <a:spcPct val="0"/>
              </a:spcAft>
              <a:defRPr sz="1600" b="1">
                <a:solidFill>
                  <a:schemeClr val="tx1"/>
                </a:solidFill>
                <a:latin typeface="Arial" pitchFamily="34" charset="0"/>
                <a:ea typeface="Osaka"/>
                <a:cs typeface="Osaka"/>
              </a:defRPr>
            </a:lvl6pPr>
            <a:lvl7pPr marL="2971800" indent="-228600" algn="ctr" eaLnBrk="0" fontAlgn="base" hangingPunct="0">
              <a:spcBef>
                <a:spcPct val="0"/>
              </a:spcBef>
              <a:spcAft>
                <a:spcPct val="0"/>
              </a:spcAft>
              <a:defRPr sz="1600" b="1">
                <a:solidFill>
                  <a:schemeClr val="tx1"/>
                </a:solidFill>
                <a:latin typeface="Arial" pitchFamily="34" charset="0"/>
                <a:ea typeface="Osaka"/>
                <a:cs typeface="Osaka"/>
              </a:defRPr>
            </a:lvl7pPr>
            <a:lvl8pPr marL="3429000" indent="-228600" algn="ctr" eaLnBrk="0" fontAlgn="base" hangingPunct="0">
              <a:spcBef>
                <a:spcPct val="0"/>
              </a:spcBef>
              <a:spcAft>
                <a:spcPct val="0"/>
              </a:spcAft>
              <a:defRPr sz="1600" b="1">
                <a:solidFill>
                  <a:schemeClr val="tx1"/>
                </a:solidFill>
                <a:latin typeface="Arial" pitchFamily="34" charset="0"/>
                <a:ea typeface="Osaka"/>
                <a:cs typeface="Osaka"/>
              </a:defRPr>
            </a:lvl8pPr>
            <a:lvl9pPr marL="3886200" indent="-228600" algn="ctr" eaLnBrk="0" fontAlgn="base" hangingPunct="0">
              <a:spcBef>
                <a:spcPct val="0"/>
              </a:spcBef>
              <a:spcAft>
                <a:spcPct val="0"/>
              </a:spcAft>
              <a:defRPr sz="1600" b="1">
                <a:solidFill>
                  <a:schemeClr val="tx1"/>
                </a:solidFill>
                <a:latin typeface="Arial" pitchFamily="34" charset="0"/>
                <a:ea typeface="Osaka"/>
                <a:cs typeface="Osaka"/>
              </a:defRPr>
            </a:lvl9pPr>
          </a:lstStyle>
          <a:p>
            <a:pPr algn="l" eaLnBrk="1" hangingPunct="1"/>
            <a:r>
              <a:rPr lang="en-US" altLang="en-US" sz="1200">
                <a:solidFill>
                  <a:schemeClr val="tx2"/>
                </a:solidFill>
              </a:rPr>
              <a:t>Market Transactions</a:t>
            </a:r>
          </a:p>
          <a:p>
            <a:pPr algn="l" eaLnBrk="1" hangingPunct="1"/>
            <a:endParaRPr lang="en-US" altLang="en-US" sz="1200">
              <a:solidFill>
                <a:schemeClr val="tx2"/>
              </a:solidFill>
            </a:endParaRPr>
          </a:p>
        </p:txBody>
      </p:sp>
      <p:sp>
        <p:nvSpPr>
          <p:cNvPr id="13352" name="Text Box 33"/>
          <p:cNvSpPr txBox="1">
            <a:spLocks noChangeArrowheads="1"/>
          </p:cNvSpPr>
          <p:nvPr/>
        </p:nvSpPr>
        <p:spPr bwMode="auto">
          <a:xfrm>
            <a:off x="4038600" y="6218238"/>
            <a:ext cx="194468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algn="ctr" eaLnBrk="0" hangingPunct="0">
              <a:defRPr sz="1600" b="1">
                <a:solidFill>
                  <a:schemeClr val="tx1"/>
                </a:solidFill>
                <a:latin typeface="Arial" pitchFamily="34" charset="0"/>
                <a:ea typeface="Osaka"/>
                <a:cs typeface="Osaka"/>
              </a:defRPr>
            </a:lvl1pPr>
            <a:lvl2pPr marL="742950" indent="-285750" algn="ctr" eaLnBrk="0" hangingPunct="0">
              <a:defRPr sz="1600" b="1">
                <a:solidFill>
                  <a:schemeClr val="tx1"/>
                </a:solidFill>
                <a:latin typeface="Arial" pitchFamily="34" charset="0"/>
                <a:ea typeface="Osaka"/>
                <a:cs typeface="Osaka"/>
              </a:defRPr>
            </a:lvl2pPr>
            <a:lvl3pPr marL="1143000" indent="-228600" algn="ctr" eaLnBrk="0" hangingPunct="0">
              <a:defRPr sz="1600" b="1">
                <a:solidFill>
                  <a:schemeClr val="tx1"/>
                </a:solidFill>
                <a:latin typeface="Arial" pitchFamily="34" charset="0"/>
                <a:ea typeface="Osaka"/>
                <a:cs typeface="Osaka"/>
              </a:defRPr>
            </a:lvl3pPr>
            <a:lvl4pPr marL="1600200" indent="-228600" algn="ctr" eaLnBrk="0" hangingPunct="0">
              <a:defRPr sz="1600" b="1">
                <a:solidFill>
                  <a:schemeClr val="tx1"/>
                </a:solidFill>
                <a:latin typeface="Arial" pitchFamily="34" charset="0"/>
                <a:ea typeface="Osaka"/>
                <a:cs typeface="Osaka"/>
              </a:defRPr>
            </a:lvl4pPr>
            <a:lvl5pPr marL="2057400" indent="-228600" algn="ctr" eaLnBrk="0" hangingPunct="0">
              <a:defRPr sz="1600" b="1">
                <a:solidFill>
                  <a:schemeClr val="tx1"/>
                </a:solidFill>
                <a:latin typeface="Arial" pitchFamily="34" charset="0"/>
                <a:ea typeface="Osaka"/>
                <a:cs typeface="Osaka"/>
              </a:defRPr>
            </a:lvl5pPr>
            <a:lvl6pPr marL="2514600" indent="-228600" algn="ctr" eaLnBrk="0" fontAlgn="base" hangingPunct="0">
              <a:spcBef>
                <a:spcPct val="0"/>
              </a:spcBef>
              <a:spcAft>
                <a:spcPct val="0"/>
              </a:spcAft>
              <a:defRPr sz="1600" b="1">
                <a:solidFill>
                  <a:schemeClr val="tx1"/>
                </a:solidFill>
                <a:latin typeface="Arial" pitchFamily="34" charset="0"/>
                <a:ea typeface="Osaka"/>
                <a:cs typeface="Osaka"/>
              </a:defRPr>
            </a:lvl6pPr>
            <a:lvl7pPr marL="2971800" indent="-228600" algn="ctr" eaLnBrk="0" fontAlgn="base" hangingPunct="0">
              <a:spcBef>
                <a:spcPct val="0"/>
              </a:spcBef>
              <a:spcAft>
                <a:spcPct val="0"/>
              </a:spcAft>
              <a:defRPr sz="1600" b="1">
                <a:solidFill>
                  <a:schemeClr val="tx1"/>
                </a:solidFill>
                <a:latin typeface="Arial" pitchFamily="34" charset="0"/>
                <a:ea typeface="Osaka"/>
                <a:cs typeface="Osaka"/>
              </a:defRPr>
            </a:lvl7pPr>
            <a:lvl8pPr marL="3429000" indent="-228600" algn="ctr" eaLnBrk="0" fontAlgn="base" hangingPunct="0">
              <a:spcBef>
                <a:spcPct val="0"/>
              </a:spcBef>
              <a:spcAft>
                <a:spcPct val="0"/>
              </a:spcAft>
              <a:defRPr sz="1600" b="1">
                <a:solidFill>
                  <a:schemeClr val="tx1"/>
                </a:solidFill>
                <a:latin typeface="Arial" pitchFamily="34" charset="0"/>
                <a:ea typeface="Osaka"/>
                <a:cs typeface="Osaka"/>
              </a:defRPr>
            </a:lvl8pPr>
            <a:lvl9pPr marL="3886200" indent="-228600" algn="ctr" eaLnBrk="0" fontAlgn="base" hangingPunct="0">
              <a:spcBef>
                <a:spcPct val="0"/>
              </a:spcBef>
              <a:spcAft>
                <a:spcPct val="0"/>
              </a:spcAft>
              <a:defRPr sz="1600" b="1">
                <a:solidFill>
                  <a:schemeClr val="tx1"/>
                </a:solidFill>
                <a:latin typeface="Arial" pitchFamily="34" charset="0"/>
                <a:ea typeface="Osaka"/>
                <a:cs typeface="Osaka"/>
              </a:defRPr>
            </a:lvl9pPr>
          </a:lstStyle>
          <a:p>
            <a:pPr algn="l" eaLnBrk="1" hangingPunct="1"/>
            <a:r>
              <a:rPr lang="en-US" altLang="en-US" sz="1200">
                <a:solidFill>
                  <a:schemeClr val="tx2"/>
                </a:solidFill>
              </a:rPr>
              <a:t>Perform HAN Transactions</a:t>
            </a:r>
          </a:p>
        </p:txBody>
      </p:sp>
    </p:spTree>
    <p:extLst>
      <p:ext uri="{BB962C8B-B14F-4D97-AF65-F5344CB8AC3E}">
        <p14:creationId xmlns:p14="http://schemas.microsoft.com/office/powerpoint/2010/main" val="668196250"/>
      </p:ext>
    </p:extLst>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SMT Governance </a:t>
            </a:r>
            <a:endParaRPr lang="en-US" dirty="0"/>
          </a:p>
        </p:txBody>
      </p:sp>
      <p:sp>
        <p:nvSpPr>
          <p:cNvPr id="4" name="Slide Number Placeholder 3"/>
          <p:cNvSpPr>
            <a:spLocks noGrp="1"/>
          </p:cNvSpPr>
          <p:nvPr>
            <p:ph type="sldNum" sz="quarter" idx="12"/>
          </p:nvPr>
        </p:nvSpPr>
        <p:spPr>
          <a:xfrm>
            <a:off x="9753600" y="3982701"/>
            <a:ext cx="2133600" cy="365125"/>
          </a:xfrm>
        </p:spPr>
        <p:txBody>
          <a:bodyPr/>
          <a:lstStyle/>
          <a:p>
            <a:fld id="{2C744734-EED9-4E95-8605-F304C3A682C0}" type="slidenum">
              <a:rPr lang="en-US" smtClean="0">
                <a:solidFill>
                  <a:prstClr val="white">
                    <a:tint val="75000"/>
                  </a:prstClr>
                </a:solidFill>
              </a:rPr>
              <a:pPr/>
              <a:t>14</a:t>
            </a:fld>
            <a:endParaRPr lang="en-US" dirty="0">
              <a:solidFill>
                <a:prstClr val="white">
                  <a:tint val="75000"/>
                </a:prstClr>
              </a:solidFill>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1600" y="1334181"/>
            <a:ext cx="1870454" cy="1724974"/>
          </a:xfrm>
          <a:prstGeom prst="rect">
            <a:avLst/>
          </a:prstGeom>
        </p:spPr>
      </p:pic>
      <p:pic>
        <p:nvPicPr>
          <p:cNvPr id="7"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2589182"/>
            <a:ext cx="1870454" cy="1724974"/>
          </a:xfrm>
          <a:prstGeom prst="rect">
            <a:avLst/>
          </a:prstGeom>
        </p:spPr>
      </p:pic>
      <p:pic>
        <p:nvPicPr>
          <p:cNvPr id="8"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7721" y="3925932"/>
            <a:ext cx="1870454" cy="1724974"/>
          </a:xfrm>
          <a:prstGeom prst="rect">
            <a:avLst/>
          </a:prstGeom>
        </p:spPr>
      </p:pic>
      <p:sp>
        <p:nvSpPr>
          <p:cNvPr id="9" name="TextBox 8"/>
          <p:cNvSpPr txBox="1"/>
          <p:nvPr/>
        </p:nvSpPr>
        <p:spPr>
          <a:xfrm>
            <a:off x="3429000" y="1611868"/>
            <a:ext cx="1727353" cy="369332"/>
          </a:xfrm>
          <a:prstGeom prst="rect">
            <a:avLst/>
          </a:prstGeom>
          <a:noFill/>
        </p:spPr>
        <p:txBody>
          <a:bodyPr wrap="square" rtlCol="0">
            <a:spAutoFit/>
          </a:bodyPr>
          <a:lstStyle/>
          <a:p>
            <a:r>
              <a:rPr lang="en-US" dirty="0" smtClean="0"/>
              <a:t>AMWG</a:t>
            </a:r>
            <a:endParaRPr lang="en-US" dirty="0"/>
          </a:p>
        </p:txBody>
      </p:sp>
      <p:sp>
        <p:nvSpPr>
          <p:cNvPr id="10" name="TextBox 9"/>
          <p:cNvSpPr txBox="1"/>
          <p:nvPr/>
        </p:nvSpPr>
        <p:spPr>
          <a:xfrm>
            <a:off x="4953000" y="2895600"/>
            <a:ext cx="935227" cy="369332"/>
          </a:xfrm>
          <a:prstGeom prst="rect">
            <a:avLst/>
          </a:prstGeom>
          <a:noFill/>
        </p:spPr>
        <p:txBody>
          <a:bodyPr wrap="square" rtlCol="0">
            <a:spAutoFit/>
          </a:bodyPr>
          <a:lstStyle/>
          <a:p>
            <a:r>
              <a:rPr lang="en-US" dirty="0" smtClean="0"/>
              <a:t>RMS</a:t>
            </a:r>
            <a:endParaRPr lang="en-US" dirty="0"/>
          </a:p>
        </p:txBody>
      </p:sp>
      <p:sp>
        <p:nvSpPr>
          <p:cNvPr id="11" name="TextBox 10"/>
          <p:cNvSpPr txBox="1"/>
          <p:nvPr/>
        </p:nvSpPr>
        <p:spPr>
          <a:xfrm>
            <a:off x="5888227" y="4314156"/>
            <a:ext cx="762000" cy="369332"/>
          </a:xfrm>
          <a:prstGeom prst="rect">
            <a:avLst/>
          </a:prstGeom>
          <a:noFill/>
        </p:spPr>
        <p:txBody>
          <a:bodyPr wrap="square" rtlCol="0">
            <a:spAutoFit/>
          </a:bodyPr>
          <a:lstStyle/>
          <a:p>
            <a:r>
              <a:rPr lang="en-US" dirty="0" smtClean="0"/>
              <a:t>JDOA</a:t>
            </a:r>
            <a:endParaRPr lang="en-US" dirty="0"/>
          </a:p>
        </p:txBody>
      </p:sp>
      <p:pic>
        <p:nvPicPr>
          <p:cNvPr id="12"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0613" y="5018054"/>
            <a:ext cx="1870454" cy="1724974"/>
          </a:xfrm>
          <a:prstGeom prst="rect">
            <a:avLst/>
          </a:prstGeom>
        </p:spPr>
      </p:pic>
      <p:sp>
        <p:nvSpPr>
          <p:cNvPr id="5" name="TextBox 4"/>
          <p:cNvSpPr txBox="1"/>
          <p:nvPr/>
        </p:nvSpPr>
        <p:spPr>
          <a:xfrm>
            <a:off x="7581019" y="5695875"/>
            <a:ext cx="687561" cy="369332"/>
          </a:xfrm>
          <a:prstGeom prst="rect">
            <a:avLst/>
          </a:prstGeom>
          <a:noFill/>
        </p:spPr>
        <p:txBody>
          <a:bodyPr wrap="none" rtlCol="0">
            <a:spAutoFit/>
          </a:bodyPr>
          <a:lstStyle/>
          <a:p>
            <a:r>
              <a:rPr lang="en-US" dirty="0" smtClean="0"/>
              <a:t>PUCT</a:t>
            </a:r>
            <a:endParaRPr lang="en-US" dirty="0"/>
          </a:p>
        </p:txBody>
      </p:sp>
    </p:spTree>
    <p:extLst>
      <p:ext uri="{BB962C8B-B14F-4D97-AF65-F5344CB8AC3E}">
        <p14:creationId xmlns:p14="http://schemas.microsoft.com/office/powerpoint/2010/main" val="2352174914"/>
      </p:ext>
    </p:extLst>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Advance Meter Working Group (AMWG)</a:t>
            </a:r>
            <a:endParaRPr lang="en-US" dirty="0"/>
          </a:p>
        </p:txBody>
      </p:sp>
      <p:sp>
        <p:nvSpPr>
          <p:cNvPr id="3" name="Content Placeholder 2"/>
          <p:cNvSpPr>
            <a:spLocks noGrp="1"/>
          </p:cNvSpPr>
          <p:nvPr>
            <p:ph idx="1"/>
          </p:nvPr>
        </p:nvSpPr>
        <p:spPr>
          <a:xfrm>
            <a:off x="1295400" y="1600200"/>
            <a:ext cx="7696200" cy="5181600"/>
          </a:xfrm>
        </p:spPr>
        <p:txBody>
          <a:bodyPr>
            <a:normAutofit fontScale="92500" lnSpcReduction="10000"/>
          </a:bodyPr>
          <a:lstStyle/>
          <a:p>
            <a:pPr marL="234950" lvl="1" indent="-234950">
              <a:spcBef>
                <a:spcPts val="1000"/>
              </a:spcBef>
              <a:buClr>
                <a:srgbClr val="FF0000"/>
              </a:buClr>
              <a:buSzPct val="75000"/>
              <a:buFont typeface="Wingdings" pitchFamily="2" charset="2"/>
              <a:buChar char=""/>
            </a:pPr>
            <a:r>
              <a:rPr lang="en-US" sz="2000" dirty="0" smtClean="0"/>
              <a:t>Reports  </a:t>
            </a:r>
            <a:r>
              <a:rPr lang="en-US" sz="2000" dirty="0"/>
              <a:t>to the Retail Market Subcommittee (RMS), </a:t>
            </a:r>
            <a:endParaRPr lang="en-US" sz="2000" dirty="0" smtClean="0"/>
          </a:p>
          <a:p>
            <a:pPr marL="234950" lvl="1" indent="-234950">
              <a:spcBef>
                <a:spcPts val="1000"/>
              </a:spcBef>
              <a:buClr>
                <a:srgbClr val="FF0000"/>
              </a:buClr>
              <a:buSzPct val="75000"/>
              <a:buFont typeface="Wingdings" pitchFamily="2" charset="2"/>
              <a:buChar char=""/>
            </a:pPr>
            <a:r>
              <a:rPr lang="en-US" sz="2000" dirty="0"/>
              <a:t>S</a:t>
            </a:r>
            <a:r>
              <a:rPr lang="en-US" sz="2000" dirty="0" smtClean="0"/>
              <a:t>erves </a:t>
            </a:r>
            <a:r>
              <a:rPr lang="en-US" sz="2000" dirty="0"/>
              <a:t>as the forum for addressing topics related to advanced metering systems in ERCOT such as data monitoring, issue identification and resolution, as well as, identifying improvement opportunities related to advanced meter data using the defined change control process. </a:t>
            </a:r>
          </a:p>
          <a:p>
            <a:pPr marL="234950" lvl="1" indent="-234950">
              <a:spcBef>
                <a:spcPts val="1000"/>
              </a:spcBef>
              <a:buClr>
                <a:srgbClr val="FF0000"/>
              </a:buClr>
              <a:buSzPct val="75000"/>
              <a:buFont typeface="Wingdings" pitchFamily="2" charset="2"/>
              <a:buChar char=""/>
            </a:pPr>
            <a:r>
              <a:rPr lang="en-US" altLang="en-US" sz="2000" dirty="0" smtClean="0"/>
              <a:t>Created </a:t>
            </a:r>
            <a:r>
              <a:rPr lang="en-US" altLang="en-US" sz="2000" dirty="0"/>
              <a:t>March 2013 when the Advanced Metering Implementation Team (AMIT) was </a:t>
            </a:r>
            <a:r>
              <a:rPr lang="en-US" altLang="en-US" sz="2000" dirty="0" err="1" smtClean="0"/>
              <a:t>sunsetted</a:t>
            </a:r>
            <a:r>
              <a:rPr lang="en-US" altLang="en-US" sz="2000" dirty="0" smtClean="0"/>
              <a:t>  </a:t>
            </a:r>
            <a:r>
              <a:rPr lang="en-US" altLang="en-US" sz="2000" dirty="0"/>
              <a:t>and the technology identified in original requirements for SMT was implemented (except 3</a:t>
            </a:r>
            <a:r>
              <a:rPr lang="en-US" altLang="en-US" sz="2000" baseline="30000" dirty="0"/>
              <a:t>rd</a:t>
            </a:r>
            <a:r>
              <a:rPr lang="en-US" altLang="en-US" sz="2000" dirty="0"/>
              <a:t> party) </a:t>
            </a:r>
          </a:p>
          <a:p>
            <a:pPr marL="234950" lvl="1" indent="-234950">
              <a:spcBef>
                <a:spcPts val="1000"/>
              </a:spcBef>
              <a:buClr>
                <a:srgbClr val="FF0000"/>
              </a:buClr>
              <a:buSzPct val="75000"/>
              <a:buFont typeface="Wingdings" pitchFamily="2" charset="2"/>
              <a:buChar char=""/>
            </a:pPr>
            <a:r>
              <a:rPr lang="en-US" altLang="en-US" sz="2000" dirty="0" smtClean="0"/>
              <a:t>Created </a:t>
            </a:r>
            <a:r>
              <a:rPr lang="en-US" altLang="en-US" sz="2000" dirty="0"/>
              <a:t>to provide an avenue to </a:t>
            </a:r>
            <a:r>
              <a:rPr lang="en-US" sz="2000" dirty="0"/>
              <a:t>follow technology advances and provide feedback on market and customer needs pertaining to Smart Meter Texas, Third Party Access, Service Level Agreements, Technological advances etc. </a:t>
            </a:r>
          </a:p>
          <a:p>
            <a:pPr marL="234950" lvl="1" indent="-234950">
              <a:spcBef>
                <a:spcPts val="1000"/>
              </a:spcBef>
              <a:buClr>
                <a:srgbClr val="FF0000"/>
              </a:buClr>
              <a:buSzPct val="75000"/>
              <a:buFont typeface="Wingdings" pitchFamily="2" charset="2"/>
              <a:buChar char=""/>
            </a:pPr>
            <a:r>
              <a:rPr lang="en-US" sz="2000" dirty="0" smtClean="0"/>
              <a:t>2015 </a:t>
            </a:r>
            <a:r>
              <a:rPr lang="en-US" sz="2000" dirty="0"/>
              <a:t>AMWG Co Chairs are John Schatz with TXU </a:t>
            </a:r>
            <a:r>
              <a:rPr lang="en-US" sz="2000" dirty="0" smtClean="0"/>
              <a:t>Energy and </a:t>
            </a:r>
            <a:r>
              <a:rPr lang="en-US" sz="2000" dirty="0"/>
              <a:t>Esther Kent with </a:t>
            </a:r>
            <a:r>
              <a:rPr lang="en-US" sz="2000" dirty="0" err="1"/>
              <a:t>CenterPoint</a:t>
            </a:r>
            <a:r>
              <a:rPr lang="en-US" sz="2000" dirty="0"/>
              <a:t> </a:t>
            </a:r>
            <a:r>
              <a:rPr lang="en-US" sz="2000" dirty="0" smtClean="0"/>
              <a:t>Energy</a:t>
            </a:r>
          </a:p>
          <a:p>
            <a:pPr marL="234950" lvl="1" indent="-234950">
              <a:spcBef>
                <a:spcPts val="1000"/>
              </a:spcBef>
              <a:buClr>
                <a:srgbClr val="FF0000"/>
              </a:buClr>
              <a:buSzPct val="75000"/>
              <a:buFont typeface="Wingdings" pitchFamily="2" charset="2"/>
              <a:buChar char=""/>
            </a:pPr>
            <a:r>
              <a:rPr lang="en-US" sz="2000" dirty="0" smtClean="0"/>
              <a:t>Participants include Retail </a:t>
            </a:r>
            <a:r>
              <a:rPr lang="en-US" sz="2000" dirty="0"/>
              <a:t>Electric Providers, Transmission &amp; Distribution Service Providers (TDSPs), Public Utility Commission of Texas (PUCT) Staff, Electric Reliability Council of Texas (ERCOT) </a:t>
            </a:r>
            <a:r>
              <a:rPr lang="en-US" sz="2000" dirty="0" smtClean="0"/>
              <a:t>Staff</a:t>
            </a:r>
            <a:r>
              <a:rPr lang="en-US" sz="2000" dirty="0"/>
              <a:t> </a:t>
            </a:r>
            <a:r>
              <a:rPr lang="en-US" sz="2000" dirty="0" smtClean="0"/>
              <a:t>and 3</a:t>
            </a:r>
            <a:r>
              <a:rPr lang="en-US" sz="2000" baseline="30000" dirty="0" smtClean="0"/>
              <a:t>rd</a:t>
            </a:r>
            <a:r>
              <a:rPr lang="en-US" sz="2000" dirty="0" smtClean="0"/>
              <a:t> Party Service Providers, Consumer Groups.</a:t>
            </a:r>
            <a:endParaRPr lang="en-US" sz="2000" dirty="0"/>
          </a:p>
          <a:p>
            <a:pPr marL="234950" lvl="1" indent="-234950">
              <a:spcBef>
                <a:spcPts val="1000"/>
              </a:spcBef>
              <a:buClr>
                <a:srgbClr val="FF0000"/>
              </a:buClr>
              <a:buSzPct val="75000"/>
              <a:buFont typeface="Wingdings" pitchFamily="2" charset="2"/>
              <a:buChar char=""/>
            </a:pPr>
            <a:endParaRPr lang="en-US" sz="2000" dirty="0" smtClean="0"/>
          </a:p>
          <a:p>
            <a:pPr marL="234950" lvl="1" indent="-234950">
              <a:spcBef>
                <a:spcPts val="1000"/>
              </a:spcBef>
              <a:buClr>
                <a:srgbClr val="FF0000"/>
              </a:buClr>
              <a:buSzPct val="75000"/>
              <a:buFont typeface="Wingdings" pitchFamily="2" charset="2"/>
              <a:buChar char=""/>
            </a:pPr>
            <a:endParaRPr lang="en-US" sz="2000" dirty="0"/>
          </a:p>
        </p:txBody>
      </p:sp>
      <p:sp>
        <p:nvSpPr>
          <p:cNvPr id="4" name="Slide Number Placeholder 3"/>
          <p:cNvSpPr>
            <a:spLocks noGrp="1"/>
          </p:cNvSpPr>
          <p:nvPr>
            <p:ph type="sldNum" sz="quarter" idx="12"/>
          </p:nvPr>
        </p:nvSpPr>
        <p:spPr/>
        <p:txBody>
          <a:bodyPr/>
          <a:lstStyle/>
          <a:p>
            <a:fld id="{2C744734-EED9-4E95-8605-F304C3A682C0}" type="slidenum">
              <a:rPr lang="en-US" smtClean="0"/>
              <a:pPr/>
              <a:t>15</a:t>
            </a:fld>
            <a:endParaRPr lang="en-US" dirty="0"/>
          </a:p>
        </p:txBody>
      </p:sp>
    </p:spTree>
    <p:extLst>
      <p:ext uri="{BB962C8B-B14F-4D97-AF65-F5344CB8AC3E}">
        <p14:creationId xmlns:p14="http://schemas.microsoft.com/office/powerpoint/2010/main" val="1926223774"/>
      </p:ext>
    </p:extLst>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Retail Market Subcommittee (RMS) </a:t>
            </a:r>
            <a:endParaRPr lang="en-US" dirty="0"/>
          </a:p>
        </p:txBody>
      </p:sp>
      <p:sp>
        <p:nvSpPr>
          <p:cNvPr id="3" name="Content Placeholder 2"/>
          <p:cNvSpPr>
            <a:spLocks noGrp="1"/>
          </p:cNvSpPr>
          <p:nvPr>
            <p:ph idx="1"/>
          </p:nvPr>
        </p:nvSpPr>
        <p:spPr>
          <a:xfrm>
            <a:off x="1295400" y="1600200"/>
            <a:ext cx="7696200" cy="4648200"/>
          </a:xfrm>
        </p:spPr>
        <p:txBody>
          <a:bodyPr>
            <a:normAutofit fontScale="92500" lnSpcReduction="20000"/>
          </a:bodyPr>
          <a:lstStyle/>
          <a:p>
            <a:r>
              <a:rPr lang="en-US" dirty="0" smtClean="0"/>
              <a:t>RMS serves </a:t>
            </a:r>
            <a:r>
              <a:rPr lang="en-US" dirty="0"/>
              <a:t>as a forum for issue resolution in regards to retail market matters directly affecting ERCOT and ERCOT protocols. The RMS is also responsible for monitoring Public Utility Commission (PUCT) rulings as they apply to retail markets and retail market </a:t>
            </a:r>
            <a:r>
              <a:rPr lang="en-US" dirty="0" smtClean="0"/>
              <a:t>participants </a:t>
            </a:r>
          </a:p>
          <a:p>
            <a:r>
              <a:rPr lang="en-US" dirty="0" smtClean="0"/>
              <a:t>Members include Retail Electric Providers, Transmission &amp; Distribution Service Providers (TDSPs), Electric Reliability Council of Texas (ERCOT) Staff, Consumer Groups</a:t>
            </a:r>
            <a:endParaRPr lang="en-US" dirty="0"/>
          </a:p>
        </p:txBody>
      </p:sp>
      <p:sp>
        <p:nvSpPr>
          <p:cNvPr id="4" name="Slide Number Placeholder 3"/>
          <p:cNvSpPr>
            <a:spLocks noGrp="1"/>
          </p:cNvSpPr>
          <p:nvPr>
            <p:ph type="sldNum" sz="quarter" idx="12"/>
          </p:nvPr>
        </p:nvSpPr>
        <p:spPr/>
        <p:txBody>
          <a:bodyPr/>
          <a:lstStyle/>
          <a:p>
            <a:fld id="{2C744734-EED9-4E95-8605-F304C3A682C0}" type="slidenum">
              <a:rPr lang="en-US" smtClean="0"/>
              <a:pPr/>
              <a:t>16</a:t>
            </a:fld>
            <a:endParaRPr lang="en-US" dirty="0"/>
          </a:p>
        </p:txBody>
      </p:sp>
    </p:spTree>
    <p:extLst>
      <p:ext uri="{BB962C8B-B14F-4D97-AF65-F5344CB8AC3E}">
        <p14:creationId xmlns:p14="http://schemas.microsoft.com/office/powerpoint/2010/main" val="1805865601"/>
      </p:ext>
    </p:extLst>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Joint Development &amp; Operation Agreement  (JDOA)</a:t>
            </a:r>
            <a:endParaRPr lang="en-US" dirty="0"/>
          </a:p>
        </p:txBody>
      </p:sp>
      <p:sp>
        <p:nvSpPr>
          <p:cNvPr id="3" name="Content Placeholder 2"/>
          <p:cNvSpPr>
            <a:spLocks noGrp="1"/>
          </p:cNvSpPr>
          <p:nvPr>
            <p:ph idx="1"/>
          </p:nvPr>
        </p:nvSpPr>
        <p:spPr/>
        <p:txBody>
          <a:bodyPr>
            <a:normAutofit fontScale="85000" lnSpcReduction="20000"/>
          </a:bodyPr>
          <a:lstStyle/>
          <a:p>
            <a:r>
              <a:rPr lang="en-US" dirty="0"/>
              <a:t>As part of AMS settlement, TDSPs were required to have a portal for customers to access meter data. A very long list of requirements was developed by the Texas Market. Collectively the TDSPs recommended a single </a:t>
            </a:r>
            <a:r>
              <a:rPr lang="en-US" dirty="0" smtClean="0"/>
              <a:t>data </a:t>
            </a:r>
            <a:r>
              <a:rPr lang="en-US" dirty="0"/>
              <a:t>repository and portal, to which the Texas Market and PUC strongly supported</a:t>
            </a:r>
            <a:r>
              <a:rPr lang="en-US" dirty="0" smtClean="0"/>
              <a:t>.  Thus the formation of the JDOA</a:t>
            </a:r>
          </a:p>
          <a:p>
            <a:r>
              <a:rPr lang="en-US" dirty="0" smtClean="0"/>
              <a:t>Members are Donny Helm (Oncor), Jeff Stracener, Greg Filipkowski (AEP), Bobby Roberts (TNMP) and Esther Kent (CNP)</a:t>
            </a:r>
          </a:p>
          <a:p>
            <a:r>
              <a:rPr lang="en-US" dirty="0"/>
              <a:t>Operations </a:t>
            </a:r>
            <a:r>
              <a:rPr lang="en-US" dirty="0" smtClean="0"/>
              <a:t>Manager is </a:t>
            </a:r>
            <a:r>
              <a:rPr lang="en-US" dirty="0"/>
              <a:t>Andrea </a:t>
            </a:r>
            <a:r>
              <a:rPr lang="en-US" dirty="0" smtClean="0"/>
              <a:t>O’Flaherty-Brown</a:t>
            </a:r>
          </a:p>
          <a:p>
            <a:r>
              <a:rPr lang="en-US" dirty="0" smtClean="0"/>
              <a:t>Manages funding for SMT</a:t>
            </a:r>
            <a:endParaRPr lang="en-US" dirty="0"/>
          </a:p>
        </p:txBody>
      </p:sp>
      <p:sp>
        <p:nvSpPr>
          <p:cNvPr id="4" name="Slide Number Placeholder 3"/>
          <p:cNvSpPr>
            <a:spLocks noGrp="1"/>
          </p:cNvSpPr>
          <p:nvPr>
            <p:ph type="sldNum" sz="quarter" idx="12"/>
          </p:nvPr>
        </p:nvSpPr>
        <p:spPr/>
        <p:txBody>
          <a:bodyPr/>
          <a:lstStyle/>
          <a:p>
            <a:fld id="{2C744734-EED9-4E95-8605-F304C3A682C0}" type="slidenum">
              <a:rPr lang="en-US" smtClean="0"/>
              <a:pPr/>
              <a:t>17</a:t>
            </a:fld>
            <a:endParaRPr lang="en-US" dirty="0"/>
          </a:p>
        </p:txBody>
      </p:sp>
    </p:spTree>
    <p:extLst>
      <p:ext uri="{BB962C8B-B14F-4D97-AF65-F5344CB8AC3E}">
        <p14:creationId xmlns:p14="http://schemas.microsoft.com/office/powerpoint/2010/main" val="1810925751"/>
      </p:ext>
    </p:extLst>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Public Utility Commission (PUCT)</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Public Utility Commission of Texas regulates the state's electric, telecommunication, and water and sewer utilities, implements respective legislation, and offers customer assistance in resolving consumer complaints.</a:t>
            </a:r>
          </a:p>
          <a:p>
            <a:r>
              <a:rPr lang="en-US" dirty="0" smtClean="0"/>
              <a:t>Their stated mission is ‘</a:t>
            </a:r>
            <a:r>
              <a:rPr lang="en-US" dirty="0"/>
              <a:t>We protect customers, foster competition, and promote high quality infrastructure</a:t>
            </a:r>
            <a:r>
              <a:rPr lang="en-US" dirty="0" smtClean="0"/>
              <a:t>.’</a:t>
            </a:r>
          </a:p>
          <a:p>
            <a:r>
              <a:rPr lang="en-US" dirty="0" smtClean="0">
                <a:hlinkClick r:id="rId2"/>
              </a:rPr>
              <a:t>http</a:t>
            </a:r>
            <a:r>
              <a:rPr lang="en-US" dirty="0">
                <a:hlinkClick r:id="rId2"/>
              </a:rPr>
              <a:t>://www.puc.texas.gov</a:t>
            </a:r>
            <a:r>
              <a:rPr lang="en-US" dirty="0" smtClean="0">
                <a:hlinkClick r:id="rId2"/>
              </a:rPr>
              <a:t>/</a:t>
            </a:r>
            <a:r>
              <a:rPr lang="en-US" dirty="0" smtClean="0"/>
              <a:t> </a:t>
            </a:r>
            <a:endParaRPr lang="en-US" dirty="0"/>
          </a:p>
        </p:txBody>
      </p:sp>
      <p:sp>
        <p:nvSpPr>
          <p:cNvPr id="4" name="Slide Number Placeholder 3"/>
          <p:cNvSpPr>
            <a:spLocks noGrp="1"/>
          </p:cNvSpPr>
          <p:nvPr>
            <p:ph type="sldNum" sz="quarter" idx="12"/>
          </p:nvPr>
        </p:nvSpPr>
        <p:spPr/>
        <p:txBody>
          <a:bodyPr/>
          <a:lstStyle/>
          <a:p>
            <a:fld id="{2C744734-EED9-4E95-8605-F304C3A682C0}" type="slidenum">
              <a:rPr lang="en-US" smtClean="0"/>
              <a:pPr/>
              <a:t>18</a:t>
            </a:fld>
            <a:endParaRPr lang="en-US" dirty="0"/>
          </a:p>
        </p:txBody>
      </p:sp>
    </p:spTree>
    <p:extLst>
      <p:ext uri="{BB962C8B-B14F-4D97-AF65-F5344CB8AC3E}">
        <p14:creationId xmlns:p14="http://schemas.microsoft.com/office/powerpoint/2010/main" val="1919004629"/>
      </p:ext>
    </p:extLst>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ERCOT Region</a:t>
            </a:r>
            <a:endParaRPr lang="en-US" dirty="0"/>
          </a:p>
        </p:txBody>
      </p:sp>
      <p:sp>
        <p:nvSpPr>
          <p:cNvPr id="4" name="Slide Number Placeholder 3"/>
          <p:cNvSpPr>
            <a:spLocks noGrp="1"/>
          </p:cNvSpPr>
          <p:nvPr>
            <p:ph type="sldNum" sz="quarter" idx="12"/>
          </p:nvPr>
        </p:nvSpPr>
        <p:spPr/>
        <p:txBody>
          <a:bodyPr/>
          <a:lstStyle/>
          <a:p>
            <a:fld id="{2C744734-EED9-4E95-8605-F304C3A682C0}" type="slidenum">
              <a:rPr lang="en-US" smtClean="0"/>
              <a:pPr/>
              <a:t>2</a:t>
            </a:fld>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5060" y="1600200"/>
            <a:ext cx="583688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2796735"/>
      </p:ext>
    </p:extLst>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5"/>
          <p:cNvSpPr>
            <a:spLocks noChangeArrowheads="1"/>
          </p:cNvSpPr>
          <p:nvPr/>
        </p:nvSpPr>
        <p:spPr bwMode="auto">
          <a:xfrm>
            <a:off x="1298575" y="1254125"/>
            <a:ext cx="7769225"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eaLnBrk="0" hangingPunct="0">
              <a:defRPr sz="1600" b="1">
                <a:solidFill>
                  <a:schemeClr val="tx1"/>
                </a:solidFill>
                <a:latin typeface="Arial" pitchFamily="34" charset="0"/>
                <a:ea typeface="Osaka"/>
                <a:cs typeface="Osaka"/>
              </a:defRPr>
            </a:lvl1pPr>
            <a:lvl2pPr algn="ctr" eaLnBrk="0" hangingPunct="0">
              <a:defRPr sz="1600" b="1">
                <a:solidFill>
                  <a:schemeClr val="tx1"/>
                </a:solidFill>
                <a:latin typeface="Arial" pitchFamily="34" charset="0"/>
                <a:ea typeface="Osaka"/>
                <a:cs typeface="Osaka"/>
              </a:defRPr>
            </a:lvl2pPr>
            <a:lvl3pPr algn="ctr" eaLnBrk="0" hangingPunct="0">
              <a:defRPr sz="1600" b="1">
                <a:solidFill>
                  <a:schemeClr val="tx1"/>
                </a:solidFill>
                <a:latin typeface="Arial" pitchFamily="34" charset="0"/>
                <a:ea typeface="Osaka"/>
                <a:cs typeface="Osaka"/>
              </a:defRPr>
            </a:lvl3pPr>
            <a:lvl4pPr algn="ctr" eaLnBrk="0" hangingPunct="0">
              <a:defRPr sz="1600" b="1">
                <a:solidFill>
                  <a:schemeClr val="tx1"/>
                </a:solidFill>
                <a:latin typeface="Arial" pitchFamily="34" charset="0"/>
                <a:ea typeface="Osaka"/>
                <a:cs typeface="Osaka"/>
              </a:defRPr>
            </a:lvl4pPr>
            <a:lvl5pPr marL="2057400" indent="-228600" algn="ctr" eaLnBrk="0" hangingPunct="0">
              <a:defRPr sz="1600" b="1">
                <a:solidFill>
                  <a:schemeClr val="tx1"/>
                </a:solidFill>
                <a:latin typeface="Arial" pitchFamily="34" charset="0"/>
                <a:ea typeface="Osaka"/>
                <a:cs typeface="Osaka"/>
              </a:defRPr>
            </a:lvl5pPr>
            <a:lvl6pPr marL="2514600" indent="-228600" algn="ctr" eaLnBrk="0" fontAlgn="base" hangingPunct="0">
              <a:spcBef>
                <a:spcPct val="0"/>
              </a:spcBef>
              <a:spcAft>
                <a:spcPct val="0"/>
              </a:spcAft>
              <a:defRPr sz="1600" b="1">
                <a:solidFill>
                  <a:schemeClr val="tx1"/>
                </a:solidFill>
                <a:latin typeface="Arial" pitchFamily="34" charset="0"/>
                <a:ea typeface="Osaka"/>
                <a:cs typeface="Osaka"/>
              </a:defRPr>
            </a:lvl6pPr>
            <a:lvl7pPr marL="2971800" indent="-228600" algn="ctr" eaLnBrk="0" fontAlgn="base" hangingPunct="0">
              <a:spcBef>
                <a:spcPct val="0"/>
              </a:spcBef>
              <a:spcAft>
                <a:spcPct val="0"/>
              </a:spcAft>
              <a:defRPr sz="1600" b="1">
                <a:solidFill>
                  <a:schemeClr val="tx1"/>
                </a:solidFill>
                <a:latin typeface="Arial" pitchFamily="34" charset="0"/>
                <a:ea typeface="Osaka"/>
                <a:cs typeface="Osaka"/>
              </a:defRPr>
            </a:lvl7pPr>
            <a:lvl8pPr marL="3429000" indent="-228600" algn="ctr" eaLnBrk="0" fontAlgn="base" hangingPunct="0">
              <a:spcBef>
                <a:spcPct val="0"/>
              </a:spcBef>
              <a:spcAft>
                <a:spcPct val="0"/>
              </a:spcAft>
              <a:defRPr sz="1600" b="1">
                <a:solidFill>
                  <a:schemeClr val="tx1"/>
                </a:solidFill>
                <a:latin typeface="Arial" pitchFamily="34" charset="0"/>
                <a:ea typeface="Osaka"/>
                <a:cs typeface="Osaka"/>
              </a:defRPr>
            </a:lvl8pPr>
            <a:lvl9pPr marL="3886200" indent="-228600" algn="ctr" eaLnBrk="0" fontAlgn="base" hangingPunct="0">
              <a:spcBef>
                <a:spcPct val="0"/>
              </a:spcBef>
              <a:spcAft>
                <a:spcPct val="0"/>
              </a:spcAft>
              <a:defRPr sz="1600" b="1">
                <a:solidFill>
                  <a:schemeClr val="tx1"/>
                </a:solidFill>
                <a:latin typeface="Arial" pitchFamily="34" charset="0"/>
                <a:ea typeface="Osaka"/>
                <a:cs typeface="Osaka"/>
              </a:defRPr>
            </a:lvl9pPr>
          </a:lstStyle>
          <a:p>
            <a:pPr algn="l" eaLnBrk="1" hangingPunct="1"/>
            <a:r>
              <a:rPr lang="en-US" altLang="zh-TW" sz="1800" dirty="0">
                <a:ea typeface="MS PGothic" pitchFamily="34" charset="-128"/>
                <a:cs typeface="Arial" pitchFamily="34" charset="0"/>
              </a:rPr>
              <a:t> </a:t>
            </a:r>
            <a:r>
              <a:rPr lang="en-US" altLang="zh-TW" sz="2000" dirty="0">
                <a:solidFill>
                  <a:schemeClr val="tx2"/>
                </a:solidFill>
                <a:ea typeface="MS PGothic" pitchFamily="34" charset="-128"/>
                <a:cs typeface="Arial" pitchFamily="34" charset="0"/>
              </a:rPr>
              <a:t>Public Utility Regulatory Act – 1999 – Texas Deregulation</a:t>
            </a:r>
          </a:p>
          <a:p>
            <a:pPr algn="l" eaLnBrk="1" hangingPunct="1"/>
            <a:endParaRPr lang="en-US" altLang="zh-TW" sz="1400" dirty="0">
              <a:solidFill>
                <a:srgbClr val="800000"/>
              </a:solidFill>
              <a:ea typeface="MS PGothic" pitchFamily="34" charset="-128"/>
              <a:cs typeface="Arial" pitchFamily="34" charset="0"/>
            </a:endParaRPr>
          </a:p>
          <a:p>
            <a:pPr lvl="1" algn="l" eaLnBrk="1" hangingPunct="1"/>
            <a:r>
              <a:rPr lang="en-US" altLang="en-US" sz="1800" dirty="0">
                <a:ea typeface="MS PGothic" pitchFamily="34" charset="-128"/>
                <a:cs typeface="Arial" pitchFamily="34" charset="0"/>
              </a:rPr>
              <a:t>Section 39.101</a:t>
            </a:r>
          </a:p>
          <a:p>
            <a:pPr lvl="1" algn="l" eaLnBrk="1" hangingPunct="1"/>
            <a:endParaRPr lang="en-US" altLang="en-US" sz="1400" dirty="0">
              <a:ea typeface="MS PGothic" pitchFamily="34" charset="-128"/>
              <a:cs typeface="Arial" pitchFamily="34" charset="0"/>
            </a:endParaRPr>
          </a:p>
          <a:p>
            <a:pPr lvl="2" algn="l" eaLnBrk="1" hangingPunct="1">
              <a:buFontTx/>
              <a:buChar char="•"/>
            </a:pPr>
            <a:r>
              <a:rPr lang="en-US" altLang="en-US" dirty="0">
                <a:ea typeface="MS PGothic" pitchFamily="34" charset="-128"/>
                <a:cs typeface="Arial" pitchFamily="34" charset="0"/>
              </a:rPr>
              <a:t>  </a:t>
            </a:r>
            <a:r>
              <a:rPr lang="en-US" altLang="en-US" sz="1400" b="0" dirty="0">
                <a:ea typeface="MS PGothic" pitchFamily="34" charset="-128"/>
                <a:cs typeface="Arial" pitchFamily="34" charset="0"/>
              </a:rPr>
              <a:t>Prior to Customer Choice in 2002, these key retail customer protections were established that </a:t>
            </a:r>
            <a:r>
              <a:rPr lang="en-US" altLang="en-US" dirty="0">
                <a:solidFill>
                  <a:schemeClr val="tx2"/>
                </a:solidFill>
                <a:ea typeface="MS PGothic" pitchFamily="34" charset="-128"/>
                <a:cs typeface="Arial" pitchFamily="34" charset="0"/>
              </a:rPr>
              <a:t>Entitled a Customer</a:t>
            </a:r>
            <a:r>
              <a:rPr lang="en-US" altLang="en-US" sz="1400" dirty="0">
                <a:solidFill>
                  <a:schemeClr val="tx2"/>
                </a:solidFill>
                <a:ea typeface="MS PGothic" pitchFamily="34" charset="-128"/>
                <a:cs typeface="Arial" pitchFamily="34" charset="0"/>
              </a:rPr>
              <a:t>:</a:t>
            </a:r>
          </a:p>
          <a:p>
            <a:pPr lvl="2" algn="l" eaLnBrk="1" hangingPunct="1"/>
            <a:endParaRPr lang="en-US" altLang="en-US" sz="1400" dirty="0">
              <a:ea typeface="MS PGothic" pitchFamily="34" charset="-128"/>
              <a:cs typeface="Arial" pitchFamily="34" charset="0"/>
            </a:endParaRPr>
          </a:p>
          <a:p>
            <a:pPr lvl="3" algn="l" eaLnBrk="1" hangingPunct="1">
              <a:buFontTx/>
              <a:buChar char="•"/>
            </a:pPr>
            <a:r>
              <a:rPr lang="en-US" altLang="en-US" sz="1400" b="0" dirty="0">
                <a:ea typeface="MS PGothic" pitchFamily="34" charset="-128"/>
                <a:cs typeface="Arial" pitchFamily="34" charset="0"/>
              </a:rPr>
              <a:t>  to </a:t>
            </a:r>
            <a:r>
              <a:rPr lang="en-US" altLang="en-US" dirty="0">
                <a:solidFill>
                  <a:schemeClr val="tx2"/>
                </a:solidFill>
                <a:ea typeface="MS PGothic" pitchFamily="34" charset="-128"/>
                <a:cs typeface="Arial" pitchFamily="34" charset="0"/>
              </a:rPr>
              <a:t>Privacy</a:t>
            </a:r>
            <a:r>
              <a:rPr lang="en-US" altLang="en-US" sz="1400" b="0" dirty="0">
                <a:ea typeface="MS PGothic" pitchFamily="34" charset="-128"/>
                <a:cs typeface="Arial" pitchFamily="34" charset="0"/>
              </a:rPr>
              <a:t> of customer consumption and credit information</a:t>
            </a:r>
          </a:p>
          <a:p>
            <a:pPr lvl="3" algn="l" eaLnBrk="1" hangingPunct="1">
              <a:buFontTx/>
              <a:buChar char="•"/>
            </a:pPr>
            <a:endParaRPr lang="en-US" altLang="en-US" sz="1400" b="0" dirty="0">
              <a:ea typeface="MS PGothic" pitchFamily="34" charset="-128"/>
              <a:cs typeface="Arial" pitchFamily="34" charset="0"/>
            </a:endParaRPr>
          </a:p>
          <a:p>
            <a:pPr lvl="3" algn="l" eaLnBrk="1" hangingPunct="1">
              <a:buFontTx/>
              <a:buChar char="•"/>
            </a:pPr>
            <a:r>
              <a:rPr lang="en-US" altLang="en-US" sz="1400" b="0" dirty="0">
                <a:ea typeface="MS PGothic" pitchFamily="34" charset="-128"/>
                <a:cs typeface="Arial" pitchFamily="34" charset="0"/>
              </a:rPr>
              <a:t>  to </a:t>
            </a:r>
            <a:r>
              <a:rPr lang="en-US" altLang="en-US" dirty="0">
                <a:solidFill>
                  <a:schemeClr val="tx2"/>
                </a:solidFill>
                <a:ea typeface="MS PGothic" pitchFamily="34" charset="-128"/>
                <a:cs typeface="Arial" pitchFamily="34" charset="0"/>
              </a:rPr>
              <a:t>Accuracy</a:t>
            </a:r>
            <a:r>
              <a:rPr lang="en-US" altLang="en-US" sz="1400" b="0" dirty="0">
                <a:ea typeface="MS PGothic" pitchFamily="34" charset="-128"/>
                <a:cs typeface="Arial" pitchFamily="34" charset="0"/>
              </a:rPr>
              <a:t> of metering and billing</a:t>
            </a:r>
          </a:p>
          <a:p>
            <a:pPr lvl="3" algn="l" eaLnBrk="1" hangingPunct="1"/>
            <a:endParaRPr lang="en-US" altLang="en-US" sz="1800" dirty="0">
              <a:ea typeface="MS PGothic" pitchFamily="34" charset="-128"/>
              <a:cs typeface="Arial" pitchFamily="34" charset="0"/>
            </a:endParaRPr>
          </a:p>
          <a:p>
            <a:pPr algn="l" eaLnBrk="1" hangingPunct="1"/>
            <a:r>
              <a:rPr lang="en-US" altLang="en-US" sz="2000" dirty="0">
                <a:solidFill>
                  <a:schemeClr val="tx2"/>
                </a:solidFill>
                <a:ea typeface="MS PGothic" pitchFamily="34" charset="-128"/>
                <a:cs typeface="Arial" pitchFamily="34" charset="0"/>
              </a:rPr>
              <a:t>Public Utility Regulatory Act - 2005 – Texas Advanced Metering</a:t>
            </a:r>
          </a:p>
          <a:p>
            <a:pPr algn="l" eaLnBrk="1" hangingPunct="1"/>
            <a:endParaRPr lang="en-US" altLang="en-US" sz="1400" dirty="0">
              <a:solidFill>
                <a:srgbClr val="800000"/>
              </a:solidFill>
              <a:ea typeface="MS PGothic" pitchFamily="34" charset="-128"/>
              <a:cs typeface="Arial" pitchFamily="34" charset="0"/>
            </a:endParaRPr>
          </a:p>
          <a:p>
            <a:pPr lvl="1" algn="l" eaLnBrk="1" hangingPunct="1"/>
            <a:r>
              <a:rPr lang="en-US" altLang="en-US" sz="1800" dirty="0">
                <a:ea typeface="MS PGothic" pitchFamily="34" charset="-128"/>
                <a:cs typeface="Arial" pitchFamily="34" charset="0"/>
              </a:rPr>
              <a:t>Section 39.107</a:t>
            </a:r>
          </a:p>
          <a:p>
            <a:pPr lvl="1" algn="l" eaLnBrk="1" hangingPunct="1"/>
            <a:endParaRPr lang="en-US" altLang="en-US" sz="1400" dirty="0">
              <a:ea typeface="MS PGothic" pitchFamily="34" charset="-128"/>
              <a:cs typeface="Arial" pitchFamily="34" charset="0"/>
            </a:endParaRPr>
          </a:p>
          <a:p>
            <a:pPr lvl="2" algn="l" eaLnBrk="1" hangingPunct="1">
              <a:buFontTx/>
              <a:buChar char="•"/>
            </a:pPr>
            <a:r>
              <a:rPr lang="en-US" altLang="en-US" sz="1400" b="0" dirty="0">
                <a:ea typeface="MS PGothic" pitchFamily="34" charset="-128"/>
                <a:cs typeface="Arial" pitchFamily="34" charset="0"/>
              </a:rPr>
              <a:t>  All </a:t>
            </a:r>
            <a:r>
              <a:rPr lang="en-US" altLang="en-US" dirty="0">
                <a:solidFill>
                  <a:schemeClr val="tx2"/>
                </a:solidFill>
                <a:ea typeface="MS PGothic" pitchFamily="34" charset="-128"/>
                <a:cs typeface="Arial" pitchFamily="34" charset="0"/>
              </a:rPr>
              <a:t>Meter Data</a:t>
            </a:r>
            <a:r>
              <a:rPr lang="en-US" altLang="en-US" sz="1400" b="0" dirty="0">
                <a:ea typeface="MS PGothic" pitchFamily="34" charset="-128"/>
                <a:cs typeface="Arial" pitchFamily="34" charset="0"/>
              </a:rPr>
              <a:t>, including all data generated, provided, or otherwise made available, by advanced meters and meter information networks, </a:t>
            </a:r>
            <a:r>
              <a:rPr lang="en-US" altLang="en-US" dirty="0">
                <a:solidFill>
                  <a:schemeClr val="tx2"/>
                </a:solidFill>
                <a:ea typeface="MS PGothic" pitchFamily="34" charset="-128"/>
                <a:cs typeface="Arial" pitchFamily="34" charset="0"/>
              </a:rPr>
              <a:t>Shall Belong To A Customer</a:t>
            </a:r>
            <a:r>
              <a:rPr lang="en-US" altLang="en-US" sz="1400" b="0" dirty="0">
                <a:ea typeface="MS PGothic" pitchFamily="34" charset="-128"/>
                <a:cs typeface="Arial" pitchFamily="34" charset="0"/>
              </a:rPr>
              <a:t>, including data used to calculate charges for service, historical load data, and any other proprietary customer information.</a:t>
            </a:r>
          </a:p>
          <a:p>
            <a:pPr lvl="2" algn="l" eaLnBrk="1" hangingPunct="1"/>
            <a:endParaRPr lang="en-US" altLang="en-US" sz="1400" b="0" dirty="0">
              <a:ea typeface="MS PGothic" pitchFamily="34" charset="-128"/>
              <a:cs typeface="Arial" pitchFamily="34" charset="0"/>
            </a:endParaRPr>
          </a:p>
          <a:p>
            <a:pPr lvl="2" algn="l" eaLnBrk="1" hangingPunct="1">
              <a:buFontTx/>
              <a:buChar char="•"/>
            </a:pPr>
            <a:r>
              <a:rPr lang="en-US" altLang="en-US" sz="1400" b="0" dirty="0">
                <a:ea typeface="MS PGothic" pitchFamily="34" charset="-128"/>
                <a:cs typeface="Arial" pitchFamily="34" charset="0"/>
              </a:rPr>
              <a:t>  A </a:t>
            </a:r>
            <a:r>
              <a:rPr lang="en-US" altLang="en-US" dirty="0">
                <a:solidFill>
                  <a:schemeClr val="tx2"/>
                </a:solidFill>
                <a:ea typeface="MS PGothic" pitchFamily="34" charset="-128"/>
                <a:cs typeface="Arial" pitchFamily="34" charset="0"/>
              </a:rPr>
              <a:t>Customer</a:t>
            </a:r>
            <a:r>
              <a:rPr lang="en-US" altLang="en-US" sz="1400" b="0" dirty="0">
                <a:ea typeface="MS PGothic" pitchFamily="34" charset="-128"/>
                <a:cs typeface="Arial" pitchFamily="34" charset="0"/>
              </a:rPr>
              <a:t> may </a:t>
            </a:r>
            <a:r>
              <a:rPr lang="en-US" altLang="en-US" dirty="0">
                <a:solidFill>
                  <a:schemeClr val="tx2"/>
                </a:solidFill>
                <a:ea typeface="MS PGothic" pitchFamily="34" charset="-128"/>
                <a:cs typeface="Arial" pitchFamily="34" charset="0"/>
              </a:rPr>
              <a:t>Authorize</a:t>
            </a:r>
            <a:r>
              <a:rPr lang="en-US" altLang="en-US" sz="1400" dirty="0">
                <a:solidFill>
                  <a:schemeClr val="tx2"/>
                </a:solidFill>
                <a:ea typeface="MS PGothic" pitchFamily="34" charset="-128"/>
                <a:cs typeface="Arial" pitchFamily="34" charset="0"/>
              </a:rPr>
              <a:t> </a:t>
            </a:r>
            <a:r>
              <a:rPr lang="en-US" altLang="en-US" dirty="0">
                <a:solidFill>
                  <a:schemeClr val="tx2"/>
                </a:solidFill>
                <a:ea typeface="MS PGothic" pitchFamily="34" charset="-128"/>
                <a:cs typeface="Arial" pitchFamily="34" charset="0"/>
              </a:rPr>
              <a:t>Its</a:t>
            </a:r>
            <a:r>
              <a:rPr lang="en-US" altLang="en-US" sz="1400" dirty="0">
                <a:solidFill>
                  <a:schemeClr val="tx2"/>
                </a:solidFill>
                <a:ea typeface="MS PGothic" pitchFamily="34" charset="-128"/>
                <a:cs typeface="Arial" pitchFamily="34" charset="0"/>
              </a:rPr>
              <a:t> </a:t>
            </a:r>
            <a:r>
              <a:rPr lang="en-US" altLang="en-US" dirty="0">
                <a:solidFill>
                  <a:schemeClr val="tx2"/>
                </a:solidFill>
                <a:ea typeface="MS PGothic" pitchFamily="34" charset="-128"/>
                <a:cs typeface="Arial" pitchFamily="34" charset="0"/>
              </a:rPr>
              <a:t>Data</a:t>
            </a:r>
            <a:r>
              <a:rPr lang="en-US" altLang="en-US" sz="1400" b="0" dirty="0">
                <a:ea typeface="MS PGothic" pitchFamily="34" charset="-128"/>
                <a:cs typeface="Arial" pitchFamily="34" charset="0"/>
              </a:rPr>
              <a:t> to be provided to one or more retail electric providers under rules and charges established by the commission.</a:t>
            </a:r>
          </a:p>
        </p:txBody>
      </p:sp>
      <p:sp>
        <p:nvSpPr>
          <p:cNvPr id="10" name="Title 1"/>
          <p:cNvSpPr txBox="1">
            <a:spLocks/>
          </p:cNvSpPr>
          <p:nvPr/>
        </p:nvSpPr>
        <p:spPr bwMode="auto">
          <a:xfrm>
            <a:off x="1371600" y="352425"/>
            <a:ext cx="6862762" cy="277813"/>
          </a:xfrm>
          <a:prstGeom prst="rect">
            <a:avLst/>
          </a:prstGeom>
          <a:noFill/>
          <a:ln w="9525">
            <a:noFill/>
            <a:miter lim="800000"/>
            <a:headEnd/>
            <a:tailEnd/>
          </a:ln>
          <a:effectLst/>
        </p:spPr>
        <p:txBody>
          <a:bodyPr lIns="0" tIns="0" rIns="0" bIns="0">
            <a:spAutoFit/>
          </a:bodyPr>
          <a:lstStyle/>
          <a:p>
            <a:pPr>
              <a:defRPr/>
            </a:pPr>
            <a:r>
              <a:rPr lang="en-US" sz="1800" kern="0" dirty="0">
                <a:solidFill>
                  <a:schemeClr val="tx2"/>
                </a:solidFill>
                <a:latin typeface="+mj-lt"/>
                <a:ea typeface="+mj-ea"/>
                <a:cs typeface="+mj-cs"/>
              </a:rPr>
              <a:t>State of Texas Regulations</a:t>
            </a:r>
            <a:endParaRPr lang="en-US" sz="1800" kern="0" dirty="0">
              <a:solidFill>
                <a:schemeClr val="tx2"/>
              </a:solidFill>
              <a:latin typeface="+mj-lt"/>
              <a:ea typeface="+mj-ea"/>
              <a:cs typeface="+mj-cs"/>
            </a:endParaRPr>
          </a:p>
        </p:txBody>
      </p:sp>
    </p:spTree>
    <p:extLst>
      <p:ext uri="{BB962C8B-B14F-4D97-AF65-F5344CB8AC3E}">
        <p14:creationId xmlns:p14="http://schemas.microsoft.com/office/powerpoint/2010/main" val="4009705695"/>
      </p:ext>
    </p:extLst>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Competitive Areas w/in ERCOT</a:t>
            </a:r>
            <a:endParaRPr lang="en-US" dirty="0"/>
          </a:p>
        </p:txBody>
      </p:sp>
      <p:sp>
        <p:nvSpPr>
          <p:cNvPr id="4" name="Slide Number Placeholder 3"/>
          <p:cNvSpPr>
            <a:spLocks noGrp="1"/>
          </p:cNvSpPr>
          <p:nvPr>
            <p:ph type="sldNum" sz="quarter" idx="12"/>
          </p:nvPr>
        </p:nvSpPr>
        <p:spPr/>
        <p:txBody>
          <a:bodyPr/>
          <a:lstStyle/>
          <a:p>
            <a:fld id="{2C744734-EED9-4E95-8605-F304C3A682C0}" type="slidenum">
              <a:rPr lang="en-US" smtClean="0"/>
              <a:pPr/>
              <a:t>4</a:t>
            </a:fld>
            <a:endParaRPr lang="en-US" dirty="0"/>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3600" y="1447800"/>
            <a:ext cx="6095999" cy="4678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9695202"/>
      </p:ext>
    </p:extLst>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p:spPr>
        <p:txBody>
          <a:bodyPr>
            <a:normAutofit fontScale="90000"/>
          </a:bodyPr>
          <a:lstStyle/>
          <a:p>
            <a:r>
              <a:rPr lang="en-US" dirty="0" smtClean="0"/>
              <a:t>Electric Reliability Council of Texas (ERCOT)  Market Design </a:t>
            </a:r>
            <a:endParaRPr lang="en-US" dirty="0"/>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F99309A2-3AE9-4085-9C14-C7B09CDADA54}" type="slidenum">
              <a:rPr lang="en-US" smtClean="0"/>
              <a:pPr/>
              <a:t>5</a:t>
            </a:fld>
            <a:endParaRPr lang="en-US" dirty="0"/>
          </a:p>
        </p:txBody>
      </p:sp>
      <p:sp>
        <p:nvSpPr>
          <p:cNvPr id="5" name="Content Placeholder 4"/>
          <p:cNvSpPr>
            <a:spLocks noGrp="1"/>
          </p:cNvSpPr>
          <p:nvPr>
            <p:ph sz="quarter"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1"/>
            <a:ext cx="8610600" cy="4962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3071786"/>
      </p:ext>
    </p:extLst>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ERCOT </a:t>
            </a:r>
            <a:br>
              <a:rPr lang="en-US" dirty="0" smtClean="0"/>
            </a:br>
            <a:r>
              <a:rPr lang="en-US" dirty="0" smtClean="0"/>
              <a:t>Market Design (Retail)</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2C744734-EED9-4E95-8605-F304C3A682C0}" type="slidenum">
              <a:rPr lang="en-US" smtClean="0"/>
              <a:pPr/>
              <a:t>6</a:t>
            </a:fld>
            <a:endParaRPr lang="en-US" dirty="0"/>
          </a:p>
        </p:txBody>
      </p:sp>
      <p:grpSp>
        <p:nvGrpSpPr>
          <p:cNvPr id="5" name="Group 1"/>
          <p:cNvGrpSpPr>
            <a:grpSpLocks/>
          </p:cNvGrpSpPr>
          <p:nvPr/>
        </p:nvGrpSpPr>
        <p:grpSpPr bwMode="auto">
          <a:xfrm>
            <a:off x="497213" y="1495222"/>
            <a:ext cx="8045074" cy="5105400"/>
            <a:chOff x="228600" y="1219200"/>
            <a:chExt cx="8148638" cy="5562600"/>
          </a:xfrm>
        </p:grpSpPr>
        <p:pic>
          <p:nvPicPr>
            <p:cNvPr id="6" name="Picture 2" descr="C:\Documents and Settings\naomiu\Desktop\ERCOT 2009\Project Deliverables\Graphics\Nodal 101 Graphics\relationships\all nodal relationships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19200"/>
              <a:ext cx="8148638"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52"/>
            <p:cNvGrpSpPr>
              <a:grpSpLocks/>
            </p:cNvGrpSpPr>
            <p:nvPr/>
          </p:nvGrpSpPr>
          <p:grpSpPr bwMode="auto">
            <a:xfrm>
              <a:off x="762000" y="2209800"/>
              <a:ext cx="4495800" cy="609600"/>
              <a:chOff x="762000" y="2209800"/>
              <a:chExt cx="4495800" cy="609600"/>
            </a:xfrm>
          </p:grpSpPr>
          <p:cxnSp>
            <p:nvCxnSpPr>
              <p:cNvPr id="23" name="Straight Connector 22"/>
              <p:cNvCxnSpPr/>
              <p:nvPr/>
            </p:nvCxnSpPr>
            <p:spPr>
              <a:xfrm>
                <a:off x="762000" y="2362200"/>
                <a:ext cx="0" cy="457200"/>
              </a:xfrm>
              <a:prstGeom prst="line">
                <a:avLst/>
              </a:prstGeom>
              <a:ln w="50800">
                <a:tailEnd type="stealt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762000" y="2209800"/>
                <a:ext cx="2590800" cy="1524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352800" y="2209800"/>
                <a:ext cx="1905000" cy="1524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257800" y="2346325"/>
                <a:ext cx="0" cy="473075"/>
              </a:xfrm>
              <a:prstGeom prst="line">
                <a:avLst/>
              </a:prstGeom>
              <a:ln w="50800">
                <a:tailEnd type="stealth"/>
              </a:ln>
            </p:spPr>
            <p:style>
              <a:lnRef idx="1">
                <a:schemeClr val="accent1"/>
              </a:lnRef>
              <a:fillRef idx="0">
                <a:schemeClr val="accent1"/>
              </a:fillRef>
              <a:effectRef idx="0">
                <a:schemeClr val="accent1"/>
              </a:effectRef>
              <a:fontRef idx="minor">
                <a:schemeClr val="tx1"/>
              </a:fontRef>
            </p:style>
          </p:cxnSp>
        </p:grpSp>
        <p:grpSp>
          <p:nvGrpSpPr>
            <p:cNvPr id="8" name="Group 54"/>
            <p:cNvGrpSpPr>
              <a:grpSpLocks/>
            </p:cNvGrpSpPr>
            <p:nvPr/>
          </p:nvGrpSpPr>
          <p:grpSpPr bwMode="auto">
            <a:xfrm>
              <a:off x="1219200" y="3429261"/>
              <a:ext cx="4114800" cy="2301614"/>
              <a:chOff x="1219200" y="3429261"/>
              <a:chExt cx="4114800" cy="2301614"/>
            </a:xfrm>
          </p:grpSpPr>
          <p:cxnSp>
            <p:nvCxnSpPr>
              <p:cNvPr id="20" name="Straight Connector 19"/>
              <p:cNvCxnSpPr/>
              <p:nvPr/>
            </p:nvCxnSpPr>
            <p:spPr>
              <a:xfrm>
                <a:off x="1219200" y="3429000"/>
                <a:ext cx="0" cy="1447800"/>
              </a:xfrm>
              <a:prstGeom prst="line">
                <a:avLst/>
              </a:prstGeom>
              <a:ln w="50800">
                <a:headEnd type="stealt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219200" y="4876800"/>
                <a:ext cx="3200400" cy="7620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2" name="Freeform 21"/>
              <p:cNvSpPr/>
              <p:nvPr/>
            </p:nvSpPr>
            <p:spPr>
              <a:xfrm>
                <a:off x="4419600" y="5524500"/>
                <a:ext cx="914400" cy="206375"/>
              </a:xfrm>
              <a:custGeom>
                <a:avLst/>
                <a:gdLst>
                  <a:gd name="connsiteX0" fmla="*/ 0 w 1104900"/>
                  <a:gd name="connsiteY0" fmla="*/ 114300 h 207107"/>
                  <a:gd name="connsiteX1" fmla="*/ 596900 w 1104900"/>
                  <a:gd name="connsiteY1" fmla="*/ 203200 h 207107"/>
                  <a:gd name="connsiteX2" fmla="*/ 1104900 w 1104900"/>
                  <a:gd name="connsiteY2" fmla="*/ 0 h 207107"/>
                </a:gdLst>
                <a:ahLst/>
                <a:cxnLst>
                  <a:cxn ang="0">
                    <a:pos x="connsiteX0" y="connsiteY0"/>
                  </a:cxn>
                  <a:cxn ang="0">
                    <a:pos x="connsiteX1" y="connsiteY1"/>
                  </a:cxn>
                  <a:cxn ang="0">
                    <a:pos x="connsiteX2" y="connsiteY2"/>
                  </a:cxn>
                </a:cxnLst>
                <a:rect l="l" t="t" r="r" b="b"/>
                <a:pathLst>
                  <a:path w="1104900" h="207107">
                    <a:moveTo>
                      <a:pt x="0" y="114300"/>
                    </a:moveTo>
                    <a:cubicBezTo>
                      <a:pt x="206375" y="168275"/>
                      <a:pt x="412750" y="222250"/>
                      <a:pt x="596900" y="203200"/>
                    </a:cubicBezTo>
                    <a:cubicBezTo>
                      <a:pt x="781050" y="184150"/>
                      <a:pt x="1024467" y="33867"/>
                      <a:pt x="1104900" y="0"/>
                    </a:cubicBezTo>
                  </a:path>
                </a:pathLst>
              </a:custGeom>
              <a:noFill/>
              <a:ln w="50800">
                <a:solidFill>
                  <a:schemeClr val="accent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grpSp>
          <p:nvGrpSpPr>
            <p:cNvPr id="9" name="Group 51"/>
            <p:cNvGrpSpPr>
              <a:grpSpLocks/>
            </p:cNvGrpSpPr>
            <p:nvPr/>
          </p:nvGrpSpPr>
          <p:grpSpPr bwMode="auto">
            <a:xfrm>
              <a:off x="5791200" y="3683000"/>
              <a:ext cx="880325" cy="1171575"/>
              <a:chOff x="5791200" y="3683000"/>
              <a:chExt cx="880325" cy="1171575"/>
            </a:xfrm>
          </p:grpSpPr>
          <p:cxnSp>
            <p:nvCxnSpPr>
              <p:cNvPr id="16" name="Straight Connector 15"/>
              <p:cNvCxnSpPr/>
              <p:nvPr/>
            </p:nvCxnSpPr>
            <p:spPr>
              <a:xfrm flipV="1">
                <a:off x="5791200" y="3683000"/>
                <a:ext cx="0" cy="431800"/>
              </a:xfrm>
              <a:prstGeom prst="line">
                <a:avLst/>
              </a:prstGeom>
              <a:ln w="50800">
                <a:tailEnd type="stealt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791200" y="4102100"/>
                <a:ext cx="881063" cy="14605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6369050" y="4495800"/>
                <a:ext cx="303213" cy="358775"/>
              </a:xfrm>
              <a:prstGeom prst="line">
                <a:avLst/>
              </a:prstGeom>
              <a:ln w="50800">
                <a:headEnd type="stealth"/>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672263" y="4248150"/>
                <a:ext cx="0" cy="247650"/>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10" name="TextBox 65"/>
            <p:cNvSpPr txBox="1">
              <a:spLocks noChangeArrowheads="1"/>
            </p:cNvSpPr>
            <p:nvPr/>
          </p:nvSpPr>
          <p:spPr bwMode="auto">
            <a:xfrm rot="21412861">
              <a:off x="1247018" y="2027701"/>
              <a:ext cx="171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smtClean="0">
                  <a:solidFill>
                    <a:prstClr val="black"/>
                  </a:solidFill>
                  <a:latin typeface="Arial Narrow" pitchFamily="34" charset="0"/>
                </a:rPr>
                <a:t>Retail </a:t>
              </a:r>
              <a:r>
                <a:rPr lang="en-US" sz="1400" b="1" dirty="0">
                  <a:solidFill>
                    <a:prstClr val="black"/>
                  </a:solidFill>
                  <a:latin typeface="Arial Narrow" pitchFamily="34" charset="0"/>
                </a:rPr>
                <a:t>Transactions</a:t>
              </a:r>
            </a:p>
          </p:txBody>
        </p:sp>
        <p:sp>
          <p:nvSpPr>
            <p:cNvPr id="11" name="TextBox 108"/>
            <p:cNvSpPr txBox="1">
              <a:spLocks noChangeArrowheads="1"/>
            </p:cNvSpPr>
            <p:nvPr/>
          </p:nvSpPr>
          <p:spPr bwMode="auto">
            <a:xfrm rot="783264">
              <a:off x="1803872" y="5087112"/>
              <a:ext cx="2880526" cy="300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i="1" dirty="0" smtClean="0">
                  <a:solidFill>
                    <a:prstClr val="black"/>
                  </a:solidFill>
                  <a:latin typeface="Arial Narrow" pitchFamily="34" charset="0"/>
                </a:rPr>
                <a:t>Point to Point Retail </a:t>
              </a:r>
              <a:r>
                <a:rPr lang="en-US" sz="1400" b="1" i="1" dirty="0">
                  <a:solidFill>
                    <a:prstClr val="black"/>
                  </a:solidFill>
                  <a:latin typeface="Arial Narrow" pitchFamily="34" charset="0"/>
                </a:rPr>
                <a:t>Transactions</a:t>
              </a:r>
            </a:p>
          </p:txBody>
        </p:sp>
        <p:sp>
          <p:nvSpPr>
            <p:cNvPr id="12" name="TextBox 109"/>
            <p:cNvSpPr txBox="1">
              <a:spLocks noChangeArrowheads="1"/>
            </p:cNvSpPr>
            <p:nvPr/>
          </p:nvSpPr>
          <p:spPr bwMode="auto">
            <a:xfrm rot="526163">
              <a:off x="5728437" y="3939137"/>
              <a:ext cx="171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i="1">
                  <a:solidFill>
                    <a:prstClr val="black"/>
                  </a:solidFill>
                  <a:latin typeface="Arial Narrow" pitchFamily="34" charset="0"/>
                </a:rPr>
                <a:t>Retail Transactions</a:t>
              </a:r>
            </a:p>
          </p:txBody>
        </p:sp>
        <p:sp>
          <p:nvSpPr>
            <p:cNvPr id="13" name="Rectangle 12"/>
            <p:cNvSpPr/>
            <p:nvPr/>
          </p:nvSpPr>
          <p:spPr bwMode="auto">
            <a:xfrm rot="657951">
              <a:off x="3248025" y="5581650"/>
              <a:ext cx="1016000" cy="13335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 name="TextBox 113"/>
            <p:cNvSpPr txBox="1">
              <a:spLocks noChangeArrowheads="1"/>
            </p:cNvSpPr>
            <p:nvPr/>
          </p:nvSpPr>
          <p:spPr bwMode="auto">
            <a:xfrm rot="783264">
              <a:off x="775246" y="5370513"/>
              <a:ext cx="2661219"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i="1" dirty="0">
                  <a:solidFill>
                    <a:prstClr val="black"/>
                  </a:solidFill>
                  <a:latin typeface="Arial Narrow" pitchFamily="34" charset="0"/>
                </a:rPr>
                <a:t>Billing / Customer Service </a:t>
              </a:r>
            </a:p>
          </p:txBody>
        </p:sp>
        <p:sp>
          <p:nvSpPr>
            <p:cNvPr id="15" name="Freeform 14"/>
            <p:cNvSpPr/>
            <p:nvPr/>
          </p:nvSpPr>
          <p:spPr bwMode="auto">
            <a:xfrm rot="21257395">
              <a:off x="6394450" y="4749800"/>
              <a:ext cx="130175" cy="55563"/>
            </a:xfrm>
            <a:custGeom>
              <a:avLst/>
              <a:gdLst>
                <a:gd name="connsiteX0" fmla="*/ 0 w 130969"/>
                <a:gd name="connsiteY0" fmla="*/ 0 h 54769"/>
                <a:gd name="connsiteX1" fmla="*/ 11906 w 130969"/>
                <a:gd name="connsiteY1" fmla="*/ 7144 h 54769"/>
                <a:gd name="connsiteX2" fmla="*/ 19050 w 130969"/>
                <a:gd name="connsiteY2" fmla="*/ 11906 h 54769"/>
                <a:gd name="connsiteX3" fmla="*/ 33337 w 130969"/>
                <a:gd name="connsiteY3" fmla="*/ 16669 h 54769"/>
                <a:gd name="connsiteX4" fmla="*/ 40481 w 130969"/>
                <a:gd name="connsiteY4" fmla="*/ 21431 h 54769"/>
                <a:gd name="connsiteX5" fmla="*/ 57150 w 130969"/>
                <a:gd name="connsiteY5" fmla="*/ 26194 h 54769"/>
                <a:gd name="connsiteX6" fmla="*/ 64294 w 130969"/>
                <a:gd name="connsiteY6" fmla="*/ 30956 h 54769"/>
                <a:gd name="connsiteX7" fmla="*/ 73819 w 130969"/>
                <a:gd name="connsiteY7" fmla="*/ 33338 h 54769"/>
                <a:gd name="connsiteX8" fmla="*/ 90487 w 130969"/>
                <a:gd name="connsiteY8" fmla="*/ 38100 h 54769"/>
                <a:gd name="connsiteX9" fmla="*/ 104775 w 130969"/>
                <a:gd name="connsiteY9" fmla="*/ 45244 h 54769"/>
                <a:gd name="connsiteX10" fmla="*/ 111919 w 130969"/>
                <a:gd name="connsiteY10" fmla="*/ 50006 h 54769"/>
                <a:gd name="connsiteX11" fmla="*/ 123825 w 130969"/>
                <a:gd name="connsiteY11" fmla="*/ 52388 h 54769"/>
                <a:gd name="connsiteX12" fmla="*/ 130969 w 130969"/>
                <a:gd name="connsiteY12" fmla="*/ 54769 h 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969" h="54769">
                  <a:moveTo>
                    <a:pt x="0" y="0"/>
                  </a:moveTo>
                  <a:cubicBezTo>
                    <a:pt x="3969" y="2381"/>
                    <a:pt x="7981" y="4691"/>
                    <a:pt x="11906" y="7144"/>
                  </a:cubicBezTo>
                  <a:cubicBezTo>
                    <a:pt x="14333" y="8661"/>
                    <a:pt x="16435" y="10744"/>
                    <a:pt x="19050" y="11906"/>
                  </a:cubicBezTo>
                  <a:cubicBezTo>
                    <a:pt x="23637" y="13945"/>
                    <a:pt x="29160" y="13885"/>
                    <a:pt x="33337" y="16669"/>
                  </a:cubicBezTo>
                  <a:cubicBezTo>
                    <a:pt x="35718" y="18256"/>
                    <a:pt x="37851" y="20304"/>
                    <a:pt x="40481" y="21431"/>
                  </a:cubicBezTo>
                  <a:cubicBezTo>
                    <a:pt x="51153" y="26005"/>
                    <a:pt x="47889" y="21564"/>
                    <a:pt x="57150" y="26194"/>
                  </a:cubicBezTo>
                  <a:cubicBezTo>
                    <a:pt x="59710" y="27474"/>
                    <a:pt x="61664" y="29829"/>
                    <a:pt x="64294" y="30956"/>
                  </a:cubicBezTo>
                  <a:cubicBezTo>
                    <a:pt x="67302" y="32245"/>
                    <a:pt x="70672" y="32439"/>
                    <a:pt x="73819" y="33338"/>
                  </a:cubicBezTo>
                  <a:cubicBezTo>
                    <a:pt x="97692" y="40160"/>
                    <a:pt x="60761" y="30669"/>
                    <a:pt x="90487" y="38100"/>
                  </a:cubicBezTo>
                  <a:cubicBezTo>
                    <a:pt x="110952" y="51744"/>
                    <a:pt x="85065" y="35390"/>
                    <a:pt x="104775" y="45244"/>
                  </a:cubicBezTo>
                  <a:cubicBezTo>
                    <a:pt x="107335" y="46524"/>
                    <a:pt x="109239" y="49001"/>
                    <a:pt x="111919" y="50006"/>
                  </a:cubicBezTo>
                  <a:cubicBezTo>
                    <a:pt x="115709" y="51427"/>
                    <a:pt x="119899" y="51406"/>
                    <a:pt x="123825" y="52388"/>
                  </a:cubicBezTo>
                  <a:cubicBezTo>
                    <a:pt x="126260" y="52997"/>
                    <a:pt x="130969" y="54769"/>
                    <a:pt x="130969" y="54769"/>
                  </a:cubicBezTo>
                </a:path>
              </a:pathLst>
            </a:custGeom>
            <a:no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Tree>
    <p:extLst>
      <p:ext uri="{BB962C8B-B14F-4D97-AF65-F5344CB8AC3E}">
        <p14:creationId xmlns:p14="http://schemas.microsoft.com/office/powerpoint/2010/main" val="769588352"/>
      </p:ext>
    </p:extLst>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8229600" cy="1143000"/>
          </a:xfrm>
        </p:spPr>
        <p:txBody>
          <a:bodyPr>
            <a:normAutofit fontScale="90000"/>
          </a:bodyPr>
          <a:lstStyle/>
          <a:p>
            <a:r>
              <a:rPr lang="en-US" dirty="0" smtClean="0"/>
              <a:t>Certified Market Participants at ERCOT</a:t>
            </a:r>
            <a:endParaRPr lang="en-US" dirty="0"/>
          </a:p>
        </p:txBody>
      </p:sp>
      <p:sp>
        <p:nvSpPr>
          <p:cNvPr id="3" name="Content Placeholder 2"/>
          <p:cNvSpPr>
            <a:spLocks noGrp="1"/>
          </p:cNvSpPr>
          <p:nvPr>
            <p:ph sz="quarter" idx="1"/>
          </p:nvPr>
        </p:nvSpPr>
        <p:spPr/>
        <p:txBody>
          <a:bodyPr>
            <a:normAutofit fontScale="70000" lnSpcReduction="20000"/>
          </a:bodyPr>
          <a:lstStyle/>
          <a:p>
            <a:r>
              <a:rPr lang="en-US" b="1" dirty="0" smtClean="0"/>
              <a:t>Certified REPs/CRs: Total of </a:t>
            </a:r>
            <a:r>
              <a:rPr lang="en-US" b="1" dirty="0" smtClean="0">
                <a:solidFill>
                  <a:srgbClr val="C00000"/>
                </a:solidFill>
              </a:rPr>
              <a:t>173</a:t>
            </a:r>
          </a:p>
          <a:p>
            <a:endParaRPr lang="en-US" b="1" dirty="0" smtClean="0"/>
          </a:p>
          <a:p>
            <a:r>
              <a:rPr lang="en-US" b="1" dirty="0" smtClean="0"/>
              <a:t>Certified TDUs/TDSPs –Total of </a:t>
            </a:r>
            <a:r>
              <a:rPr lang="en-US" b="1" dirty="0">
                <a:solidFill>
                  <a:srgbClr val="C00000"/>
                </a:solidFill>
              </a:rPr>
              <a:t>7</a:t>
            </a:r>
            <a:r>
              <a:rPr lang="en-US" b="1" dirty="0" smtClean="0"/>
              <a:t> </a:t>
            </a:r>
          </a:p>
          <a:p>
            <a:pPr lvl="1"/>
            <a:r>
              <a:rPr lang="en-US" dirty="0" smtClean="0"/>
              <a:t>American Electric Power Texas Central (AEP TCC)</a:t>
            </a:r>
          </a:p>
          <a:p>
            <a:pPr lvl="1"/>
            <a:r>
              <a:rPr lang="en-US" dirty="0" smtClean="0"/>
              <a:t>American Electric Power Texas North (AEP TNC)</a:t>
            </a:r>
          </a:p>
          <a:p>
            <a:pPr lvl="1"/>
            <a:r>
              <a:rPr lang="en-US" dirty="0" smtClean="0"/>
              <a:t>CenterPoint Energy (CNP) </a:t>
            </a:r>
          </a:p>
          <a:p>
            <a:pPr lvl="1"/>
            <a:r>
              <a:rPr lang="en-US" dirty="0" smtClean="0"/>
              <a:t>Oncor </a:t>
            </a:r>
          </a:p>
          <a:p>
            <a:pPr lvl="1"/>
            <a:r>
              <a:rPr lang="en-US" dirty="0" smtClean="0"/>
              <a:t>Sharyland McAllen</a:t>
            </a:r>
          </a:p>
          <a:p>
            <a:pPr lvl="1"/>
            <a:r>
              <a:rPr lang="en-US" dirty="0"/>
              <a:t>Sharyland Utilities (SU)</a:t>
            </a:r>
            <a:endParaRPr lang="en-US" dirty="0" smtClean="0"/>
          </a:p>
          <a:p>
            <a:pPr lvl="1"/>
            <a:r>
              <a:rPr lang="en-US" dirty="0" smtClean="0"/>
              <a:t>Texas New Mexico Power (TNMP) </a:t>
            </a:r>
          </a:p>
          <a:p>
            <a:pPr lvl="1"/>
            <a:endParaRPr lang="en-US" dirty="0" smtClean="0"/>
          </a:p>
          <a:p>
            <a:r>
              <a:rPr lang="en-US" b="1" dirty="0" smtClean="0"/>
              <a:t>Certified MOU/EC – Total of </a:t>
            </a:r>
            <a:r>
              <a:rPr lang="en-US" b="1" dirty="0" smtClean="0">
                <a:solidFill>
                  <a:srgbClr val="C00000"/>
                </a:solidFill>
              </a:rPr>
              <a:t>1</a:t>
            </a:r>
            <a:r>
              <a:rPr lang="en-US" b="1" dirty="0" smtClean="0"/>
              <a:t> </a:t>
            </a:r>
          </a:p>
          <a:p>
            <a:pPr lvl="1"/>
            <a:r>
              <a:rPr lang="en-US" dirty="0" smtClean="0"/>
              <a:t>Nueces Electric Cooperative</a:t>
            </a:r>
          </a:p>
          <a:p>
            <a:endParaRPr lang="en-US" dirty="0" smtClean="0"/>
          </a:p>
          <a:p>
            <a:pPr lvl="1"/>
            <a:endParaRPr lang="en-US" dirty="0"/>
          </a:p>
          <a:p>
            <a:pPr marL="365760" lvl="1" indent="0">
              <a:buNone/>
            </a:pPr>
            <a:endParaRPr lang="en-US" dirty="0"/>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F99309A2-3AE9-4085-9C14-C7B09CDADA54}" type="slidenum">
              <a:rPr lang="en-US" smtClean="0"/>
              <a:pPr/>
              <a:t>7</a:t>
            </a:fld>
            <a:endParaRPr lang="en-US" dirty="0"/>
          </a:p>
        </p:txBody>
      </p:sp>
    </p:spTree>
    <p:extLst>
      <p:ext uri="{BB962C8B-B14F-4D97-AF65-F5344CB8AC3E}">
        <p14:creationId xmlns:p14="http://schemas.microsoft.com/office/powerpoint/2010/main" val="121634654"/>
      </p:ext>
    </p:extLst>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12"/>
          <p:cNvGrpSpPr>
            <a:grpSpLocks/>
          </p:cNvGrpSpPr>
          <p:nvPr/>
        </p:nvGrpSpPr>
        <p:grpSpPr bwMode="auto">
          <a:xfrm>
            <a:off x="6804148" y="990600"/>
            <a:ext cx="2028435" cy="1981200"/>
            <a:chOff x="4080" y="480"/>
            <a:chExt cx="1257" cy="1248"/>
          </a:xfrm>
        </p:grpSpPr>
        <p:graphicFrame>
          <p:nvGraphicFramePr>
            <p:cNvPr id="303793" name="Object 1713"/>
            <p:cNvGraphicFramePr>
              <a:graphicFrameLocks noChangeAspect="1"/>
            </p:cNvGraphicFramePr>
            <p:nvPr/>
          </p:nvGraphicFramePr>
          <p:xfrm>
            <a:off x="4491" y="480"/>
            <a:ext cx="846" cy="1248"/>
          </p:xfrm>
          <a:graphic>
            <a:graphicData uri="http://schemas.openxmlformats.org/presentationml/2006/ole">
              <mc:AlternateContent xmlns:mc="http://schemas.openxmlformats.org/markup-compatibility/2006">
                <mc:Choice xmlns:v="urn:schemas-microsoft-com:vml" Requires="v">
                  <p:oleObj spid="_x0000_s1161" name="Clip" r:id="rId4" imgW="1107720" imgH="1631880" progId="">
                    <p:embed/>
                  </p:oleObj>
                </mc:Choice>
                <mc:Fallback>
                  <p:oleObj name="Clip" r:id="rId4" imgW="1107720" imgH="16318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1" y="480"/>
                          <a:ext cx="846" cy="12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3794" name="Object 1714"/>
            <p:cNvGraphicFramePr>
              <a:graphicFrameLocks noChangeAspect="1"/>
            </p:cNvGraphicFramePr>
            <p:nvPr/>
          </p:nvGraphicFramePr>
          <p:xfrm>
            <a:off x="4080" y="1008"/>
            <a:ext cx="384" cy="384"/>
          </p:xfrm>
          <a:graphic>
            <a:graphicData uri="http://schemas.openxmlformats.org/presentationml/2006/ole">
              <mc:AlternateContent xmlns:mc="http://schemas.openxmlformats.org/markup-compatibility/2006">
                <mc:Choice xmlns:v="urn:schemas-microsoft-com:vml" Requires="v">
                  <p:oleObj spid="_x0000_s1162" name="Clip" r:id="rId6" imgW="4419360" imgH="4419360" progId="">
                    <p:embed/>
                  </p:oleObj>
                </mc:Choice>
                <mc:Fallback>
                  <p:oleObj name="Clip" r:id="rId6" imgW="4419360" imgH="44193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80" y="1008"/>
                          <a:ext cx="384" cy="3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303795" name="Object 1715"/>
          <p:cNvGraphicFramePr>
            <a:graphicFrameLocks noChangeAspect="1"/>
          </p:cNvGraphicFramePr>
          <p:nvPr>
            <p:extLst>
              <p:ext uri="{D42A27DB-BD31-4B8C-83A1-F6EECF244321}">
                <p14:modId xmlns:p14="http://schemas.microsoft.com/office/powerpoint/2010/main" val="3057268962"/>
              </p:ext>
            </p:extLst>
          </p:nvPr>
        </p:nvGraphicFramePr>
        <p:xfrm>
          <a:off x="2408108" y="1616621"/>
          <a:ext cx="1310511" cy="1360091"/>
        </p:xfrm>
        <a:graphic>
          <a:graphicData uri="http://schemas.openxmlformats.org/presentationml/2006/ole">
            <mc:AlternateContent xmlns:mc="http://schemas.openxmlformats.org/markup-compatibility/2006">
              <mc:Choice xmlns:v="urn:schemas-microsoft-com:vml" Requires="v">
                <p:oleObj spid="_x0000_s1163" name="Clip" r:id="rId8" imgW="4425840" imgH="4593960" progId="">
                  <p:embed/>
                </p:oleObj>
              </mc:Choice>
              <mc:Fallback>
                <p:oleObj name="Clip" r:id="rId8" imgW="4425840" imgH="459396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8108" y="1616621"/>
                        <a:ext cx="1310511" cy="1360091"/>
                      </a:xfrm>
                      <a:prstGeom prst="rect">
                        <a:avLst/>
                      </a:prstGeom>
                      <a:noFill/>
                      <a:extLst/>
                    </p:spPr>
                  </p:pic>
                </p:oleObj>
              </mc:Fallback>
            </mc:AlternateContent>
          </a:graphicData>
        </a:graphic>
      </p:graphicFrame>
      <p:graphicFrame>
        <p:nvGraphicFramePr>
          <p:cNvPr id="303796" name="Object 1716"/>
          <p:cNvGraphicFramePr>
            <a:graphicFrameLocks noChangeAspect="1"/>
          </p:cNvGraphicFramePr>
          <p:nvPr>
            <p:extLst>
              <p:ext uri="{D42A27DB-BD31-4B8C-83A1-F6EECF244321}">
                <p14:modId xmlns:p14="http://schemas.microsoft.com/office/powerpoint/2010/main" val="866674115"/>
              </p:ext>
            </p:extLst>
          </p:nvPr>
        </p:nvGraphicFramePr>
        <p:xfrm>
          <a:off x="4423168" y="1737504"/>
          <a:ext cx="1524000" cy="1001183"/>
        </p:xfrm>
        <a:graphic>
          <a:graphicData uri="http://schemas.openxmlformats.org/presentationml/2006/ole">
            <mc:AlternateContent xmlns:mc="http://schemas.openxmlformats.org/markup-compatibility/2006">
              <mc:Choice xmlns:v="urn:schemas-microsoft-com:vml" Requires="v">
                <p:oleObj spid="_x0000_s1164" name="Clip" r:id="rId10" imgW="4906800" imgH="4777920" progId="">
                  <p:embed/>
                </p:oleObj>
              </mc:Choice>
              <mc:Fallback>
                <p:oleObj name="Clip" r:id="rId10" imgW="4906800" imgH="477792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23168" y="1737504"/>
                        <a:ext cx="1524000" cy="1001183"/>
                      </a:xfrm>
                      <a:prstGeom prst="rect">
                        <a:avLst/>
                      </a:prstGeom>
                      <a:noFill/>
                      <a:extLst/>
                    </p:spPr>
                  </p:pic>
                </p:oleObj>
              </mc:Fallback>
            </mc:AlternateContent>
          </a:graphicData>
        </a:graphic>
      </p:graphicFrame>
      <p:grpSp>
        <p:nvGrpSpPr>
          <p:cNvPr id="3" name="Group 1717"/>
          <p:cNvGrpSpPr>
            <a:grpSpLocks/>
          </p:cNvGrpSpPr>
          <p:nvPr/>
        </p:nvGrpSpPr>
        <p:grpSpPr bwMode="auto">
          <a:xfrm>
            <a:off x="2415761" y="4353965"/>
            <a:ext cx="847725" cy="1060450"/>
            <a:chOff x="336" y="2832"/>
            <a:chExt cx="864" cy="960"/>
          </a:xfrm>
        </p:grpSpPr>
        <p:sp>
          <p:nvSpPr>
            <p:cNvPr id="303798" name="Freeform 1718"/>
            <p:cNvSpPr>
              <a:spLocks/>
            </p:cNvSpPr>
            <p:nvPr/>
          </p:nvSpPr>
          <p:spPr bwMode="auto">
            <a:xfrm>
              <a:off x="336" y="2832"/>
              <a:ext cx="864" cy="960"/>
            </a:xfrm>
            <a:custGeom>
              <a:avLst/>
              <a:gdLst/>
              <a:ahLst/>
              <a:cxnLst>
                <a:cxn ang="0">
                  <a:pos x="1880" y="0"/>
                </a:cxn>
                <a:cxn ang="0">
                  <a:pos x="1917" y="4"/>
                </a:cxn>
                <a:cxn ang="0">
                  <a:pos x="1952" y="15"/>
                </a:cxn>
                <a:cxn ang="0">
                  <a:pos x="1984" y="32"/>
                </a:cxn>
                <a:cxn ang="0">
                  <a:pos x="2012" y="54"/>
                </a:cxn>
                <a:cxn ang="0">
                  <a:pos x="2034" y="82"/>
                </a:cxn>
                <a:cxn ang="0">
                  <a:pos x="2051" y="114"/>
                </a:cxn>
                <a:cxn ang="0">
                  <a:pos x="2062" y="149"/>
                </a:cxn>
                <a:cxn ang="0">
                  <a:pos x="2066" y="186"/>
                </a:cxn>
                <a:cxn ang="0">
                  <a:pos x="2066" y="2502"/>
                </a:cxn>
                <a:cxn ang="0">
                  <a:pos x="2062" y="2539"/>
                </a:cxn>
                <a:cxn ang="0">
                  <a:pos x="2051" y="2574"/>
                </a:cxn>
                <a:cxn ang="0">
                  <a:pos x="2034" y="2606"/>
                </a:cxn>
                <a:cxn ang="0">
                  <a:pos x="2012" y="2634"/>
                </a:cxn>
                <a:cxn ang="0">
                  <a:pos x="1984" y="2656"/>
                </a:cxn>
                <a:cxn ang="0">
                  <a:pos x="1952" y="2673"/>
                </a:cxn>
                <a:cxn ang="0">
                  <a:pos x="1917" y="2684"/>
                </a:cxn>
                <a:cxn ang="0">
                  <a:pos x="1880" y="2688"/>
                </a:cxn>
                <a:cxn ang="0">
                  <a:pos x="186" y="2688"/>
                </a:cxn>
                <a:cxn ang="0">
                  <a:pos x="149" y="2684"/>
                </a:cxn>
                <a:cxn ang="0">
                  <a:pos x="114" y="2673"/>
                </a:cxn>
                <a:cxn ang="0">
                  <a:pos x="82" y="2656"/>
                </a:cxn>
                <a:cxn ang="0">
                  <a:pos x="54" y="2634"/>
                </a:cxn>
                <a:cxn ang="0">
                  <a:pos x="32" y="2606"/>
                </a:cxn>
                <a:cxn ang="0">
                  <a:pos x="15" y="2574"/>
                </a:cxn>
                <a:cxn ang="0">
                  <a:pos x="4" y="2539"/>
                </a:cxn>
                <a:cxn ang="0">
                  <a:pos x="0" y="2502"/>
                </a:cxn>
                <a:cxn ang="0">
                  <a:pos x="0" y="186"/>
                </a:cxn>
                <a:cxn ang="0">
                  <a:pos x="4" y="149"/>
                </a:cxn>
                <a:cxn ang="0">
                  <a:pos x="15" y="114"/>
                </a:cxn>
                <a:cxn ang="0">
                  <a:pos x="32" y="82"/>
                </a:cxn>
                <a:cxn ang="0">
                  <a:pos x="54" y="54"/>
                </a:cxn>
                <a:cxn ang="0">
                  <a:pos x="82" y="32"/>
                </a:cxn>
                <a:cxn ang="0">
                  <a:pos x="114" y="15"/>
                </a:cxn>
                <a:cxn ang="0">
                  <a:pos x="149" y="4"/>
                </a:cxn>
                <a:cxn ang="0">
                  <a:pos x="186" y="0"/>
                </a:cxn>
                <a:cxn ang="0">
                  <a:pos x="1880" y="0"/>
                </a:cxn>
              </a:cxnLst>
              <a:rect l="0" t="0" r="r" b="b"/>
              <a:pathLst>
                <a:path w="2066" h="2688">
                  <a:moveTo>
                    <a:pt x="1880" y="0"/>
                  </a:moveTo>
                  <a:lnTo>
                    <a:pt x="1917" y="4"/>
                  </a:lnTo>
                  <a:lnTo>
                    <a:pt x="1952" y="15"/>
                  </a:lnTo>
                  <a:lnTo>
                    <a:pt x="1984" y="32"/>
                  </a:lnTo>
                  <a:lnTo>
                    <a:pt x="2012" y="54"/>
                  </a:lnTo>
                  <a:lnTo>
                    <a:pt x="2034" y="82"/>
                  </a:lnTo>
                  <a:lnTo>
                    <a:pt x="2051" y="114"/>
                  </a:lnTo>
                  <a:lnTo>
                    <a:pt x="2062" y="149"/>
                  </a:lnTo>
                  <a:lnTo>
                    <a:pt x="2066" y="186"/>
                  </a:lnTo>
                  <a:lnTo>
                    <a:pt x="2066" y="2502"/>
                  </a:lnTo>
                  <a:lnTo>
                    <a:pt x="2062" y="2539"/>
                  </a:lnTo>
                  <a:lnTo>
                    <a:pt x="2051" y="2574"/>
                  </a:lnTo>
                  <a:lnTo>
                    <a:pt x="2034" y="2606"/>
                  </a:lnTo>
                  <a:lnTo>
                    <a:pt x="2012" y="2634"/>
                  </a:lnTo>
                  <a:lnTo>
                    <a:pt x="1984" y="2656"/>
                  </a:lnTo>
                  <a:lnTo>
                    <a:pt x="1952" y="2673"/>
                  </a:lnTo>
                  <a:lnTo>
                    <a:pt x="1917" y="2684"/>
                  </a:lnTo>
                  <a:lnTo>
                    <a:pt x="1880" y="2688"/>
                  </a:lnTo>
                  <a:lnTo>
                    <a:pt x="186" y="2688"/>
                  </a:lnTo>
                  <a:lnTo>
                    <a:pt x="149" y="2684"/>
                  </a:lnTo>
                  <a:lnTo>
                    <a:pt x="114" y="2673"/>
                  </a:lnTo>
                  <a:lnTo>
                    <a:pt x="82" y="2656"/>
                  </a:lnTo>
                  <a:lnTo>
                    <a:pt x="54" y="2634"/>
                  </a:lnTo>
                  <a:lnTo>
                    <a:pt x="32" y="2606"/>
                  </a:lnTo>
                  <a:lnTo>
                    <a:pt x="15" y="2574"/>
                  </a:lnTo>
                  <a:lnTo>
                    <a:pt x="4" y="2539"/>
                  </a:lnTo>
                  <a:lnTo>
                    <a:pt x="0" y="2502"/>
                  </a:lnTo>
                  <a:lnTo>
                    <a:pt x="0" y="186"/>
                  </a:lnTo>
                  <a:lnTo>
                    <a:pt x="4" y="149"/>
                  </a:lnTo>
                  <a:lnTo>
                    <a:pt x="15" y="114"/>
                  </a:lnTo>
                  <a:lnTo>
                    <a:pt x="32" y="82"/>
                  </a:lnTo>
                  <a:lnTo>
                    <a:pt x="54" y="54"/>
                  </a:lnTo>
                  <a:lnTo>
                    <a:pt x="82" y="32"/>
                  </a:lnTo>
                  <a:lnTo>
                    <a:pt x="114" y="15"/>
                  </a:lnTo>
                  <a:lnTo>
                    <a:pt x="149" y="4"/>
                  </a:lnTo>
                  <a:lnTo>
                    <a:pt x="186" y="0"/>
                  </a:lnTo>
                  <a:lnTo>
                    <a:pt x="1880" y="0"/>
                  </a:lnTo>
                  <a:close/>
                </a:path>
              </a:pathLst>
            </a:custGeom>
            <a:solidFill>
              <a:srgbClr val="000000"/>
            </a:solidFill>
            <a:ln w="9525">
              <a:noFill/>
              <a:round/>
              <a:headEnd/>
              <a:tailEnd/>
            </a:ln>
          </p:spPr>
          <p:txBody>
            <a:bodyPr/>
            <a:lstStyle/>
            <a:p>
              <a:pPr defTabSz="914400"/>
              <a:endParaRPr lang="en-US" dirty="0">
                <a:solidFill>
                  <a:prstClr val="black"/>
                </a:solidFill>
              </a:endParaRPr>
            </a:p>
          </p:txBody>
        </p:sp>
        <p:grpSp>
          <p:nvGrpSpPr>
            <p:cNvPr id="4" name="Group 1719"/>
            <p:cNvGrpSpPr>
              <a:grpSpLocks/>
            </p:cNvGrpSpPr>
            <p:nvPr/>
          </p:nvGrpSpPr>
          <p:grpSpPr bwMode="auto">
            <a:xfrm>
              <a:off x="432" y="2976"/>
              <a:ext cx="716" cy="721"/>
              <a:chOff x="418" y="3044"/>
              <a:chExt cx="716" cy="721"/>
            </a:xfrm>
          </p:grpSpPr>
          <p:sp>
            <p:nvSpPr>
              <p:cNvPr id="303800" name="Freeform 1720"/>
              <p:cNvSpPr>
                <a:spLocks/>
              </p:cNvSpPr>
              <p:nvPr/>
            </p:nvSpPr>
            <p:spPr bwMode="auto">
              <a:xfrm>
                <a:off x="418" y="3044"/>
                <a:ext cx="716" cy="721"/>
              </a:xfrm>
              <a:custGeom>
                <a:avLst/>
                <a:gdLst/>
                <a:ahLst/>
                <a:cxnLst>
                  <a:cxn ang="0">
                    <a:pos x="11" y="1442"/>
                  </a:cxn>
                  <a:cxn ang="0">
                    <a:pos x="65" y="1336"/>
                  </a:cxn>
                  <a:cxn ang="0">
                    <a:pos x="112" y="1235"/>
                  </a:cxn>
                  <a:cxn ang="0">
                    <a:pos x="151" y="1140"/>
                  </a:cxn>
                  <a:cxn ang="0">
                    <a:pos x="183" y="1047"/>
                  </a:cxn>
                  <a:cxn ang="0">
                    <a:pos x="207" y="960"/>
                  </a:cxn>
                  <a:cxn ang="0">
                    <a:pos x="225" y="872"/>
                  </a:cxn>
                  <a:cxn ang="0">
                    <a:pos x="235" y="788"/>
                  </a:cxn>
                  <a:cxn ang="0">
                    <a:pos x="239" y="706"/>
                  </a:cxn>
                  <a:cxn ang="0">
                    <a:pos x="235" y="623"/>
                  </a:cxn>
                  <a:cxn ang="0">
                    <a:pos x="224" y="541"/>
                  </a:cxn>
                  <a:cxn ang="0">
                    <a:pos x="205" y="457"/>
                  </a:cxn>
                  <a:cxn ang="0">
                    <a:pos x="179" y="371"/>
                  </a:cxn>
                  <a:cxn ang="0">
                    <a:pos x="145" y="284"/>
                  </a:cxn>
                  <a:cxn ang="0">
                    <a:pos x="105" y="194"/>
                  </a:cxn>
                  <a:cxn ang="0">
                    <a:pos x="56" y="99"/>
                  </a:cxn>
                  <a:cxn ang="0">
                    <a:pos x="0" y="0"/>
                  </a:cxn>
                  <a:cxn ang="0">
                    <a:pos x="1432" y="0"/>
                  </a:cxn>
                  <a:cxn ang="0">
                    <a:pos x="1376" y="99"/>
                  </a:cxn>
                  <a:cxn ang="0">
                    <a:pos x="1327" y="194"/>
                  </a:cxn>
                  <a:cxn ang="0">
                    <a:pos x="1286" y="284"/>
                  </a:cxn>
                  <a:cxn ang="0">
                    <a:pos x="1253" y="371"/>
                  </a:cxn>
                  <a:cxn ang="0">
                    <a:pos x="1227" y="457"/>
                  </a:cxn>
                  <a:cxn ang="0">
                    <a:pos x="1208" y="541"/>
                  </a:cxn>
                  <a:cxn ang="0">
                    <a:pos x="1197" y="623"/>
                  </a:cxn>
                  <a:cxn ang="0">
                    <a:pos x="1193" y="706"/>
                  </a:cxn>
                  <a:cxn ang="0">
                    <a:pos x="1197" y="788"/>
                  </a:cxn>
                  <a:cxn ang="0">
                    <a:pos x="1208" y="872"/>
                  </a:cxn>
                  <a:cxn ang="0">
                    <a:pos x="1225" y="960"/>
                  </a:cxn>
                  <a:cxn ang="0">
                    <a:pos x="1251" y="1047"/>
                  </a:cxn>
                  <a:cxn ang="0">
                    <a:pos x="1283" y="1140"/>
                  </a:cxn>
                  <a:cxn ang="0">
                    <a:pos x="1322" y="1235"/>
                  </a:cxn>
                  <a:cxn ang="0">
                    <a:pos x="1366" y="1336"/>
                  </a:cxn>
                  <a:cxn ang="0">
                    <a:pos x="1420" y="1442"/>
                  </a:cxn>
                  <a:cxn ang="0">
                    <a:pos x="11" y="1442"/>
                  </a:cxn>
                </a:cxnLst>
                <a:rect l="0" t="0" r="r" b="b"/>
                <a:pathLst>
                  <a:path w="1432" h="1442">
                    <a:moveTo>
                      <a:pt x="11" y="1442"/>
                    </a:moveTo>
                    <a:lnTo>
                      <a:pt x="65" y="1336"/>
                    </a:lnTo>
                    <a:lnTo>
                      <a:pt x="112" y="1235"/>
                    </a:lnTo>
                    <a:lnTo>
                      <a:pt x="151" y="1140"/>
                    </a:lnTo>
                    <a:lnTo>
                      <a:pt x="183" y="1047"/>
                    </a:lnTo>
                    <a:lnTo>
                      <a:pt x="207" y="960"/>
                    </a:lnTo>
                    <a:lnTo>
                      <a:pt x="225" y="872"/>
                    </a:lnTo>
                    <a:lnTo>
                      <a:pt x="235" y="788"/>
                    </a:lnTo>
                    <a:lnTo>
                      <a:pt x="239" y="706"/>
                    </a:lnTo>
                    <a:lnTo>
                      <a:pt x="235" y="623"/>
                    </a:lnTo>
                    <a:lnTo>
                      <a:pt x="224" y="541"/>
                    </a:lnTo>
                    <a:lnTo>
                      <a:pt x="205" y="457"/>
                    </a:lnTo>
                    <a:lnTo>
                      <a:pt x="179" y="371"/>
                    </a:lnTo>
                    <a:lnTo>
                      <a:pt x="145" y="284"/>
                    </a:lnTo>
                    <a:lnTo>
                      <a:pt x="105" y="194"/>
                    </a:lnTo>
                    <a:lnTo>
                      <a:pt x="56" y="99"/>
                    </a:lnTo>
                    <a:lnTo>
                      <a:pt x="0" y="0"/>
                    </a:lnTo>
                    <a:lnTo>
                      <a:pt x="1432" y="0"/>
                    </a:lnTo>
                    <a:lnTo>
                      <a:pt x="1376" y="99"/>
                    </a:lnTo>
                    <a:lnTo>
                      <a:pt x="1327" y="194"/>
                    </a:lnTo>
                    <a:lnTo>
                      <a:pt x="1286" y="284"/>
                    </a:lnTo>
                    <a:lnTo>
                      <a:pt x="1253" y="371"/>
                    </a:lnTo>
                    <a:lnTo>
                      <a:pt x="1227" y="457"/>
                    </a:lnTo>
                    <a:lnTo>
                      <a:pt x="1208" y="541"/>
                    </a:lnTo>
                    <a:lnTo>
                      <a:pt x="1197" y="623"/>
                    </a:lnTo>
                    <a:lnTo>
                      <a:pt x="1193" y="706"/>
                    </a:lnTo>
                    <a:lnTo>
                      <a:pt x="1197" y="788"/>
                    </a:lnTo>
                    <a:lnTo>
                      <a:pt x="1208" y="872"/>
                    </a:lnTo>
                    <a:lnTo>
                      <a:pt x="1225" y="960"/>
                    </a:lnTo>
                    <a:lnTo>
                      <a:pt x="1251" y="1047"/>
                    </a:lnTo>
                    <a:lnTo>
                      <a:pt x="1283" y="1140"/>
                    </a:lnTo>
                    <a:lnTo>
                      <a:pt x="1322" y="1235"/>
                    </a:lnTo>
                    <a:lnTo>
                      <a:pt x="1366" y="1336"/>
                    </a:lnTo>
                    <a:lnTo>
                      <a:pt x="1420" y="1442"/>
                    </a:lnTo>
                    <a:lnTo>
                      <a:pt x="11" y="1442"/>
                    </a:lnTo>
                    <a:close/>
                  </a:path>
                </a:pathLst>
              </a:custGeom>
              <a:solidFill>
                <a:srgbClr val="FFFFFF"/>
              </a:solidFill>
              <a:ln w="9525">
                <a:noFill/>
                <a:round/>
                <a:headEnd/>
                <a:tailEnd/>
              </a:ln>
            </p:spPr>
            <p:txBody>
              <a:bodyPr/>
              <a:lstStyle/>
              <a:p>
                <a:pPr defTabSz="914400"/>
                <a:endParaRPr lang="en-US" dirty="0">
                  <a:solidFill>
                    <a:prstClr val="black"/>
                  </a:solidFill>
                </a:endParaRPr>
              </a:p>
            </p:txBody>
          </p:sp>
          <p:graphicFrame>
            <p:nvGraphicFramePr>
              <p:cNvPr id="303801" name="Object 1721"/>
              <p:cNvGraphicFramePr>
                <a:graphicFrameLocks noChangeAspect="1"/>
              </p:cNvGraphicFramePr>
              <p:nvPr/>
            </p:nvGraphicFramePr>
            <p:xfrm>
              <a:off x="528" y="3168"/>
              <a:ext cx="453" cy="465"/>
            </p:xfrm>
            <a:graphic>
              <a:graphicData uri="http://schemas.openxmlformats.org/presentationml/2006/ole">
                <mc:AlternateContent xmlns:mc="http://schemas.openxmlformats.org/markup-compatibility/2006">
                  <mc:Choice xmlns:v="urn:schemas-microsoft-com:vml" Requires="v">
                    <p:oleObj spid="_x0000_s1165" name="Clip" r:id="rId12" imgW="719280" imgH="738360" progId="">
                      <p:embed/>
                    </p:oleObj>
                  </mc:Choice>
                  <mc:Fallback>
                    <p:oleObj name="Clip" r:id="rId12" imgW="719280" imgH="73836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8" y="3168"/>
                            <a:ext cx="453" cy="4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303802" name="Freeform 1722"/>
          <p:cNvSpPr>
            <a:spLocks/>
          </p:cNvSpPr>
          <p:nvPr/>
        </p:nvSpPr>
        <p:spPr bwMode="auto">
          <a:xfrm>
            <a:off x="5939793" y="2104746"/>
            <a:ext cx="788233" cy="133350"/>
          </a:xfrm>
          <a:custGeom>
            <a:avLst/>
            <a:gdLst/>
            <a:ahLst/>
            <a:cxnLst>
              <a:cxn ang="0">
                <a:pos x="661" y="28"/>
              </a:cxn>
              <a:cxn ang="0">
                <a:pos x="318" y="461"/>
              </a:cxn>
              <a:cxn ang="0">
                <a:pos x="312" y="230"/>
              </a:cxn>
              <a:cxn ang="0">
                <a:pos x="0" y="511"/>
              </a:cxn>
              <a:cxn ang="0">
                <a:pos x="377" y="0"/>
              </a:cxn>
              <a:cxn ang="0">
                <a:pos x="384" y="245"/>
              </a:cxn>
              <a:cxn ang="0">
                <a:pos x="661" y="28"/>
              </a:cxn>
            </a:cxnLst>
            <a:rect l="0" t="0" r="r" b="b"/>
            <a:pathLst>
              <a:path w="661" h="511">
                <a:moveTo>
                  <a:pt x="661" y="28"/>
                </a:moveTo>
                <a:lnTo>
                  <a:pt x="318" y="461"/>
                </a:lnTo>
                <a:lnTo>
                  <a:pt x="312" y="230"/>
                </a:lnTo>
                <a:lnTo>
                  <a:pt x="0" y="511"/>
                </a:lnTo>
                <a:lnTo>
                  <a:pt x="377" y="0"/>
                </a:lnTo>
                <a:lnTo>
                  <a:pt x="384" y="245"/>
                </a:lnTo>
                <a:lnTo>
                  <a:pt x="661" y="28"/>
                </a:lnTo>
                <a:close/>
              </a:path>
            </a:pathLst>
          </a:custGeom>
          <a:solidFill>
            <a:srgbClr val="FFFF00"/>
          </a:solidFill>
          <a:ln w="9525">
            <a:solidFill>
              <a:srgbClr val="000000"/>
            </a:solidFill>
            <a:round/>
            <a:headEnd/>
            <a:tailEnd/>
          </a:ln>
        </p:spPr>
        <p:txBody>
          <a:bodyPr/>
          <a:lstStyle/>
          <a:p>
            <a:pPr defTabSz="914400"/>
            <a:endParaRPr lang="en-US" dirty="0">
              <a:solidFill>
                <a:prstClr val="black"/>
              </a:solidFill>
            </a:endParaRPr>
          </a:p>
        </p:txBody>
      </p:sp>
      <p:sp>
        <p:nvSpPr>
          <p:cNvPr id="303803" name="Freeform 1723"/>
          <p:cNvSpPr>
            <a:spLocks/>
          </p:cNvSpPr>
          <p:nvPr/>
        </p:nvSpPr>
        <p:spPr bwMode="auto">
          <a:xfrm>
            <a:off x="3718048" y="2216803"/>
            <a:ext cx="1026977" cy="138706"/>
          </a:xfrm>
          <a:custGeom>
            <a:avLst/>
            <a:gdLst/>
            <a:ahLst/>
            <a:cxnLst>
              <a:cxn ang="0">
                <a:pos x="661" y="28"/>
              </a:cxn>
              <a:cxn ang="0">
                <a:pos x="318" y="461"/>
              </a:cxn>
              <a:cxn ang="0">
                <a:pos x="312" y="230"/>
              </a:cxn>
              <a:cxn ang="0">
                <a:pos x="0" y="511"/>
              </a:cxn>
              <a:cxn ang="0">
                <a:pos x="377" y="0"/>
              </a:cxn>
              <a:cxn ang="0">
                <a:pos x="384" y="245"/>
              </a:cxn>
              <a:cxn ang="0">
                <a:pos x="661" y="28"/>
              </a:cxn>
            </a:cxnLst>
            <a:rect l="0" t="0" r="r" b="b"/>
            <a:pathLst>
              <a:path w="661" h="511">
                <a:moveTo>
                  <a:pt x="661" y="28"/>
                </a:moveTo>
                <a:lnTo>
                  <a:pt x="318" y="461"/>
                </a:lnTo>
                <a:lnTo>
                  <a:pt x="312" y="230"/>
                </a:lnTo>
                <a:lnTo>
                  <a:pt x="0" y="511"/>
                </a:lnTo>
                <a:lnTo>
                  <a:pt x="377" y="0"/>
                </a:lnTo>
                <a:lnTo>
                  <a:pt x="384" y="245"/>
                </a:lnTo>
                <a:lnTo>
                  <a:pt x="661" y="28"/>
                </a:lnTo>
                <a:close/>
              </a:path>
            </a:pathLst>
          </a:custGeom>
          <a:solidFill>
            <a:srgbClr val="FFFF00"/>
          </a:solidFill>
          <a:ln w="9525">
            <a:solidFill>
              <a:srgbClr val="000000"/>
            </a:solidFill>
            <a:round/>
            <a:headEnd/>
            <a:tailEnd/>
          </a:ln>
        </p:spPr>
        <p:txBody>
          <a:bodyPr/>
          <a:lstStyle/>
          <a:p>
            <a:pPr defTabSz="914400"/>
            <a:endParaRPr lang="en-US" dirty="0">
              <a:solidFill>
                <a:prstClr val="black"/>
              </a:solidFill>
            </a:endParaRPr>
          </a:p>
        </p:txBody>
      </p:sp>
      <p:sp>
        <p:nvSpPr>
          <p:cNvPr id="303805" name="Text Box 1725"/>
          <p:cNvSpPr txBox="1">
            <a:spLocks noChangeArrowheads="1"/>
          </p:cNvSpPr>
          <p:nvPr/>
        </p:nvSpPr>
        <p:spPr bwMode="auto">
          <a:xfrm>
            <a:off x="6096000" y="4114800"/>
            <a:ext cx="2660988" cy="1046440"/>
          </a:xfrm>
          <a:prstGeom prst="rect">
            <a:avLst/>
          </a:prstGeom>
          <a:noFill/>
          <a:ln w="9525">
            <a:noFill/>
            <a:miter lim="800000"/>
            <a:headEnd/>
            <a:tailEnd/>
          </a:ln>
          <a:effectLst/>
        </p:spPr>
        <p:txBody>
          <a:bodyPr wrap="square">
            <a:spAutoFit/>
          </a:bodyPr>
          <a:lstStyle/>
          <a:p>
            <a:pPr algn="ctr" defTabSz="914400">
              <a:spcBef>
                <a:spcPct val="50000"/>
              </a:spcBef>
            </a:pPr>
            <a:r>
              <a:rPr lang="en-US" sz="1400" b="1" dirty="0" smtClean="0"/>
              <a:t>Retail Customers’ have their Choice of over 170 certified Retail Electric Providers (REPs) in the Texas Market</a:t>
            </a:r>
            <a:r>
              <a:rPr lang="en-US" sz="2000" b="1" dirty="0"/>
              <a:t/>
            </a:r>
            <a:br>
              <a:rPr lang="en-US" sz="2000" b="1" dirty="0"/>
            </a:br>
            <a:endParaRPr lang="en-US" sz="600" b="1" dirty="0"/>
          </a:p>
        </p:txBody>
      </p:sp>
      <p:sp>
        <p:nvSpPr>
          <p:cNvPr id="16" name="Rectangle 2"/>
          <p:cNvSpPr txBox="1">
            <a:spLocks noChangeArrowheads="1"/>
          </p:cNvSpPr>
          <p:nvPr/>
        </p:nvSpPr>
        <p:spPr bwMode="auto">
          <a:xfrm>
            <a:off x="250825" y="311150"/>
            <a:ext cx="8559800" cy="7794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0" fontAlgn="base" hangingPunct="0">
              <a:spcBef>
                <a:spcPct val="0"/>
              </a:spcBef>
              <a:spcAft>
                <a:spcPct val="0"/>
              </a:spcAft>
              <a:defRPr sz="2800" b="1">
                <a:solidFill>
                  <a:schemeClr val="bg1"/>
                </a:solidFill>
                <a:latin typeface="Arial" charset="0"/>
              </a:defRPr>
            </a:lvl6pPr>
            <a:lvl7pPr marL="914400" algn="l" rtl="0" eaLnBrk="0" fontAlgn="base" hangingPunct="0">
              <a:spcBef>
                <a:spcPct val="0"/>
              </a:spcBef>
              <a:spcAft>
                <a:spcPct val="0"/>
              </a:spcAft>
              <a:defRPr sz="2800" b="1">
                <a:solidFill>
                  <a:schemeClr val="bg1"/>
                </a:solidFill>
                <a:latin typeface="Arial" charset="0"/>
              </a:defRPr>
            </a:lvl7pPr>
            <a:lvl8pPr marL="1371600" algn="l" rtl="0" eaLnBrk="0" fontAlgn="base" hangingPunct="0">
              <a:spcBef>
                <a:spcPct val="0"/>
              </a:spcBef>
              <a:spcAft>
                <a:spcPct val="0"/>
              </a:spcAft>
              <a:defRPr sz="2800" b="1">
                <a:solidFill>
                  <a:schemeClr val="bg1"/>
                </a:solidFill>
                <a:latin typeface="Arial" charset="0"/>
              </a:defRPr>
            </a:lvl8pPr>
            <a:lvl9pPr marL="1828800" algn="l" rtl="0" eaLnBrk="0" fontAlgn="base" hangingPunct="0">
              <a:spcBef>
                <a:spcPct val="0"/>
              </a:spcBef>
              <a:spcAft>
                <a:spcPct val="0"/>
              </a:spcAft>
              <a:defRPr sz="2800" b="1">
                <a:solidFill>
                  <a:schemeClr val="bg1"/>
                </a:solidFill>
                <a:latin typeface="Arial" charset="0"/>
              </a:defRPr>
            </a:lvl9pPr>
          </a:lstStyle>
          <a:p>
            <a:pPr defTabSz="914400"/>
            <a:endParaRPr lang="en-US" i="1" dirty="0">
              <a:solidFill>
                <a:prstClr val="white"/>
              </a:solidFill>
            </a:endParaRPr>
          </a:p>
        </p:txBody>
      </p:sp>
      <p:pic>
        <p:nvPicPr>
          <p:cNvPr id="371740" name="Picture 28" descr="Coal News Information Category from Platt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270" y="4276840"/>
            <a:ext cx="881053" cy="1356131"/>
          </a:xfrm>
          <a:prstGeom prst="rect">
            <a:avLst/>
          </a:prstGeom>
          <a:noFill/>
          <a:extLst>
            <a:ext uri="{909E8E84-426E-40DD-AFC4-6F175D3DCCD1}">
              <a14:hiddenFill xmlns:a14="http://schemas.microsoft.com/office/drawing/2010/main">
                <a:solidFill>
                  <a:srgbClr val="FFFFFF"/>
                </a:solidFill>
              </a14:hiddenFill>
            </a:ext>
          </a:extLst>
        </p:spPr>
      </p:pic>
      <p:pic>
        <p:nvPicPr>
          <p:cNvPr id="371753" name="Picture 4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47856" y="4347693"/>
            <a:ext cx="576263" cy="1254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Freeform 1723"/>
          <p:cNvSpPr>
            <a:spLocks/>
          </p:cNvSpPr>
          <p:nvPr/>
        </p:nvSpPr>
        <p:spPr bwMode="auto">
          <a:xfrm rot="17487636">
            <a:off x="2615161" y="3506722"/>
            <a:ext cx="927312" cy="305164"/>
          </a:xfrm>
          <a:custGeom>
            <a:avLst/>
            <a:gdLst/>
            <a:ahLst/>
            <a:cxnLst>
              <a:cxn ang="0">
                <a:pos x="661" y="28"/>
              </a:cxn>
              <a:cxn ang="0">
                <a:pos x="318" y="461"/>
              </a:cxn>
              <a:cxn ang="0">
                <a:pos x="312" y="230"/>
              </a:cxn>
              <a:cxn ang="0">
                <a:pos x="0" y="511"/>
              </a:cxn>
              <a:cxn ang="0">
                <a:pos x="377" y="0"/>
              </a:cxn>
              <a:cxn ang="0">
                <a:pos x="384" y="245"/>
              </a:cxn>
              <a:cxn ang="0">
                <a:pos x="661" y="28"/>
              </a:cxn>
            </a:cxnLst>
            <a:rect l="0" t="0" r="r" b="b"/>
            <a:pathLst>
              <a:path w="661" h="511">
                <a:moveTo>
                  <a:pt x="661" y="28"/>
                </a:moveTo>
                <a:lnTo>
                  <a:pt x="318" y="461"/>
                </a:lnTo>
                <a:lnTo>
                  <a:pt x="312" y="230"/>
                </a:lnTo>
                <a:lnTo>
                  <a:pt x="0" y="511"/>
                </a:lnTo>
                <a:lnTo>
                  <a:pt x="377" y="0"/>
                </a:lnTo>
                <a:lnTo>
                  <a:pt x="384" y="245"/>
                </a:lnTo>
                <a:lnTo>
                  <a:pt x="661" y="28"/>
                </a:lnTo>
                <a:close/>
              </a:path>
            </a:pathLst>
          </a:custGeom>
          <a:solidFill>
            <a:srgbClr val="FFFF00"/>
          </a:solidFill>
          <a:ln w="9525">
            <a:solidFill>
              <a:srgbClr val="000000"/>
            </a:solidFill>
            <a:round/>
            <a:headEnd/>
            <a:tailEnd/>
          </a:ln>
        </p:spPr>
        <p:txBody>
          <a:bodyPr/>
          <a:lstStyle/>
          <a:p>
            <a:pPr defTabSz="914400"/>
            <a:endParaRPr lang="en-US" dirty="0">
              <a:solidFill>
                <a:prstClr val="black"/>
              </a:solidFill>
            </a:endParaRPr>
          </a:p>
        </p:txBody>
      </p:sp>
      <p:sp>
        <p:nvSpPr>
          <p:cNvPr id="22" name="Freeform 1723"/>
          <p:cNvSpPr>
            <a:spLocks/>
          </p:cNvSpPr>
          <p:nvPr/>
        </p:nvSpPr>
        <p:spPr bwMode="auto">
          <a:xfrm rot="14143976">
            <a:off x="3522911" y="3451526"/>
            <a:ext cx="1194195" cy="280880"/>
          </a:xfrm>
          <a:custGeom>
            <a:avLst/>
            <a:gdLst/>
            <a:ahLst/>
            <a:cxnLst>
              <a:cxn ang="0">
                <a:pos x="661" y="28"/>
              </a:cxn>
              <a:cxn ang="0">
                <a:pos x="318" y="461"/>
              </a:cxn>
              <a:cxn ang="0">
                <a:pos x="312" y="230"/>
              </a:cxn>
              <a:cxn ang="0">
                <a:pos x="0" y="511"/>
              </a:cxn>
              <a:cxn ang="0">
                <a:pos x="377" y="0"/>
              </a:cxn>
              <a:cxn ang="0">
                <a:pos x="384" y="245"/>
              </a:cxn>
              <a:cxn ang="0">
                <a:pos x="661" y="28"/>
              </a:cxn>
            </a:cxnLst>
            <a:rect l="0" t="0" r="r" b="b"/>
            <a:pathLst>
              <a:path w="661" h="511">
                <a:moveTo>
                  <a:pt x="661" y="28"/>
                </a:moveTo>
                <a:lnTo>
                  <a:pt x="318" y="461"/>
                </a:lnTo>
                <a:lnTo>
                  <a:pt x="312" y="230"/>
                </a:lnTo>
                <a:lnTo>
                  <a:pt x="0" y="511"/>
                </a:lnTo>
                <a:lnTo>
                  <a:pt x="377" y="0"/>
                </a:lnTo>
                <a:lnTo>
                  <a:pt x="384" y="245"/>
                </a:lnTo>
                <a:lnTo>
                  <a:pt x="661" y="28"/>
                </a:lnTo>
                <a:close/>
              </a:path>
            </a:pathLst>
          </a:custGeom>
          <a:solidFill>
            <a:srgbClr val="FFFF00"/>
          </a:solidFill>
          <a:ln w="9525">
            <a:solidFill>
              <a:srgbClr val="000000"/>
            </a:solidFill>
            <a:round/>
            <a:headEnd/>
            <a:tailEnd/>
          </a:ln>
        </p:spPr>
        <p:txBody>
          <a:bodyPr/>
          <a:lstStyle/>
          <a:p>
            <a:pPr defTabSz="914400"/>
            <a:endParaRPr lang="en-US" dirty="0">
              <a:solidFill>
                <a:prstClr val="black"/>
              </a:solidFill>
            </a:endParaRPr>
          </a:p>
        </p:txBody>
      </p:sp>
      <p:sp>
        <p:nvSpPr>
          <p:cNvPr id="5" name="Rounded Rectangle 4"/>
          <p:cNvSpPr/>
          <p:nvPr/>
        </p:nvSpPr>
        <p:spPr bwMode="auto">
          <a:xfrm>
            <a:off x="2276475" y="4211471"/>
            <a:ext cx="1956066" cy="1547890"/>
          </a:xfrm>
          <a:prstGeom prst="roundRect">
            <a:avLst/>
          </a:prstGeom>
          <a:noFill/>
          <a:ln w="9525" cap="flat" cmpd="sng" algn="ctr">
            <a:solidFill>
              <a:schemeClr val="tx1"/>
            </a:solidFill>
            <a:prstDash val="solid"/>
            <a:round/>
            <a:headEnd type="none" w="med" len="med"/>
            <a:tailEnd type="none" w="med" len="med"/>
          </a:ln>
          <a:effectLst/>
        </p:spPr>
        <p:txBody>
          <a:bodyPr vert="horz" wrap="square" lIns="0" tIns="46038" rIns="0" bIns="46038" numCol="1" rtlCol="0" anchor="t" anchorCtr="1" compatLnSpc="1">
            <a:prstTxWarp prst="textNoShape">
              <a:avLst/>
            </a:prstTxWarp>
          </a:bodyPr>
          <a:lstStyle/>
          <a:p>
            <a:pPr defTabSz="914400" eaLnBrk="0" fontAlgn="base" hangingPunct="0">
              <a:lnSpc>
                <a:spcPct val="80000"/>
              </a:lnSpc>
              <a:spcBef>
                <a:spcPct val="0"/>
              </a:spcBef>
              <a:spcAft>
                <a:spcPct val="0"/>
              </a:spcAft>
            </a:pPr>
            <a:endParaRPr lang="en-US" sz="3200" b="1" dirty="0" smtClean="0">
              <a:solidFill>
                <a:srgbClr val="575F6D"/>
              </a:solidFill>
              <a:latin typeface="Arial" charset="0"/>
            </a:endParaRPr>
          </a:p>
        </p:txBody>
      </p:sp>
      <p:sp>
        <p:nvSpPr>
          <p:cNvPr id="25" name="Text Box 28"/>
          <p:cNvSpPr txBox="1">
            <a:spLocks noChangeArrowheads="1"/>
          </p:cNvSpPr>
          <p:nvPr/>
        </p:nvSpPr>
        <p:spPr bwMode="auto">
          <a:xfrm>
            <a:off x="1295400" y="116105"/>
            <a:ext cx="6477000" cy="1384995"/>
          </a:xfrm>
          <a:prstGeom prst="rect">
            <a:avLst/>
          </a:prstGeom>
          <a:noFill/>
          <a:ln w="9525">
            <a:noFill/>
            <a:miter lim="800000"/>
            <a:headEnd/>
            <a:tailEnd/>
          </a:ln>
          <a:effectLst/>
        </p:spPr>
        <p:txBody>
          <a:bodyPr wrap="square">
            <a:spAutoFit/>
          </a:bodyPr>
          <a:lstStyle/>
          <a:p>
            <a:pPr algn="ctr" defTabSz="914400">
              <a:spcBef>
                <a:spcPct val="50000"/>
              </a:spcBef>
            </a:pPr>
            <a:r>
              <a:rPr lang="en-US" sz="1400" b="1" dirty="0" smtClean="0"/>
              <a:t>TDSPs/TDU/MOU/EC own and maintain the distribution lines </a:t>
            </a:r>
            <a:r>
              <a:rPr lang="en-US" sz="1400" b="1" dirty="0"/>
              <a:t>and </a:t>
            </a:r>
            <a:r>
              <a:rPr lang="en-US" sz="1400" b="1" dirty="0" smtClean="0"/>
              <a:t>meters. </a:t>
            </a:r>
          </a:p>
          <a:p>
            <a:pPr algn="ctr" defTabSz="914400">
              <a:spcBef>
                <a:spcPct val="50000"/>
              </a:spcBef>
            </a:pPr>
            <a:r>
              <a:rPr lang="en-US" sz="1400" b="1" dirty="0" smtClean="0"/>
              <a:t> The TDSP/TDU’s are paid by the REP of Record (ROR) for their Retail Customer’s electric consumption and discretionary service charges associated to the premise.  </a:t>
            </a:r>
          </a:p>
          <a:p>
            <a:pPr algn="ctr" defTabSz="914400">
              <a:spcBef>
                <a:spcPct val="50000"/>
              </a:spcBef>
            </a:pPr>
            <a:r>
              <a:rPr lang="en-US" sz="1400" b="1" dirty="0" smtClean="0"/>
              <a:t>MOU/EC payment arrangements may be different depending upon REP of Record and MOU/EC Billing Agreement(s)</a:t>
            </a:r>
            <a:r>
              <a:rPr lang="en-US" sz="1200" dirty="0" smtClean="0">
                <a:solidFill>
                  <a:prstClr val="black"/>
                </a:solidFill>
              </a:rPr>
              <a:t> </a:t>
            </a:r>
            <a:endParaRPr lang="en-US" sz="1200" dirty="0">
              <a:solidFill>
                <a:prstClr val="black"/>
              </a:solidFill>
            </a:endParaRPr>
          </a:p>
        </p:txBody>
      </p:sp>
      <p:sp>
        <p:nvSpPr>
          <p:cNvPr id="26" name="Rounded Rectangle 25"/>
          <p:cNvSpPr/>
          <p:nvPr/>
        </p:nvSpPr>
        <p:spPr bwMode="auto">
          <a:xfrm>
            <a:off x="4340516" y="4191000"/>
            <a:ext cx="1332671" cy="1568361"/>
          </a:xfrm>
          <a:prstGeom prst="roundRect">
            <a:avLst/>
          </a:prstGeom>
          <a:noFill/>
          <a:ln w="9525" cap="flat" cmpd="sng" algn="ctr">
            <a:solidFill>
              <a:schemeClr val="tx1"/>
            </a:solidFill>
            <a:prstDash val="solid"/>
            <a:round/>
            <a:headEnd type="none" w="med" len="med"/>
            <a:tailEnd type="none" w="med" len="med"/>
          </a:ln>
          <a:effectLst/>
        </p:spPr>
        <p:txBody>
          <a:bodyPr vert="horz" wrap="square" lIns="0" tIns="46038" rIns="0" bIns="46038" numCol="1" rtlCol="0" anchor="t" anchorCtr="1" compatLnSpc="1">
            <a:prstTxWarp prst="textNoShape">
              <a:avLst/>
            </a:prstTxWarp>
          </a:bodyPr>
          <a:lstStyle/>
          <a:p>
            <a:pPr defTabSz="914400" eaLnBrk="0" fontAlgn="base" hangingPunct="0">
              <a:lnSpc>
                <a:spcPct val="80000"/>
              </a:lnSpc>
              <a:spcBef>
                <a:spcPct val="0"/>
              </a:spcBef>
              <a:spcAft>
                <a:spcPct val="0"/>
              </a:spcAft>
            </a:pPr>
            <a:endParaRPr lang="en-US" sz="3200" b="1" dirty="0" smtClean="0">
              <a:solidFill>
                <a:srgbClr val="575F6D"/>
              </a:solidFill>
              <a:latin typeface="Arial" charset="0"/>
            </a:endParaRPr>
          </a:p>
        </p:txBody>
      </p:sp>
      <p:sp>
        <p:nvSpPr>
          <p:cNvPr id="28" name="Text Box 1725"/>
          <p:cNvSpPr txBox="1">
            <a:spLocks noChangeArrowheads="1"/>
          </p:cNvSpPr>
          <p:nvPr/>
        </p:nvSpPr>
        <p:spPr bwMode="auto">
          <a:xfrm>
            <a:off x="875207" y="5785247"/>
            <a:ext cx="5064585" cy="615553"/>
          </a:xfrm>
          <a:prstGeom prst="rect">
            <a:avLst/>
          </a:prstGeom>
          <a:noFill/>
          <a:ln w="9525">
            <a:noFill/>
            <a:miter lim="800000"/>
            <a:headEnd/>
            <a:tailEnd/>
          </a:ln>
          <a:effectLst/>
        </p:spPr>
        <p:txBody>
          <a:bodyPr wrap="square">
            <a:spAutoFit/>
          </a:bodyPr>
          <a:lstStyle/>
          <a:p>
            <a:pPr algn="ctr" defTabSz="914400">
              <a:spcBef>
                <a:spcPct val="50000"/>
              </a:spcBef>
            </a:pPr>
            <a:r>
              <a:rPr lang="en-US" sz="1400" b="1" dirty="0"/>
              <a:t>Generation facilities </a:t>
            </a:r>
            <a:r>
              <a:rPr lang="en-US" sz="1400" b="1" dirty="0" smtClean="0"/>
              <a:t>can </a:t>
            </a:r>
            <a:r>
              <a:rPr lang="en-US" sz="1400" b="1" dirty="0"/>
              <a:t>be owned by </a:t>
            </a:r>
            <a:r>
              <a:rPr lang="en-US" sz="1400" b="1" dirty="0" smtClean="0"/>
              <a:t>Qualified Scheduling (QSEs) </a:t>
            </a:r>
            <a:r>
              <a:rPr lang="en-US" sz="1400" b="1" dirty="0"/>
              <a:t>or </a:t>
            </a:r>
            <a:r>
              <a:rPr lang="en-US" sz="1400" b="1" dirty="0" smtClean="0"/>
              <a:t>Load Serving Entities (LSEs)</a:t>
            </a:r>
            <a:r>
              <a:rPr lang="en-US" sz="2000" b="1" dirty="0"/>
              <a:t/>
            </a:r>
            <a:br>
              <a:rPr lang="en-US" sz="2000" b="1" dirty="0"/>
            </a:br>
            <a:endParaRPr lang="en-US" sz="600" b="1" dirty="0"/>
          </a:p>
        </p:txBody>
      </p:sp>
      <p:sp>
        <p:nvSpPr>
          <p:cNvPr id="29" name="Rounded Rectangle 28"/>
          <p:cNvSpPr/>
          <p:nvPr/>
        </p:nvSpPr>
        <p:spPr bwMode="auto">
          <a:xfrm>
            <a:off x="875208" y="4146639"/>
            <a:ext cx="1258392" cy="1568361"/>
          </a:xfrm>
          <a:prstGeom prst="roundRect">
            <a:avLst/>
          </a:prstGeom>
          <a:noFill/>
          <a:ln w="9525" cap="flat" cmpd="sng" algn="ctr">
            <a:solidFill>
              <a:schemeClr val="tx1"/>
            </a:solidFill>
            <a:prstDash val="solid"/>
            <a:round/>
            <a:headEnd type="none" w="med" len="med"/>
            <a:tailEnd type="none" w="med" len="med"/>
          </a:ln>
          <a:effectLst/>
        </p:spPr>
        <p:txBody>
          <a:bodyPr vert="horz" wrap="square" lIns="0" tIns="46038" rIns="0" bIns="46038" numCol="1" rtlCol="0" anchor="t" anchorCtr="1" compatLnSpc="1">
            <a:prstTxWarp prst="textNoShape">
              <a:avLst/>
            </a:prstTxWarp>
          </a:bodyPr>
          <a:lstStyle/>
          <a:p>
            <a:pPr defTabSz="914400" eaLnBrk="0" fontAlgn="base" hangingPunct="0">
              <a:lnSpc>
                <a:spcPct val="80000"/>
              </a:lnSpc>
              <a:spcBef>
                <a:spcPct val="0"/>
              </a:spcBef>
              <a:spcAft>
                <a:spcPct val="0"/>
              </a:spcAft>
            </a:pPr>
            <a:endParaRPr lang="en-US" sz="3200" b="1" dirty="0" smtClean="0">
              <a:solidFill>
                <a:srgbClr val="575F6D"/>
              </a:solidFill>
              <a:latin typeface="Arial" charset="0"/>
            </a:endParaRPr>
          </a:p>
        </p:txBody>
      </p:sp>
      <p:pic>
        <p:nvPicPr>
          <p:cNvPr id="374821" name="Picture 37" descr="C:\Users\00212572\Desktop\2013_New_Hire_Training\JAN_16_2013\Wind_MP900442754.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145308" y="4337239"/>
            <a:ext cx="813689" cy="1241565"/>
          </a:xfrm>
          <a:prstGeom prst="rect">
            <a:avLst/>
          </a:prstGeom>
          <a:noFill/>
          <a:extLst>
            <a:ext uri="{909E8E84-426E-40DD-AFC4-6F175D3DCCD1}">
              <a14:hiddenFill xmlns:a14="http://schemas.microsoft.com/office/drawing/2010/main">
                <a:solidFill>
                  <a:srgbClr val="FFFFFF"/>
                </a:solidFill>
              </a14:hiddenFill>
            </a:ext>
          </a:extLst>
        </p:spPr>
      </p:pic>
      <p:sp>
        <p:nvSpPr>
          <p:cNvPr id="31" name="Freeform 1723"/>
          <p:cNvSpPr>
            <a:spLocks/>
          </p:cNvSpPr>
          <p:nvPr/>
        </p:nvSpPr>
        <p:spPr bwMode="auto">
          <a:xfrm rot="19395561">
            <a:off x="1403189" y="3385253"/>
            <a:ext cx="1005837" cy="217380"/>
          </a:xfrm>
          <a:custGeom>
            <a:avLst/>
            <a:gdLst/>
            <a:ahLst/>
            <a:cxnLst>
              <a:cxn ang="0">
                <a:pos x="661" y="28"/>
              </a:cxn>
              <a:cxn ang="0">
                <a:pos x="318" y="461"/>
              </a:cxn>
              <a:cxn ang="0">
                <a:pos x="312" y="230"/>
              </a:cxn>
              <a:cxn ang="0">
                <a:pos x="0" y="511"/>
              </a:cxn>
              <a:cxn ang="0">
                <a:pos x="377" y="0"/>
              </a:cxn>
              <a:cxn ang="0">
                <a:pos x="384" y="245"/>
              </a:cxn>
              <a:cxn ang="0">
                <a:pos x="661" y="28"/>
              </a:cxn>
            </a:cxnLst>
            <a:rect l="0" t="0" r="r" b="b"/>
            <a:pathLst>
              <a:path w="661" h="511">
                <a:moveTo>
                  <a:pt x="661" y="28"/>
                </a:moveTo>
                <a:lnTo>
                  <a:pt x="318" y="461"/>
                </a:lnTo>
                <a:lnTo>
                  <a:pt x="312" y="230"/>
                </a:lnTo>
                <a:lnTo>
                  <a:pt x="0" y="511"/>
                </a:lnTo>
                <a:lnTo>
                  <a:pt x="377" y="0"/>
                </a:lnTo>
                <a:lnTo>
                  <a:pt x="384" y="245"/>
                </a:lnTo>
                <a:lnTo>
                  <a:pt x="661" y="28"/>
                </a:lnTo>
                <a:close/>
              </a:path>
            </a:pathLst>
          </a:custGeom>
          <a:solidFill>
            <a:srgbClr val="FFFF00"/>
          </a:solidFill>
          <a:ln w="9525">
            <a:solidFill>
              <a:srgbClr val="000000"/>
            </a:solidFill>
            <a:round/>
            <a:headEnd/>
            <a:tailEnd/>
          </a:ln>
        </p:spPr>
        <p:txBody>
          <a:bodyPr/>
          <a:lstStyle/>
          <a:p>
            <a:pPr defTabSz="914400"/>
            <a:endParaRPr lang="en-US" dirty="0">
              <a:solidFill>
                <a:prstClr val="black"/>
              </a:solidFill>
            </a:endParaRPr>
          </a:p>
        </p:txBody>
      </p:sp>
      <p:sp>
        <p:nvSpPr>
          <p:cNvPr id="33" name="Rounded Rectangle 32"/>
          <p:cNvSpPr/>
          <p:nvPr/>
        </p:nvSpPr>
        <p:spPr bwMode="auto">
          <a:xfrm>
            <a:off x="6561677" y="3429000"/>
            <a:ext cx="1752600" cy="672624"/>
          </a:xfrm>
          <a:prstGeom prst="roundRect">
            <a:avLst/>
          </a:prstGeom>
          <a:solidFill>
            <a:schemeClr val="bg2">
              <a:lumMod val="90000"/>
            </a:schemeClr>
          </a:solidFill>
          <a:ln w="9525" cap="flat" cmpd="sng" algn="ctr">
            <a:solidFill>
              <a:schemeClr val="tx1"/>
            </a:solidFill>
            <a:prstDash val="solid"/>
            <a:round/>
            <a:headEnd type="none" w="med" len="med"/>
            <a:tailEnd type="none" w="med" len="med"/>
          </a:ln>
          <a:effectLst/>
        </p:spPr>
        <p:txBody>
          <a:bodyPr vert="horz" wrap="square" lIns="0" tIns="46038" rIns="0" bIns="46038" numCol="1" rtlCol="0" anchor="t" anchorCtr="1" compatLnSpc="1">
            <a:prstTxWarp prst="textNoShape">
              <a:avLst/>
            </a:prstTxWarp>
          </a:bodyPr>
          <a:lstStyle/>
          <a:p>
            <a:pPr defTabSz="914400" eaLnBrk="0" fontAlgn="base" hangingPunct="0">
              <a:lnSpc>
                <a:spcPct val="80000"/>
              </a:lnSpc>
              <a:spcBef>
                <a:spcPct val="0"/>
              </a:spcBef>
              <a:spcAft>
                <a:spcPct val="0"/>
              </a:spcAft>
            </a:pPr>
            <a:endParaRPr lang="en-US" sz="3200" b="1" dirty="0" smtClean="0">
              <a:solidFill>
                <a:srgbClr val="575F6D"/>
              </a:solidFill>
              <a:latin typeface="Arial" charset="0"/>
            </a:endParaRPr>
          </a:p>
        </p:txBody>
      </p:sp>
      <p:sp>
        <p:nvSpPr>
          <p:cNvPr id="8" name="Rounded Rectangle 7"/>
          <p:cNvSpPr/>
          <p:nvPr/>
        </p:nvSpPr>
        <p:spPr bwMode="auto">
          <a:xfrm>
            <a:off x="3875016" y="1540511"/>
            <a:ext cx="3595881" cy="1533525"/>
          </a:xfrm>
          <a:prstGeom prst="roundRect">
            <a:avLst/>
          </a:prstGeom>
          <a:noFill/>
          <a:ln w="9525" cap="flat" cmpd="sng" algn="ctr">
            <a:solidFill>
              <a:schemeClr val="tx1"/>
            </a:solidFill>
            <a:prstDash val="solid"/>
            <a:round/>
            <a:headEnd type="none" w="med" len="med"/>
            <a:tailEnd type="none" w="med" len="med"/>
          </a:ln>
          <a:effectLst/>
        </p:spPr>
        <p:txBody>
          <a:bodyPr vert="horz" wrap="square" lIns="0" tIns="46038" rIns="0" bIns="46038" numCol="1" rtlCol="0" anchor="t" anchorCtr="1" compatLnSpc="1">
            <a:prstTxWarp prst="textNoShape">
              <a:avLst/>
            </a:prstTxWarp>
          </a:bodyPr>
          <a:lstStyle/>
          <a:p>
            <a:pPr defTabSz="914400" eaLnBrk="0" fontAlgn="base" hangingPunct="0">
              <a:lnSpc>
                <a:spcPct val="80000"/>
              </a:lnSpc>
              <a:spcBef>
                <a:spcPct val="0"/>
              </a:spcBef>
              <a:spcAft>
                <a:spcPct val="0"/>
              </a:spcAft>
            </a:pPr>
            <a:endParaRPr lang="en-US" sz="3200" b="1" dirty="0" smtClean="0">
              <a:solidFill>
                <a:srgbClr val="575F6D"/>
              </a:solidFill>
              <a:latin typeface="Arial" charset="0"/>
            </a:endParaRPr>
          </a:p>
        </p:txBody>
      </p:sp>
      <p:pic>
        <p:nvPicPr>
          <p:cNvPr id="374854" name="Picture 70"/>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85800" y="1586208"/>
            <a:ext cx="609600" cy="51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4856" name="Picture 7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6900" y="2411883"/>
            <a:ext cx="863549" cy="40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Rounded Rectangle 43"/>
          <p:cNvSpPr/>
          <p:nvPr/>
        </p:nvSpPr>
        <p:spPr bwMode="auto">
          <a:xfrm>
            <a:off x="385662" y="1447620"/>
            <a:ext cx="1130301" cy="1771830"/>
          </a:xfrm>
          <a:prstGeom prst="roundRect">
            <a:avLst/>
          </a:prstGeom>
          <a:noFill/>
          <a:ln w="9525" cap="flat" cmpd="sng" algn="ctr">
            <a:solidFill>
              <a:schemeClr val="tx1"/>
            </a:solidFill>
            <a:prstDash val="solid"/>
            <a:round/>
            <a:headEnd type="none" w="med" len="med"/>
            <a:tailEnd type="none" w="med" len="med"/>
          </a:ln>
          <a:effectLst/>
        </p:spPr>
        <p:txBody>
          <a:bodyPr vert="horz" wrap="square" lIns="0" tIns="46038" rIns="0" bIns="46038" numCol="1" rtlCol="0" anchor="t" anchorCtr="1" compatLnSpc="1">
            <a:prstTxWarp prst="textNoShape">
              <a:avLst/>
            </a:prstTxWarp>
          </a:bodyPr>
          <a:lstStyle/>
          <a:p>
            <a:pPr defTabSz="914400" eaLnBrk="0" fontAlgn="base" hangingPunct="0">
              <a:lnSpc>
                <a:spcPct val="80000"/>
              </a:lnSpc>
              <a:spcBef>
                <a:spcPct val="0"/>
              </a:spcBef>
              <a:spcAft>
                <a:spcPct val="0"/>
              </a:spcAft>
            </a:pPr>
            <a:endParaRPr lang="en-US" sz="3200" b="1" dirty="0" smtClean="0">
              <a:solidFill>
                <a:srgbClr val="575F6D"/>
              </a:solidFill>
              <a:latin typeface="Arial" charset="0"/>
            </a:endParaRPr>
          </a:p>
        </p:txBody>
      </p:sp>
      <p:sp>
        <p:nvSpPr>
          <p:cNvPr id="45" name="Rounded Rectangle 44"/>
          <p:cNvSpPr/>
          <p:nvPr/>
        </p:nvSpPr>
        <p:spPr bwMode="auto">
          <a:xfrm>
            <a:off x="2133600" y="1540511"/>
            <a:ext cx="1741418" cy="1533525"/>
          </a:xfrm>
          <a:prstGeom prst="roundRect">
            <a:avLst/>
          </a:prstGeom>
          <a:noFill/>
          <a:ln w="9525" cap="flat" cmpd="sng" algn="ctr">
            <a:solidFill>
              <a:schemeClr val="tx1"/>
            </a:solidFill>
            <a:prstDash val="solid"/>
            <a:round/>
            <a:headEnd type="none" w="med" len="med"/>
            <a:tailEnd type="none" w="med" len="med"/>
          </a:ln>
          <a:effectLst/>
        </p:spPr>
        <p:txBody>
          <a:bodyPr vert="horz" wrap="square" lIns="0" tIns="46038" rIns="0" bIns="46038" numCol="1" rtlCol="0" anchor="t" anchorCtr="1" compatLnSpc="1">
            <a:prstTxWarp prst="textNoShape">
              <a:avLst/>
            </a:prstTxWarp>
          </a:bodyPr>
          <a:lstStyle/>
          <a:p>
            <a:pPr defTabSz="914400" eaLnBrk="0" fontAlgn="base" hangingPunct="0">
              <a:lnSpc>
                <a:spcPct val="80000"/>
              </a:lnSpc>
              <a:spcBef>
                <a:spcPct val="0"/>
              </a:spcBef>
              <a:spcAft>
                <a:spcPct val="0"/>
              </a:spcAft>
            </a:pPr>
            <a:endParaRPr lang="en-US" sz="3200" b="1" dirty="0" smtClean="0">
              <a:solidFill>
                <a:srgbClr val="575F6D"/>
              </a:solidFill>
              <a:latin typeface="Arial" charset="0"/>
            </a:endParaRPr>
          </a:p>
        </p:txBody>
      </p:sp>
      <p:sp>
        <p:nvSpPr>
          <p:cNvPr id="6" name="TextBox 5"/>
          <p:cNvSpPr txBox="1"/>
          <p:nvPr/>
        </p:nvSpPr>
        <p:spPr>
          <a:xfrm>
            <a:off x="6553200" y="3530025"/>
            <a:ext cx="1752599" cy="584775"/>
          </a:xfrm>
          <a:prstGeom prst="rect">
            <a:avLst/>
          </a:prstGeom>
          <a:noFill/>
        </p:spPr>
        <p:txBody>
          <a:bodyPr wrap="square" rtlCol="0">
            <a:spAutoFit/>
          </a:bodyPr>
          <a:lstStyle/>
          <a:p>
            <a:pPr algn="ctr" defTabSz="914400"/>
            <a:r>
              <a:rPr lang="en-US" sz="1600" b="1" dirty="0" smtClean="0">
                <a:solidFill>
                  <a:prstClr val="black"/>
                </a:solidFill>
              </a:rPr>
              <a:t>Retail Electric Provider</a:t>
            </a:r>
            <a:endParaRPr lang="en-US" sz="1600" b="1" dirty="0">
              <a:solidFill>
                <a:prstClr val="black"/>
              </a:solidFill>
            </a:endParaRPr>
          </a:p>
        </p:txBody>
      </p:sp>
      <p:sp>
        <p:nvSpPr>
          <p:cNvPr id="7" name="Slide Number Placeholder 6"/>
          <p:cNvSpPr>
            <a:spLocks noGrp="1"/>
          </p:cNvSpPr>
          <p:nvPr>
            <p:ph type="sldNum" sz="quarter" idx="12"/>
          </p:nvPr>
        </p:nvSpPr>
        <p:spPr/>
        <p:txBody>
          <a:bodyPr/>
          <a:lstStyle/>
          <a:p>
            <a:fld id="{F99309A2-3AE9-4085-9C14-C7B09CDADA54}" type="slidenum">
              <a:rPr lang="en-US" smtClean="0"/>
              <a:pPr/>
              <a:t>8</a:t>
            </a:fld>
            <a:endParaRPr lang="en-US" dirty="0"/>
          </a:p>
        </p:txBody>
      </p:sp>
      <p:sp>
        <p:nvSpPr>
          <p:cNvPr id="35" name="TextBox 34"/>
          <p:cNvSpPr txBox="1"/>
          <p:nvPr/>
        </p:nvSpPr>
        <p:spPr>
          <a:xfrm>
            <a:off x="7924800" y="2743200"/>
            <a:ext cx="1038225" cy="369332"/>
          </a:xfrm>
          <a:prstGeom prst="rect">
            <a:avLst/>
          </a:prstGeom>
          <a:noFill/>
        </p:spPr>
        <p:txBody>
          <a:bodyPr wrap="square" rtlCol="0">
            <a:spAutoFit/>
          </a:bodyPr>
          <a:lstStyle/>
          <a:p>
            <a:pPr algn="ctr" defTabSz="914400"/>
            <a:r>
              <a:rPr lang="en-US" sz="900" b="1" dirty="0" smtClean="0"/>
              <a:t>Retail </a:t>
            </a:r>
          </a:p>
          <a:p>
            <a:pPr algn="ctr" defTabSz="914400"/>
            <a:r>
              <a:rPr lang="en-US" sz="900" b="1" dirty="0" smtClean="0"/>
              <a:t>Customer</a:t>
            </a:r>
            <a:endParaRPr lang="en-US" sz="900" b="1" dirty="0">
              <a:solidFill>
                <a:prstClr val="black"/>
              </a:solidFill>
            </a:endParaRPr>
          </a:p>
        </p:txBody>
      </p:sp>
    </p:spTree>
    <p:extLst>
      <p:ext uri="{BB962C8B-B14F-4D97-AF65-F5344CB8AC3E}">
        <p14:creationId xmlns:p14="http://schemas.microsoft.com/office/powerpoint/2010/main" val="2566997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ERCOT Committees &amp; Groups</a:t>
            </a:r>
            <a:endParaRPr lang="en-US" dirty="0"/>
          </a:p>
        </p:txBody>
      </p:sp>
      <p:sp>
        <p:nvSpPr>
          <p:cNvPr id="4" name="Slide Number Placeholder 3"/>
          <p:cNvSpPr>
            <a:spLocks noGrp="1"/>
          </p:cNvSpPr>
          <p:nvPr>
            <p:ph type="sldNum" sz="quarter" idx="12"/>
          </p:nvPr>
        </p:nvSpPr>
        <p:spPr/>
        <p:txBody>
          <a:bodyPr/>
          <a:lstStyle/>
          <a:p>
            <a:fld id="{2C744734-EED9-4E95-8605-F304C3A682C0}" type="slidenum">
              <a:rPr lang="en-US" smtClean="0"/>
              <a:pPr/>
              <a:t>9</a:t>
            </a:fld>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29000" y="1295401"/>
            <a:ext cx="4023360" cy="5362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953000" y="3962400"/>
            <a:ext cx="685800" cy="228600"/>
          </a:xfrm>
          <a:prstGeom prst="rect">
            <a:avLst/>
          </a:prstGeom>
          <a:noFill/>
          <a:ln w="381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1926223774"/>
      </p:ext>
    </p:extLst>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Andrea Template (will print black and white)">
  <a:themeElements>
    <a:clrScheme name="Custom 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92D05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Andrea Template (will print black and white)</Template>
  <TotalTime>600</TotalTime>
  <Words>949</Words>
  <Application>Microsoft Office PowerPoint</Application>
  <PresentationFormat>On-screen Show (4:3)</PresentationFormat>
  <Paragraphs>132</Paragraphs>
  <Slides>18</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Andrea Template (will print black and white)</vt:lpstr>
      <vt:lpstr>Clip</vt:lpstr>
      <vt:lpstr>Texas Competitive Market &amp; Governance</vt:lpstr>
      <vt:lpstr>ERCOT Region</vt:lpstr>
      <vt:lpstr>PowerPoint Presentation</vt:lpstr>
      <vt:lpstr>Competitive Areas w/in ERCOT</vt:lpstr>
      <vt:lpstr>Electric Reliability Council of Texas (ERCOT)  Market Design </vt:lpstr>
      <vt:lpstr>ERCOT  Market Design (Retail)</vt:lpstr>
      <vt:lpstr>Certified Market Participants at ERCOT</vt:lpstr>
      <vt:lpstr>PowerPoint Presentation</vt:lpstr>
      <vt:lpstr>ERCOT Committees &amp; Groups</vt:lpstr>
      <vt:lpstr>Advanced Meters and  Smart Meter Texas Roles in the Texas Market</vt:lpstr>
      <vt:lpstr>TDSP Advanced Metering System (AMS) - Requirements </vt:lpstr>
      <vt:lpstr>Resulted in PUCT Project 34610 - AMIT</vt:lpstr>
      <vt:lpstr>Advanced Metering System (AMS) – The Players</vt:lpstr>
      <vt:lpstr>SMT Governance </vt:lpstr>
      <vt:lpstr>Advance Meter Working Group (AMWG)</vt:lpstr>
      <vt:lpstr>Retail Market Subcommittee (RMS) </vt:lpstr>
      <vt:lpstr>Joint Development &amp; Operation Agreement  (JDOA)</vt:lpstr>
      <vt:lpstr>Public Utility Commission (PUCT)</vt:lpstr>
    </vt:vector>
  </TitlesOfParts>
  <Company>EFH Corporate Services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Schatz, John</dc:creator>
  <cp:lastModifiedBy>Andrea</cp:lastModifiedBy>
  <cp:revision>34</cp:revision>
  <dcterms:created xsi:type="dcterms:W3CDTF">2015-06-30T21:34:36Z</dcterms:created>
  <dcterms:modified xsi:type="dcterms:W3CDTF">2015-11-03T22:14:51Z</dcterms:modified>
</cp:coreProperties>
</file>