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0"/>
  </p:notesMasterIdLst>
  <p:handoutMasterIdLst>
    <p:handoutMasterId r:id="rId11"/>
  </p:handoutMasterIdLst>
  <p:sldIdLst>
    <p:sldId id="258" r:id="rId5"/>
    <p:sldId id="261" r:id="rId6"/>
    <p:sldId id="277" r:id="rId7"/>
    <p:sldId id="281" r:id="rId8"/>
    <p:sldId id="282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69A2"/>
    <a:srgbClr val="40949A"/>
    <a:srgbClr val="0000CC"/>
    <a:srgbClr val="FF3300"/>
    <a:srgbClr val="FF9900"/>
    <a:srgbClr val="29417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34" autoAdjust="0"/>
  </p:normalViewPr>
  <p:slideViewPr>
    <p:cSldViewPr>
      <p:cViewPr>
        <p:scale>
          <a:sx n="94" d="100"/>
          <a:sy n="94" d="100"/>
        </p:scale>
        <p:origin x="-474" y="-33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ECF0B181-D0E7-4643-8D96-C86FA746ECC2}" type="datetimeFigureOut">
              <a:rPr lang="en-US"/>
              <a:pPr>
                <a:defRPr/>
              </a:pPr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B147134E-5D60-49EC-958A-C1754A0E9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90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70AF632-A6B7-4DC3-8001-5F2EF22C5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41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</p:spTree>
    <p:extLst>
      <p:ext uri="{BB962C8B-B14F-4D97-AF65-F5344CB8AC3E}">
        <p14:creationId xmlns:p14="http://schemas.microsoft.com/office/powerpoint/2010/main" val="208274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1BD84-1D41-4746-AE02-112669263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342372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1892B-1C37-47D3-A184-FFD2DB3F3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178333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1/13/2011</a:t>
            </a:r>
          </a:p>
        </p:txBody>
      </p:sp>
    </p:spTree>
    <p:extLst>
      <p:ext uri="{BB962C8B-B14F-4D97-AF65-F5344CB8AC3E}">
        <p14:creationId xmlns:p14="http://schemas.microsoft.com/office/powerpoint/2010/main" val="308806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C5F1-592C-448E-9CCA-12DD94D00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291181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153A1-3457-47F3-A2BA-5766B1B39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155137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D284-0383-40E1-83A6-8A81565E8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256558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BD71C-53A3-4241-846A-B65175699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100595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C4A01-0C73-4C4E-89D4-F4C229A00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427211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446BB-D630-4069-B03B-D925ED9A4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234358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AF0F9-ED62-4025-8FD1-11EB68263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4136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511BD4-927F-4136-A75B-DC9A3441F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2053" name="Picture 8" descr="logo_C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28600002-84A9-427E-8552-9EFE4F73BD1E}" type="slidenum">
              <a:rPr lang="en-US" sz="1200"/>
              <a:pPr algn="ctr">
                <a:defRPr/>
              </a:pPr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143000" y="1905000"/>
            <a:ext cx="7210425" cy="1238250"/>
          </a:xfrm>
        </p:spPr>
        <p:txBody>
          <a:bodyPr/>
          <a:lstStyle/>
          <a:p>
            <a:pPr algn="ctr" eaLnBrk="1" hangingPunct="1"/>
            <a:r>
              <a:rPr lang="en-US" altLang="en-US" dirty="0" smtClean="0"/>
              <a:t>Proposed Scope for</a:t>
            </a:r>
            <a:br>
              <a:rPr lang="en-US" altLang="en-US" dirty="0" smtClean="0"/>
            </a:br>
            <a:r>
              <a:rPr lang="en-US" altLang="en-US" dirty="0" smtClean="0"/>
              <a:t>Market Data Working Group</a:t>
            </a:r>
            <a:br>
              <a:rPr lang="en-US" altLang="en-US" dirty="0" smtClean="0"/>
            </a:br>
            <a:r>
              <a:rPr lang="en-US" altLang="en-US" dirty="0" smtClean="0"/>
              <a:t>(MDWG)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MISUG</a:t>
            </a:r>
          </a:p>
          <a:p>
            <a:r>
              <a:rPr lang="en-US" dirty="0" smtClean="0"/>
              <a:t>December 7,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MISUG</a:t>
            </a:r>
          </a:p>
        </p:txBody>
      </p:sp>
      <p:sp>
        <p:nvSpPr>
          <p:cNvPr id="8195" name="Date Placeholder 5"/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 smtClean="0"/>
              <a:t>12/7/2015</a:t>
            </a:r>
            <a:endParaRPr lang="en-US" altLang="en-US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Market Data Working Group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MISUG has evolved since its inception in 2011</a:t>
            </a:r>
          </a:p>
          <a:p>
            <a:r>
              <a:rPr lang="en-US" altLang="en-US" dirty="0" smtClean="0"/>
              <a:t>MISUG encompasses all data-related issues</a:t>
            </a:r>
          </a:p>
          <a:p>
            <a:r>
              <a:rPr lang="en-US" altLang="en-US" dirty="0" smtClean="0"/>
              <a:t>Proposed name change: Market Data Working Group (MDWG)</a:t>
            </a:r>
          </a:p>
          <a:p>
            <a:r>
              <a:rPr lang="en-US" altLang="en-US" dirty="0" smtClean="0"/>
              <a:t>MDWG will be a new </a:t>
            </a:r>
            <a:r>
              <a:rPr lang="en-US" altLang="en-US" dirty="0" smtClean="0"/>
              <a:t>group</a:t>
            </a:r>
          </a:p>
          <a:p>
            <a:r>
              <a:rPr lang="en-US" altLang="en-US" dirty="0" smtClean="0"/>
              <a:t>MISUG archives linked to MDWG</a:t>
            </a:r>
            <a:endParaRPr lang="en-US" altLang="en-US" dirty="0" smtClean="0"/>
          </a:p>
          <a:p>
            <a:r>
              <a:rPr lang="en-US" altLang="en-US" dirty="0" smtClean="0"/>
              <a:t>Continuing to report to COPS</a:t>
            </a:r>
            <a:endParaRPr lang="en-US" altLang="en-US" dirty="0" smtClean="0"/>
          </a:p>
          <a:p>
            <a:endParaRPr lang="en-US" altLang="en-US" dirty="0"/>
          </a:p>
          <a:p>
            <a:pPr marL="0" indent="0">
              <a:buNone/>
            </a:pPr>
            <a:r>
              <a:rPr lang="en-US" b="0" dirty="0"/>
              <a:t>The Market </a:t>
            </a:r>
            <a:r>
              <a:rPr lang="en-US" b="0" dirty="0" smtClean="0"/>
              <a:t>Data Working </a:t>
            </a:r>
            <a:r>
              <a:rPr lang="en-US" b="0" dirty="0"/>
              <a:t>Group (</a:t>
            </a:r>
            <a:r>
              <a:rPr lang="en-US" b="0" dirty="0" smtClean="0"/>
              <a:t>MDWG</a:t>
            </a:r>
            <a:r>
              <a:rPr lang="en-US" b="0" dirty="0"/>
              <a:t>) reporting to Commercial Operating Subcommittee (COPS) provides a forum </a:t>
            </a:r>
            <a:r>
              <a:rPr lang="en-US" b="0" dirty="0" smtClean="0"/>
              <a:t>for discussion</a:t>
            </a:r>
            <a:r>
              <a:rPr lang="en-US" b="0" dirty="0"/>
              <a:t>, input and comment on issues related to </a:t>
            </a:r>
            <a:r>
              <a:rPr lang="en-US" b="0" dirty="0" smtClean="0"/>
              <a:t>ERCOT market data, including data output, data access, data accuracy, and data classification.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MISUG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12/7/2015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Scope of MDWG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1066800"/>
            <a:ext cx="67056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61963" indent="-46196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b="1" dirty="0" smtClean="0"/>
              <a:t>Data Output</a:t>
            </a:r>
          </a:p>
          <a:p>
            <a:pPr marL="461963" indent="-46196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b="1" dirty="0"/>
              <a:t>Data Access</a:t>
            </a:r>
          </a:p>
          <a:p>
            <a:pPr marL="461963" indent="-46196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b="1" dirty="0" smtClean="0"/>
              <a:t>Data </a:t>
            </a:r>
            <a:r>
              <a:rPr lang="en-US" sz="2000" b="1" dirty="0"/>
              <a:t>Accuracy</a:t>
            </a:r>
          </a:p>
          <a:p>
            <a:pPr marL="461963" indent="-46196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b="1" dirty="0" smtClean="0"/>
              <a:t>Data Classification</a:t>
            </a:r>
            <a:endParaRPr lang="en-US" sz="2000" b="1" dirty="0"/>
          </a:p>
          <a:p>
            <a:pPr>
              <a:buFont typeface="Arial" pitchFamily="34" charset="0"/>
              <a:buChar char="•"/>
              <a:tabLst>
                <a:tab pos="457200" algn="l"/>
              </a:tabLst>
              <a:defRPr/>
            </a:pPr>
            <a:endParaRPr lang="en-US" sz="2000" b="1" dirty="0"/>
          </a:p>
          <a:p>
            <a:pPr>
              <a:buFont typeface="Arial" pitchFamily="34" charset="0"/>
              <a:buChar char="•"/>
              <a:tabLst>
                <a:tab pos="457200" algn="l"/>
              </a:tabLst>
              <a:defRPr/>
            </a:pPr>
            <a:endParaRPr lang="en-US" sz="2000" b="1" dirty="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41960" y="3048000"/>
            <a:ext cx="7924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 smtClean="0"/>
              <a:t>Target Audience:</a:t>
            </a:r>
          </a:p>
          <a:p>
            <a:pPr eaLnBrk="1" hangingPunct="1"/>
            <a:endParaRPr lang="en-US" altLang="en-US" b="1" dirty="0"/>
          </a:p>
          <a:p>
            <a:pPr eaLnBrk="1" hangingPunct="1"/>
            <a:r>
              <a:rPr lang="en-US" altLang="en-US" b="1" dirty="0" smtClean="0"/>
              <a:t>All Market Participants who would access ERCOT market data.</a:t>
            </a:r>
            <a:endParaRPr lang="en-US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MISUG</a:t>
            </a:r>
          </a:p>
        </p:txBody>
      </p:sp>
      <p:sp>
        <p:nvSpPr>
          <p:cNvPr id="11267" name="Date Placeholder 5"/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12/7/2015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Topics for Consideration</a:t>
            </a:r>
          </a:p>
        </p:txBody>
      </p:sp>
      <p:sp>
        <p:nvSpPr>
          <p:cNvPr id="1126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816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Data Output</a:t>
            </a:r>
          </a:p>
          <a:p>
            <a:pPr lvl="1"/>
            <a:r>
              <a:rPr lang="en-US" altLang="en-US" sz="1600" dirty="0" smtClean="0"/>
              <a:t>Report formats</a:t>
            </a:r>
          </a:p>
          <a:p>
            <a:pPr lvl="1"/>
            <a:r>
              <a:rPr lang="en-US" altLang="en-US" sz="1600" dirty="0" smtClean="0"/>
              <a:t>Performance/SLA</a:t>
            </a:r>
          </a:p>
          <a:p>
            <a:pPr lvl="1"/>
            <a:r>
              <a:rPr lang="en-US" altLang="en-US" sz="1600" dirty="0" smtClean="0"/>
              <a:t>Documentation</a:t>
            </a:r>
          </a:p>
          <a:p>
            <a:pPr lvl="1"/>
            <a:r>
              <a:rPr lang="en-US" altLang="en-US" sz="1600" dirty="0" smtClean="0"/>
              <a:t>Training</a:t>
            </a:r>
          </a:p>
          <a:p>
            <a:r>
              <a:rPr lang="en-US" altLang="en-US" sz="1600" dirty="0" smtClean="0"/>
              <a:t>Data Access</a:t>
            </a:r>
          </a:p>
          <a:p>
            <a:pPr lvl="1"/>
            <a:r>
              <a:rPr lang="en-US" altLang="en-US" sz="1600" dirty="0" smtClean="0"/>
              <a:t>Public website – </a:t>
            </a:r>
            <a:r>
              <a:rPr lang="en-US" altLang="en-US" sz="1600" dirty="0" smtClean="0">
                <a:hlinkClick r:id="rId2"/>
              </a:rPr>
              <a:t>www.ERCOT.com</a:t>
            </a:r>
            <a:endParaRPr lang="en-US" altLang="en-US" sz="1600" dirty="0" smtClean="0"/>
          </a:p>
          <a:p>
            <a:pPr lvl="2"/>
            <a:r>
              <a:rPr lang="en-US" altLang="en-US" sz="1400" dirty="0" smtClean="0"/>
              <a:t>Dashboards</a:t>
            </a:r>
          </a:p>
          <a:p>
            <a:pPr lvl="2"/>
            <a:r>
              <a:rPr lang="en-US" altLang="en-US" sz="1400" dirty="0" smtClean="0"/>
              <a:t>Public reports</a:t>
            </a:r>
          </a:p>
          <a:p>
            <a:pPr lvl="1"/>
            <a:r>
              <a:rPr lang="en-US" altLang="en-US" sz="1600" dirty="0" smtClean="0"/>
              <a:t>Alerts and Notifications</a:t>
            </a:r>
          </a:p>
          <a:p>
            <a:pPr lvl="1"/>
            <a:r>
              <a:rPr lang="en-US" altLang="en-US" sz="1600" dirty="0" smtClean="0"/>
              <a:t>MIS – used by all Market Participants</a:t>
            </a:r>
          </a:p>
          <a:p>
            <a:pPr lvl="2"/>
            <a:r>
              <a:rPr lang="en-US" altLang="en-US" sz="1400" dirty="0" smtClean="0"/>
              <a:t>Data downloads</a:t>
            </a:r>
          </a:p>
          <a:p>
            <a:pPr lvl="2"/>
            <a:r>
              <a:rPr lang="en-US" altLang="en-US" sz="1400" dirty="0" smtClean="0"/>
              <a:t>User interface applications</a:t>
            </a:r>
          </a:p>
          <a:p>
            <a:pPr lvl="1"/>
            <a:r>
              <a:rPr lang="en-US" altLang="en-US" sz="1600" dirty="0" smtClean="0"/>
              <a:t>External Web Services (EWS) – automated access point (API) used by all Market Participants</a:t>
            </a:r>
          </a:p>
          <a:p>
            <a:pPr lvl="1"/>
            <a:r>
              <a:rPr lang="en-US" altLang="en-US" sz="1600" dirty="0" smtClean="0"/>
              <a:t>Proposed for modification</a:t>
            </a:r>
          </a:p>
          <a:p>
            <a:pPr lvl="2"/>
            <a:r>
              <a:rPr lang="en-US" altLang="en-US" sz="1400" dirty="0" smtClean="0"/>
              <a:t>FTP – limited legacy use for Retail transaction submissions and LRS data transfers</a:t>
            </a:r>
          </a:p>
          <a:p>
            <a:pPr lvl="2"/>
            <a:r>
              <a:rPr lang="en-US" altLang="en-US" sz="1400" dirty="0" smtClean="0"/>
              <a:t>Commercial API – used by Retail Market for Find ESIID/Find Transaction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Consideration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105400"/>
          </a:xfrm>
        </p:spPr>
        <p:txBody>
          <a:bodyPr/>
          <a:lstStyle/>
          <a:p>
            <a:r>
              <a:rPr lang="en-US" sz="2400" dirty="0"/>
              <a:t>Data Accuracy</a:t>
            </a:r>
          </a:p>
          <a:p>
            <a:pPr lvl="1"/>
            <a:r>
              <a:rPr lang="en-US" sz="2400" dirty="0">
                <a:ea typeface="+mn-ea"/>
                <a:cs typeface="+mn-cs"/>
              </a:rPr>
              <a:t>Report corrections</a:t>
            </a:r>
          </a:p>
          <a:p>
            <a:pPr lvl="1"/>
            <a:r>
              <a:rPr lang="en-US" sz="2400" dirty="0">
                <a:ea typeface="+mn-ea"/>
                <a:cs typeface="+mn-cs"/>
              </a:rPr>
              <a:t>Report enhancements</a:t>
            </a:r>
          </a:p>
          <a:p>
            <a:r>
              <a:rPr lang="en-US" altLang="en-US" sz="2400" dirty="0" smtClean="0"/>
              <a:t>Data Classification</a:t>
            </a:r>
          </a:p>
          <a:p>
            <a:pPr lvl="1"/>
            <a:r>
              <a:rPr lang="en-US" altLang="en-US" sz="2400" dirty="0" smtClean="0"/>
              <a:t>Public</a:t>
            </a:r>
          </a:p>
          <a:p>
            <a:pPr lvl="1"/>
            <a:r>
              <a:rPr lang="en-US" altLang="en-US" sz="2400" dirty="0" smtClean="0"/>
              <a:t>Secure</a:t>
            </a:r>
          </a:p>
          <a:p>
            <a:pPr lvl="1"/>
            <a:r>
              <a:rPr lang="en-US" altLang="en-US" sz="2400" dirty="0" smtClean="0"/>
              <a:t>Certified</a:t>
            </a:r>
          </a:p>
          <a:p>
            <a:pPr lvl="1"/>
            <a:r>
              <a:rPr lang="en-US" altLang="en-US" sz="2400" dirty="0" smtClean="0"/>
              <a:t>Digital certificates</a:t>
            </a:r>
            <a:endParaRPr lang="en-US" sz="3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MISUG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12/7/2015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28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EA79FE-4E79-4842-AEB4-3EE2E1DD7496}">
  <ds:schemaRefs>
    <ds:schemaRef ds:uri="c34af464-7aa1-4edd-9be4-83dffc1cb92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3309</TotalTime>
  <Words>229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Custom Design</vt:lpstr>
      <vt:lpstr>Proposed Scope for Market Data Working Group (MDWG)</vt:lpstr>
      <vt:lpstr>Market Data Working Group</vt:lpstr>
      <vt:lpstr>Scope of MDWG</vt:lpstr>
      <vt:lpstr>Topics for Consideration</vt:lpstr>
      <vt:lpstr>Topics for Consideration (con’t)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Thomas, Julie</dc:creator>
  <cp:lastModifiedBy>Jacobs, Kaci</cp:lastModifiedBy>
  <cp:revision>378</cp:revision>
  <dcterms:created xsi:type="dcterms:W3CDTF">2005-04-21T14:28:35Z</dcterms:created>
  <dcterms:modified xsi:type="dcterms:W3CDTF">2015-12-03T14:04:33Z</dcterms:modified>
</cp:coreProperties>
</file>