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6" r:id="rId4"/>
    <p:sldId id="259" r:id="rId5"/>
    <p:sldId id="269" r:id="rId6"/>
    <p:sldId id="258" r:id="rId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B9F-BEE4-4E77-A75E-4E72A9FB54A4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mktrules/issues/NPRR74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COMMUNICATIONS AND SETTLEMENTS WORKING GROUP (CSWG) </a:t>
            </a:r>
            <a:endParaRPr lang="en-US" altLang="en-US" b="1" dirty="0" smtClean="0"/>
          </a:p>
        </p:txBody>
      </p:sp>
      <p:sp>
        <p:nvSpPr>
          <p:cNvPr id="6147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altLang="en-US" b="1" dirty="0" smtClean="0">
                <a:solidFill>
                  <a:srgbClr val="FFFF00"/>
                </a:solidFill>
              </a:rPr>
              <a:t>December 2015 Update to COPS</a:t>
            </a:r>
            <a:endParaRPr lang="en-US" altLang="en-US" sz="3200" b="1" dirty="0" smtClean="0">
              <a:solidFill>
                <a:srgbClr val="FFFF0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endParaRPr lang="en-US" b="0" dirty="0" smtClean="0"/>
          </a:p>
          <a:p>
            <a:pPr>
              <a:defRPr/>
            </a:pPr>
            <a:endParaRPr lang="en-US" altLang="en-US" sz="2400" b="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180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2400" b="0" dirty="0" smtClean="0"/>
          </a:p>
          <a:p>
            <a:pPr lvl="2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NPRR720 CSWG Comments</a:t>
            </a:r>
            <a:br>
              <a:rPr lang="en-US" sz="2400" b="1" dirty="0">
                <a:solidFill>
                  <a:srgbClr val="FFFF00"/>
                </a:solidFill>
              </a:rPr>
            </a:br>
            <a:r>
              <a:rPr lang="en-US" sz="2400" b="1" dirty="0">
                <a:solidFill>
                  <a:srgbClr val="FFFF00"/>
                </a:solidFill>
              </a:rPr>
              <a:t>ERCOT </a:t>
            </a:r>
            <a:r>
              <a:rPr lang="en-US" sz="2400" b="1" dirty="0" smtClean="0">
                <a:solidFill>
                  <a:srgbClr val="FFFF00"/>
                </a:solidFill>
              </a:rPr>
              <a:t>reporting Nodal Protocol 8.2 – Settlement </a:t>
            </a:r>
            <a:r>
              <a:rPr lang="en-US" sz="2400" b="1" dirty="0" smtClean="0">
                <a:solidFill>
                  <a:srgbClr val="FFFF00"/>
                </a:solidFill>
              </a:rPr>
              <a:t>Stability</a:t>
            </a:r>
            <a:br>
              <a:rPr lang="en-US" sz="2400" b="1" dirty="0" smtClean="0">
                <a:solidFill>
                  <a:srgbClr val="FFFF00"/>
                </a:solidFill>
              </a:rPr>
            </a:b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7696200" cy="5105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(e)	Settlement stability:</a:t>
            </a:r>
          </a:p>
          <a:p>
            <a:pPr>
              <a:buNone/>
            </a:pPr>
            <a:r>
              <a:rPr lang="en-US" sz="2400" dirty="0" smtClean="0"/>
              <a:t>	(l)	ERCOT shall calculate and post on a quarterly basis all charges allocated to Load for all Qualified Scheduling Entities (QSEs) for each month and year-to-date </a:t>
            </a:r>
            <a:r>
              <a:rPr lang="en-US" sz="2400" strike="sngStrike" dirty="0" smtClean="0"/>
              <a:t> </a:t>
            </a:r>
            <a:r>
              <a:rPr lang="en-US" sz="2400" dirty="0" smtClean="0"/>
              <a:t>expressed in total dollars and for the total, dollars per </a:t>
            </a:r>
            <a:r>
              <a:rPr lang="en-US" sz="2400" dirty="0" err="1" smtClean="0"/>
              <a:t>MWh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B0F0"/>
                </a:solidFill>
              </a:rPr>
              <a:t>http://www.ercot.com/content/wcm/key_documents_lists/77451/720NPRR_0X_CSWG_Comments_11XX15DRAFT.doc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4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Feedback on proposed changes to PRDE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0772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No interest at CSWG in partial data sets (Options 2&amp;3); however acknowledge there are some MPs challenged by database requirements posed by the current PRDE.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Only option 1 gave MPs the choice to keep receiving the whole data set daily </a:t>
            </a:r>
            <a:r>
              <a:rPr lang="en-US" sz="2400" u="sng" dirty="0" smtClean="0"/>
              <a:t>and</a:t>
            </a:r>
            <a:r>
              <a:rPr lang="en-US" sz="2400" dirty="0" smtClean="0"/>
              <a:t> satisfied request for an incremental data set.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Group did not see need to propose additional alternatives and is opposed to (Options 2&amp;3) which would </a:t>
            </a:r>
            <a:r>
              <a:rPr lang="en-US" sz="2400" u="sng" dirty="0" smtClean="0"/>
              <a:t>require</a:t>
            </a:r>
            <a:r>
              <a:rPr lang="en-US" sz="2400" dirty="0" smtClean="0"/>
              <a:t> change to existing data delivery.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4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NPRR742 – Balancing Account Data Cuts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219201"/>
            <a:ext cx="7315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NPRR742 adds a determinant to Nodal Protocol for the prior month ending balance of the CRR Balancing Account Fund. </a:t>
            </a:r>
          </a:p>
          <a:p>
            <a:endParaRPr lang="en-US" sz="2400" dirty="0" smtClean="0"/>
          </a:p>
          <a:p>
            <a:r>
              <a:rPr lang="it-IT" sz="2400" b="1" dirty="0" smtClean="0"/>
              <a:t>CRRBAFBBAL  </a:t>
            </a:r>
            <a:r>
              <a:rPr lang="it-IT" sz="2400" dirty="0" smtClean="0"/>
              <a:t>replaces the retrospective, </a:t>
            </a:r>
            <a:r>
              <a:rPr lang="it-IT" sz="2400" b="1" dirty="0" smtClean="0"/>
              <a:t>CRRBAF</a:t>
            </a:r>
            <a:r>
              <a:rPr lang="en-US" sz="2400" b="1" i="1" baseline="-25000" dirty="0" smtClean="0"/>
              <a:t>m-1 </a:t>
            </a:r>
            <a:endParaRPr lang="en-US" sz="2400" dirty="0" smtClean="0"/>
          </a:p>
          <a:p>
            <a:r>
              <a:rPr lang="en-US" sz="2400" dirty="0" smtClean="0">
                <a:hlinkClick r:id="rId2"/>
              </a:rPr>
              <a:t>http://www.ercot.com/mktrules/issues/NPRR742</a:t>
            </a:r>
            <a:r>
              <a:rPr lang="en-US" sz="2400" dirty="0" smtClean="0"/>
              <a:t> </a:t>
            </a:r>
          </a:p>
          <a:p>
            <a:endParaRPr lang="en-US" dirty="0" smtClean="0"/>
          </a:p>
          <a:p>
            <a:r>
              <a:rPr lang="en-US" i="1" dirty="0" smtClean="0"/>
              <a:t>CSWG endorsed as written at October meeting, however will it come back to COPS and CSWG(?) after PRS and comments are filed.</a:t>
            </a:r>
          </a:p>
          <a:p>
            <a:endParaRPr lang="en-US" i="1" dirty="0" smtClean="0"/>
          </a:p>
          <a:p>
            <a:r>
              <a:rPr lang="en-US" i="1" dirty="0" smtClean="0"/>
              <a:t>Balancing Account Extract Guide review</a:t>
            </a:r>
          </a:p>
          <a:p>
            <a:r>
              <a:rPr lang="en-US" i="1" dirty="0" smtClean="0"/>
              <a:t>Will Data Transparency SLA cover or COMG?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Autofit/>
          </a:bodyPr>
          <a:lstStyle/>
          <a:p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>
                <a:solidFill>
                  <a:srgbClr val="C00000"/>
                </a:solidFill>
              </a:rPr>
              <a:t>2015 CSWG Review: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altLang="en-US" sz="2800" b="1" dirty="0" smtClean="0"/>
          </a:p>
        </p:txBody>
      </p:sp>
      <p:sp>
        <p:nvSpPr>
          <p:cNvPr id="6147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077200" cy="53340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endParaRPr lang="en-US" altLang="en-US" dirty="0" smtClean="0">
              <a:solidFill>
                <a:srgbClr val="C0000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r>
              <a:rPr lang="en-US" sz="2400" b="0" dirty="0" smtClean="0">
                <a:solidFill>
                  <a:srgbClr val="FFFF00"/>
                </a:solidFill>
              </a:rPr>
              <a:t>Work </a:t>
            </a:r>
            <a:r>
              <a:rPr lang="en-US" sz="2400" b="0" dirty="0">
                <a:solidFill>
                  <a:srgbClr val="FFFF00"/>
                </a:solidFill>
              </a:rPr>
              <a:t>with ERCOT staff to review Market Communications/Notifications and identify process </a:t>
            </a:r>
            <a:r>
              <a:rPr lang="en-US" sz="2400" b="0" dirty="0" smtClean="0">
                <a:solidFill>
                  <a:srgbClr val="FFFF00"/>
                </a:solidFill>
              </a:rPr>
              <a:t>improvements (in progress, editing COMG Sec. 5, SLA Requirements)</a:t>
            </a:r>
            <a:endParaRPr lang="en-US" sz="2400" b="0" dirty="0">
              <a:solidFill>
                <a:srgbClr val="FFFF0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r>
              <a:rPr lang="en-US" sz="2400" dirty="0" smtClean="0">
                <a:solidFill>
                  <a:srgbClr val="FFFF00"/>
                </a:solidFill>
              </a:rPr>
              <a:t>Act </a:t>
            </a:r>
            <a:r>
              <a:rPr lang="en-US" sz="2400" dirty="0">
                <a:solidFill>
                  <a:srgbClr val="FFFF00"/>
                </a:solidFill>
              </a:rPr>
              <a:t>as a forum for all Settlement issues, elevating to COPS as needed for </a:t>
            </a:r>
            <a:r>
              <a:rPr lang="en-US" sz="2400" dirty="0" smtClean="0">
                <a:solidFill>
                  <a:srgbClr val="FFFF00"/>
                </a:solidFill>
              </a:rPr>
              <a:t>vote </a:t>
            </a:r>
            <a:endParaRPr lang="en-US" sz="2400" dirty="0">
              <a:solidFill>
                <a:srgbClr val="FFFF0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r>
              <a:rPr lang="en-US" altLang="en-US" sz="2400" b="0" dirty="0" smtClean="0">
                <a:solidFill>
                  <a:srgbClr val="FFFF00"/>
                </a:solidFill>
              </a:rPr>
              <a:t>With </a:t>
            </a:r>
            <a:r>
              <a:rPr lang="en-US" altLang="en-US" sz="2400" b="0" dirty="0">
                <a:solidFill>
                  <a:srgbClr val="FFFF00"/>
                </a:solidFill>
              </a:rPr>
              <a:t>ERCOT direction, vet the logic of changes to Settlement in upcoming NPRRs</a:t>
            </a:r>
          </a:p>
          <a:p>
            <a:pPr marL="571500" indent="-457200">
              <a:buFont typeface="+mj-lt"/>
              <a:buAutoNum type="arabicPeriod"/>
              <a:defRPr/>
            </a:pPr>
            <a:r>
              <a:rPr lang="en-US" altLang="en-US" sz="2400" b="0" dirty="0" smtClean="0">
                <a:solidFill>
                  <a:srgbClr val="FFFF00"/>
                </a:solidFill>
              </a:rPr>
              <a:t>Updates to the </a:t>
            </a:r>
            <a:r>
              <a:rPr lang="en-US" altLang="en-US" sz="2400" b="0" dirty="0">
                <a:solidFill>
                  <a:srgbClr val="FFFF00"/>
                </a:solidFill>
              </a:rPr>
              <a:t>Settlement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Handbook</a:t>
            </a:r>
            <a:endParaRPr lang="en-US" altLang="en-US" sz="2400" b="0" dirty="0">
              <a:solidFill>
                <a:srgbClr val="FFFF0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r>
              <a:rPr lang="en-US" altLang="en-US" sz="2400" b="0" dirty="0" smtClean="0">
                <a:solidFill>
                  <a:srgbClr val="FFFF00"/>
                </a:solidFill>
              </a:rPr>
              <a:t>Other </a:t>
            </a:r>
            <a:r>
              <a:rPr lang="en-US" altLang="en-US" sz="2400" b="0" dirty="0">
                <a:solidFill>
                  <a:srgbClr val="FFFF00"/>
                </a:solidFill>
              </a:rPr>
              <a:t>items, as assigned by </a:t>
            </a:r>
            <a:r>
              <a:rPr lang="en-US" altLang="en-US" sz="2400" b="0" dirty="0" smtClean="0">
                <a:solidFill>
                  <a:srgbClr val="FFFF00"/>
                </a:solidFill>
              </a:rPr>
              <a:t>COPS</a:t>
            </a:r>
          </a:p>
          <a:p>
            <a:pPr marL="571500" indent="-457200">
              <a:buFont typeface="+mj-lt"/>
              <a:buAutoNum type="arabicPeriod"/>
              <a:defRPr/>
            </a:pPr>
            <a:r>
              <a:rPr lang="en-US" altLang="en-US" sz="2400" dirty="0" smtClean="0">
                <a:solidFill>
                  <a:srgbClr val="FFFF00"/>
                </a:solidFill>
              </a:rPr>
              <a:t>Leadership</a:t>
            </a:r>
            <a:endParaRPr lang="en-US" altLang="en-US" sz="2400" b="0" dirty="0">
              <a:solidFill>
                <a:srgbClr val="FFFF00"/>
              </a:solidFill>
            </a:endParaRPr>
          </a:p>
          <a:p>
            <a:pPr>
              <a:defRPr/>
            </a:pPr>
            <a:endParaRPr lang="en-US" altLang="en-US" sz="2400" b="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180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2400" b="0" dirty="0" smtClean="0"/>
          </a:p>
          <a:p>
            <a:pPr lvl="2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marL="514350" indent="-514350" algn="ctr">
              <a:buNone/>
              <a:defRPr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cs typeface="Aparajita" pitchFamily="34" charset="0"/>
              </a:rPr>
              <a:t>Next CSWG Meeting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Monday, December 14, 2015  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ERCOT Met Center, Room 210A at 1:30pm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cs typeface="Aparajita" pitchFamily="34" charset="0"/>
              </a:rPr>
              <a:t>				</a:t>
            </a:r>
          </a:p>
          <a:p>
            <a:pPr>
              <a:buNone/>
            </a:pPr>
            <a:r>
              <a:rPr lang="en-US" sz="2600" dirty="0" smtClean="0">
                <a:cs typeface="Aparajita" pitchFamily="34" charset="0"/>
              </a:rPr>
              <a:t>					</a:t>
            </a:r>
            <a:endParaRPr lang="en-US" sz="11300" dirty="0" smtClean="0">
              <a:latin typeface="Bodoni MT Condensed" pitchFamily="18" charset="0"/>
              <a:cs typeface="Aparajita" pitchFamily="34" charset="0"/>
            </a:endParaRPr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</a:p>
          <a:p>
            <a:pPr marL="514350" indent="-514350" algn="ctr">
              <a:buNone/>
              <a:defRPr/>
            </a:pPr>
            <a:endParaRPr lang="en-US" dirty="0" smtClean="0"/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hboissea\Pictures\Animals___Cats_curious_Cat_043848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124200"/>
            <a:ext cx="3623733" cy="203835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319366" y="2967335"/>
            <a:ext cx="505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12131</TotalTime>
  <Words>249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COMMUNICATIONS AND SETTLEMENTS WORKING GROUP (CSWG) </vt:lpstr>
      <vt:lpstr>NPRR720 CSWG Comments ERCOT reporting Nodal Protocol 8.2 – Settlement Stability </vt:lpstr>
      <vt:lpstr>Feedback on proposed changes to PRDE </vt:lpstr>
      <vt:lpstr>NPRR742 – Balancing Account Data Cuts </vt:lpstr>
      <vt:lpstr>  2015 CSWG Review: 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AND SETTLEMENTS WORKING GROUP (CSWG)</dc:title>
  <dc:creator>heatherjo</dc:creator>
  <cp:lastModifiedBy>Michelle Trenary</cp:lastModifiedBy>
  <cp:revision>274</cp:revision>
  <cp:lastPrinted>2015-04-06T15:20:49Z</cp:lastPrinted>
  <dcterms:created xsi:type="dcterms:W3CDTF">2015-03-22T16:17:53Z</dcterms:created>
  <dcterms:modified xsi:type="dcterms:W3CDTF">2015-12-02T18:50:55Z</dcterms:modified>
</cp:coreProperties>
</file>