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0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7478-FA52-4BF5-BF88-E0D02332A83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DSWG 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12/2/2015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4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NPRR738 </a:t>
            </a:r>
            <a:r>
              <a:rPr lang="en-US" sz="3600" dirty="0"/>
              <a:t>ERS Performance Calculations During TDSP Outages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56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utility outage can prevent ERS Generators from exporting to the grid causing compliance failure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Intent of NPRR was to not punish Resources for events beyond their control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written, would not reduce payment to the Resource, inconsistent with how other Resources are handled in similar situations</a:t>
            </a:r>
          </a:p>
          <a:p>
            <a:endParaRPr lang="en-US" dirty="0" smtClean="0"/>
          </a:p>
          <a:p>
            <a:r>
              <a:rPr lang="en-US" dirty="0" smtClean="0"/>
              <a:t>Suggest remand to DSWG to allow payment reduction but avoid possible PUCT Notice of Violation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5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/>
              <a:t>NPRR739 Prohibiting Load Resources Associated with a Dynamically Scheduled Resource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 response associated with a DSR would not be value to grid as generators would automatically  reduce output to compensate</a:t>
            </a:r>
          </a:p>
          <a:p>
            <a:endParaRPr lang="en-US" dirty="0"/>
          </a:p>
          <a:p>
            <a:r>
              <a:rPr lang="en-US" dirty="0" smtClean="0"/>
              <a:t>Prohibition of ERS Resources participating in DSRs is already in Protocols; this NPRR gives consistent treatment to LRs</a:t>
            </a:r>
          </a:p>
          <a:p>
            <a:endParaRPr lang="en-US" dirty="0"/>
          </a:p>
          <a:p>
            <a:r>
              <a:rPr lang="en-US" dirty="0" smtClean="0"/>
              <a:t>DSWG reached consensus support</a:t>
            </a:r>
          </a:p>
          <a:p>
            <a:endParaRPr lang="en-US" dirty="0"/>
          </a:p>
          <a:p>
            <a:r>
              <a:rPr lang="en-US" dirty="0" smtClean="0"/>
              <a:t>Recommendation is for WMS support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7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ERS Update</a:t>
            </a:r>
            <a:endParaRPr lang="en-US" sz="3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838200" y="1666875"/>
            <a:ext cx="10515600" cy="4975225"/>
            <a:chOff x="838200" y="1666875"/>
            <a:chExt cx="10515600" cy="497522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666875"/>
              <a:ext cx="10515600" cy="4975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>
              <a:off x="2115519" y="2656472"/>
              <a:ext cx="612183" cy="1185621"/>
            </a:xfrm>
            <a:prstGeom prst="roundRect">
              <a:avLst/>
            </a:prstGeom>
            <a:solidFill>
              <a:schemeClr val="accent4">
                <a:alpha val="4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ine Callout 1 (Border and Accent Bar) 6"/>
            <p:cNvSpPr/>
            <p:nvPr/>
          </p:nvSpPr>
          <p:spPr>
            <a:xfrm>
              <a:off x="951345" y="2909455"/>
              <a:ext cx="1006764" cy="932638"/>
            </a:xfrm>
            <a:prstGeom prst="accentBorderCallout1">
              <a:avLst>
                <a:gd name="adj1" fmla="val 26673"/>
                <a:gd name="adj2" fmla="val 99902"/>
                <a:gd name="adj3" fmla="val -21197"/>
                <a:gd name="adj4" fmla="val 117576"/>
              </a:avLst>
            </a:prstGeom>
            <a:solidFill>
              <a:schemeClr val="accent4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New Time Periods Go in Effect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965766" y="5441225"/>
              <a:ext cx="612183" cy="1185621"/>
            </a:xfrm>
            <a:prstGeom prst="roundRect">
              <a:avLst/>
            </a:prstGeom>
            <a:solidFill>
              <a:schemeClr val="accent6">
                <a:alpha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ine Callout 1 (Border and Accent Bar) 8"/>
            <p:cNvSpPr/>
            <p:nvPr/>
          </p:nvSpPr>
          <p:spPr>
            <a:xfrm>
              <a:off x="2783119" y="5694208"/>
              <a:ext cx="1006764" cy="932638"/>
            </a:xfrm>
            <a:prstGeom prst="accentBorderCallout1">
              <a:avLst>
                <a:gd name="adj1" fmla="val 26673"/>
                <a:gd name="adj2" fmla="val 99902"/>
                <a:gd name="adj3" fmla="val -21197"/>
                <a:gd name="adj4" fmla="val 117576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New Risk Weighting Factors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9068858" y="4051153"/>
              <a:ext cx="1220452" cy="1185621"/>
            </a:xfrm>
            <a:prstGeom prst="roundRect">
              <a:avLst/>
            </a:prstGeom>
            <a:solidFill>
              <a:schemeClr val="accent5">
                <a:alpha val="40000"/>
              </a:schemeClr>
            </a:solidFill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ine Callout 1 (Border and Accent Bar) 10"/>
            <p:cNvSpPr/>
            <p:nvPr/>
          </p:nvSpPr>
          <p:spPr>
            <a:xfrm>
              <a:off x="7876974" y="4304136"/>
              <a:ext cx="1006764" cy="932638"/>
            </a:xfrm>
            <a:prstGeom prst="accentBorderCallout1">
              <a:avLst>
                <a:gd name="adj1" fmla="val 26673"/>
                <a:gd name="adj2" fmla="val 99902"/>
                <a:gd name="adj3" fmla="val -21197"/>
                <a:gd name="adj4" fmla="val 123081"/>
              </a:avLst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Results in Different Costs per Period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1828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/>
              <a:t>NPRR745 Change ERS Availability from an Hourly to 15-minute Interval Evaluation plus Other Minor Changes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</a:t>
            </a:r>
            <a:r>
              <a:rPr lang="en-US" dirty="0"/>
              <a:t>ERS availability from an hourly to 15 minute </a:t>
            </a:r>
            <a:r>
              <a:rPr lang="en-US" dirty="0" smtClean="0"/>
              <a:t>evaluation.  This will </a:t>
            </a:r>
            <a:r>
              <a:rPr lang="en-US" dirty="0"/>
              <a:t>result in a more accurate evaluation of a resource’s </a:t>
            </a:r>
            <a:r>
              <a:rPr lang="en-US" dirty="0" smtClean="0"/>
              <a:t>availability</a:t>
            </a:r>
          </a:p>
          <a:p>
            <a:endParaRPr lang="en-US" dirty="0"/>
          </a:p>
          <a:p>
            <a:r>
              <a:rPr lang="en-US" dirty="0" smtClean="0"/>
              <a:t>Change </a:t>
            </a:r>
            <a:r>
              <a:rPr lang="en-US" dirty="0"/>
              <a:t>deadlines from 5 business days to 3 calendar days for the following:</a:t>
            </a:r>
          </a:p>
          <a:p>
            <a:pPr lvl="1"/>
            <a:r>
              <a:rPr lang="en-US" sz="2800" dirty="0" smtClean="0"/>
              <a:t>planned </a:t>
            </a:r>
            <a:r>
              <a:rPr lang="en-US" sz="2800" dirty="0"/>
              <a:t>maintenance and self-test schedules for ERS Generators</a:t>
            </a:r>
          </a:p>
          <a:p>
            <a:pPr lvl="1"/>
            <a:r>
              <a:rPr lang="en-US" sz="2800" dirty="0" smtClean="0"/>
              <a:t>notice </a:t>
            </a:r>
            <a:r>
              <a:rPr lang="en-US" sz="2800" dirty="0"/>
              <a:t>of </a:t>
            </a:r>
            <a:r>
              <a:rPr lang="en-US" sz="2800" dirty="0" smtClean="0"/>
              <a:t>unavailability</a:t>
            </a:r>
          </a:p>
          <a:p>
            <a:pPr lvl="1"/>
            <a:endParaRPr lang="en-US" sz="2800" dirty="0"/>
          </a:p>
          <a:p>
            <a:r>
              <a:rPr lang="en-US" dirty="0" smtClean="0"/>
              <a:t>Change </a:t>
            </a:r>
            <a:r>
              <a:rPr lang="en-US" dirty="0"/>
              <a:t>testing requirement from 365 days to 330 days – this will provide ERCOT some flexibility in scheduling tests</a:t>
            </a:r>
          </a:p>
        </p:txBody>
      </p:sp>
    </p:spTree>
    <p:extLst>
      <p:ext uri="{BB962C8B-B14F-4D97-AF65-F5344CB8AC3E}">
        <p14:creationId xmlns:p14="http://schemas.microsoft.com/office/powerpoint/2010/main" val="1864821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234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DSWG Update to WMS</vt:lpstr>
      <vt:lpstr>NPRR738 ERS Performance Calculations During TDSP Outages</vt:lpstr>
      <vt:lpstr>NPRR739 Prohibiting Load Resources Associated with a Dynamically Scheduled Resource</vt:lpstr>
      <vt:lpstr>ERS Update</vt:lpstr>
      <vt:lpstr>NPRR745 Change ERS Availability from an Hourly to 15-minute Interval Evaluation plus Other Minor Changes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Tim Carter</dc:creator>
  <cp:lastModifiedBy>Tim Carter</cp:lastModifiedBy>
  <cp:revision>7</cp:revision>
  <dcterms:created xsi:type="dcterms:W3CDTF">2015-09-02T01:58:28Z</dcterms:created>
  <dcterms:modified xsi:type="dcterms:W3CDTF">2015-12-02T04:28:10Z</dcterms:modified>
</cp:coreProperties>
</file>