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7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12/01/15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12/01/15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1015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40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In-Flight </a:t>
            </a:r>
            <a:r>
              <a:rPr lang="en-US" sz="1800" dirty="0">
                <a:solidFill>
                  <a:prstClr val="black"/>
                </a:solidFill>
              </a:rPr>
              <a:t>Testing</a:t>
            </a:r>
            <a:r>
              <a:rPr lang="en-US" sz="1800" dirty="0" smtClean="0">
                <a:solidFill>
                  <a:prstClr val="black"/>
                </a:solidFill>
              </a:rPr>
              <a:t>:</a:t>
            </a: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1015 is 100% complete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tested </a:t>
            </a:r>
            <a:r>
              <a:rPr lang="en-US" sz="1800" b="0" dirty="0">
                <a:solidFill>
                  <a:prstClr val="black"/>
                </a:solidFill>
              </a:rPr>
              <a:t>(Including 1 additional DUNS and 1 PUCT Option 2)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5 </a:t>
            </a:r>
            <a:r>
              <a:rPr lang="en-US" sz="1800" b="0" dirty="0" smtClean="0">
                <a:solidFill>
                  <a:prstClr val="black"/>
                </a:solidFill>
              </a:rPr>
              <a:t>CRs added </a:t>
            </a:r>
            <a:r>
              <a:rPr lang="en-US" sz="1800" b="0" dirty="0">
                <a:solidFill>
                  <a:prstClr val="black"/>
                </a:solidFill>
              </a:rPr>
              <a:t>a new territory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1,436 </a:t>
            </a:r>
            <a:r>
              <a:rPr lang="en-US" sz="1800" b="0" dirty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have been completed </a:t>
            </a:r>
            <a:r>
              <a:rPr lang="en-US" sz="1800" b="0" dirty="0">
                <a:solidFill>
                  <a:prstClr val="black"/>
                </a:solidFill>
              </a:rPr>
              <a:t>including </a:t>
            </a:r>
            <a:r>
              <a:rPr lang="en-US" sz="1800" b="0" dirty="0" smtClean="0">
                <a:solidFill>
                  <a:prstClr val="black"/>
                </a:solidFill>
              </a:rPr>
              <a:t>connectivity</a:t>
            </a:r>
            <a:endParaRPr lang="en-US" sz="1800" dirty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Adhoc Period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4 CR tested </a:t>
            </a:r>
            <a:r>
              <a:rPr lang="en-US" sz="1800" b="0" dirty="0">
                <a:solidFill>
                  <a:prstClr val="black"/>
                </a:solidFill>
              </a:rPr>
              <a:t>for Change of Service </a:t>
            </a:r>
            <a:r>
              <a:rPr lang="en-US" sz="1800" b="0" dirty="0" smtClean="0">
                <a:solidFill>
                  <a:prstClr val="black"/>
                </a:solidFill>
              </a:rPr>
              <a:t>Provider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tested for Bank Change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7 </a:t>
            </a:r>
            <a:r>
              <a:rPr lang="en-US" sz="1800" b="0" dirty="0" smtClean="0">
                <a:solidFill>
                  <a:prstClr val="black"/>
                </a:solidFill>
              </a:rPr>
              <a:t>CRs tested </a:t>
            </a:r>
            <a:r>
              <a:rPr lang="en-US" sz="1800" b="0" dirty="0">
                <a:solidFill>
                  <a:prstClr val="black"/>
                </a:solidFill>
              </a:rPr>
              <a:t>connectivity with all partners due to system changes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</a:t>
            </a:r>
            <a:r>
              <a:rPr lang="en-US" sz="1800" b="0" dirty="0" smtClean="0">
                <a:solidFill>
                  <a:prstClr val="black"/>
                </a:solidFill>
              </a:rPr>
              <a:t>Period: 655 </a:t>
            </a:r>
            <a:r>
              <a:rPr lang="en-US" sz="1800" b="0" dirty="0">
                <a:solidFill>
                  <a:prstClr val="black"/>
                </a:solidFill>
              </a:rPr>
              <a:t>total </a:t>
            </a:r>
            <a:r>
              <a:rPr lang="en-US" sz="1800" b="0" dirty="0" smtClean="0">
                <a:solidFill>
                  <a:prstClr val="black"/>
                </a:solidFill>
              </a:rPr>
              <a:t>tasks have been completed </a:t>
            </a:r>
            <a:r>
              <a:rPr lang="en-US" sz="1800" b="0" dirty="0">
                <a:solidFill>
                  <a:prstClr val="black"/>
                </a:solidFill>
              </a:rPr>
              <a:t>including </a:t>
            </a:r>
            <a:r>
              <a:rPr lang="en-US" sz="1800" b="0" dirty="0" smtClean="0">
                <a:solidFill>
                  <a:prstClr val="black"/>
                </a:solidFill>
              </a:rPr>
              <a:t>connectivity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TDSP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TDSP tested connectivity due to minor changes to Gateway</a:t>
            </a:r>
            <a:r>
              <a:rPr lang="en-US" sz="1800" b="0" dirty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(Not included in Adhoc Period total tasks.)</a:t>
            </a:r>
            <a:endParaRPr lang="en-US" sz="1800" b="0" dirty="0">
              <a:solidFill>
                <a:prstClr val="black"/>
              </a:solidFill>
            </a:endParaRP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12/01/15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2016 Flight Schedule 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108015"/>
            <a:ext cx="8573975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Flight 0216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S</a:t>
            </a:r>
            <a:r>
              <a:rPr lang="en-US" sz="1800" b="0" dirty="0" smtClean="0">
                <a:solidFill>
                  <a:prstClr val="black"/>
                </a:solidFill>
              </a:rPr>
              <a:t>ignup begins 01/06/16, Signup Deadline 01/13/16 (Adhoc, 03/04/2016 for Current MPs Only, </a:t>
            </a:r>
            <a:r>
              <a:rPr lang="en-US" sz="1800" b="0" i="1" dirty="0" smtClean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).</a:t>
            </a:r>
            <a:endParaRPr lang="en-US" sz="1800" b="0" i="1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Day 1 transactions begin 02/15/2016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to conclude 02/26/2016 (Contingency/Adhoc Period until 04/15/2016)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Testing begins 02/29/2016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All scripts are expected to be completed by 04/08/2016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Flight 0616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Signup begins 05/11/16, Signup Deadline is 05/18/16 (Adhoc, 06/24/2016 for Current MPs Only, </a:t>
            </a:r>
            <a:r>
              <a:rPr lang="en-US" sz="1800" b="0" i="1" dirty="0" smtClean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).</a:t>
            </a:r>
            <a:endParaRPr lang="en-US" sz="1800" b="0" i="1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Day 1 transactions begin 06/13/2016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to conclude 06/24/2016 (Contingency/Adhoc Period until 08/12/2016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12/01/15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2016 Flight Schedule (</a:t>
            </a:r>
            <a:r>
              <a:rPr lang="en-US" sz="2400" b="1" dirty="0" err="1" smtClean="0">
                <a:solidFill>
                  <a:prstClr val="black"/>
                </a:solidFill>
              </a:rPr>
              <a:t>Cont</a:t>
            </a:r>
            <a:r>
              <a:rPr lang="en-US" sz="2400" b="1" dirty="0" smtClean="0">
                <a:solidFill>
                  <a:prstClr val="black"/>
                </a:solidFill>
              </a:rPr>
              <a:t>) 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115992"/>
            <a:ext cx="8573975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Flight 0616 (</a:t>
            </a:r>
            <a:r>
              <a:rPr lang="en-US" sz="1800" dirty="0" err="1" smtClean="0">
                <a:solidFill>
                  <a:prstClr val="black"/>
                </a:solidFill>
              </a:rPr>
              <a:t>Cont</a:t>
            </a:r>
            <a:r>
              <a:rPr lang="en-US" sz="180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</a:t>
            </a:r>
            <a:r>
              <a:rPr lang="en-US" sz="1800" b="0" dirty="0">
                <a:solidFill>
                  <a:prstClr val="black"/>
                </a:solidFill>
              </a:rPr>
              <a:t>Testing begins </a:t>
            </a:r>
            <a:r>
              <a:rPr lang="en-US" sz="1800" b="0" dirty="0" smtClean="0">
                <a:solidFill>
                  <a:prstClr val="black"/>
                </a:solidFill>
              </a:rPr>
              <a:t>06/27/2016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No transactions the week of July 4 </a:t>
            </a:r>
            <a:r>
              <a:rPr lang="en-US" sz="1800" b="0" dirty="0" smtClean="0">
                <a:solidFill>
                  <a:prstClr val="black"/>
                </a:solidFill>
              </a:rPr>
              <a:t>(07/04/2016 – 07/08/2016)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All scripts are expected to be completed by </a:t>
            </a:r>
            <a:r>
              <a:rPr lang="en-US" sz="1800" b="0" dirty="0" smtClean="0">
                <a:solidFill>
                  <a:prstClr val="black"/>
                </a:solidFill>
              </a:rPr>
              <a:t>07/29/2016</a:t>
            </a:r>
            <a:endParaRPr lang="en-US" sz="1800" b="0" dirty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Flight 1016</a:t>
            </a: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Signup begins </a:t>
            </a:r>
            <a:r>
              <a:rPr lang="en-US" sz="1800" b="0" dirty="0" smtClean="0">
                <a:solidFill>
                  <a:prstClr val="black"/>
                </a:solidFill>
              </a:rPr>
              <a:t>09/07/16</a:t>
            </a:r>
            <a:r>
              <a:rPr lang="en-US" sz="1800" b="0" dirty="0">
                <a:solidFill>
                  <a:prstClr val="black"/>
                </a:solidFill>
              </a:rPr>
              <a:t>, Signup Deadline is </a:t>
            </a:r>
            <a:r>
              <a:rPr lang="en-US" sz="1800" b="0" dirty="0" smtClean="0">
                <a:solidFill>
                  <a:prstClr val="black"/>
                </a:solidFill>
              </a:rPr>
              <a:t>09/14/16 (Adhoc</a:t>
            </a:r>
            <a:r>
              <a:rPr lang="en-US" sz="1800" b="0" dirty="0">
                <a:solidFill>
                  <a:prstClr val="black"/>
                </a:solidFill>
              </a:rPr>
              <a:t>, </a:t>
            </a:r>
            <a:r>
              <a:rPr lang="en-US" sz="1800" b="0" dirty="0" smtClean="0">
                <a:solidFill>
                  <a:prstClr val="black"/>
                </a:solidFill>
              </a:rPr>
              <a:t>10/21/2016 </a:t>
            </a:r>
            <a:r>
              <a:rPr lang="en-US" sz="1800" b="0" dirty="0">
                <a:solidFill>
                  <a:prstClr val="black"/>
                </a:solidFill>
              </a:rPr>
              <a:t>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).</a:t>
            </a:r>
            <a:endParaRPr lang="en-US" sz="1800" b="0" i="1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begin </a:t>
            </a:r>
            <a:r>
              <a:rPr lang="en-US" sz="1800" b="0" dirty="0" smtClean="0">
                <a:solidFill>
                  <a:prstClr val="black"/>
                </a:solidFill>
              </a:rPr>
              <a:t>10/10/2016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to conclude </a:t>
            </a:r>
            <a:r>
              <a:rPr lang="en-US" sz="1800" b="0" dirty="0" smtClean="0">
                <a:solidFill>
                  <a:prstClr val="black"/>
                </a:solidFill>
              </a:rPr>
              <a:t>10/21/2016 </a:t>
            </a:r>
            <a:r>
              <a:rPr lang="en-US" sz="1800" b="0" dirty="0">
                <a:solidFill>
                  <a:prstClr val="black"/>
                </a:solidFill>
              </a:rPr>
              <a:t>(Contingency/Adhoc Period until </a:t>
            </a:r>
            <a:r>
              <a:rPr lang="en-US" sz="1800" b="0" dirty="0" smtClean="0">
                <a:solidFill>
                  <a:prstClr val="black"/>
                </a:solidFill>
              </a:rPr>
              <a:t>11/18/2016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Testing begins </a:t>
            </a:r>
            <a:r>
              <a:rPr lang="en-US" sz="1800" b="0" dirty="0" smtClean="0">
                <a:solidFill>
                  <a:prstClr val="black"/>
                </a:solidFill>
              </a:rPr>
              <a:t>10/24/2016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All scripts are expected to be completed by </a:t>
            </a:r>
            <a:r>
              <a:rPr lang="en-US" sz="1800" b="0" dirty="0" smtClean="0">
                <a:solidFill>
                  <a:prstClr val="black"/>
                </a:solidFill>
              </a:rPr>
              <a:t>11/18/2016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6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12/01/15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dcmitype/"/>
    <ds:schemaRef ds:uri="c34af464-7aa1-4edd-9be4-83dffc1cb926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337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168</cp:revision>
  <cp:lastPrinted>2013-01-30T23:16:36Z</cp:lastPrinted>
  <dcterms:created xsi:type="dcterms:W3CDTF">2010-04-12T23:12:02Z</dcterms:created>
  <dcterms:modified xsi:type="dcterms:W3CDTF">2015-11-30T19:56:09Z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