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sldIdLst>
    <p:sldId id="260" r:id="rId6"/>
    <p:sldId id="265" r:id="rId7"/>
    <p:sldId id="266" r:id="rId8"/>
    <p:sldId id="267" r:id="rId9"/>
    <p:sldId id="262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>
      <p:cViewPr>
        <p:scale>
          <a:sx n="100" d="100"/>
          <a:sy n="100" d="100"/>
        </p:scale>
        <p:origin x="-3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17B3-6606-854F-A86E-1A5425819F84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017B3-6606-854F-A86E-1A5425819F84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3861872"/>
            <a:chOff x="603250" y="546100"/>
            <a:chExt cx="7727950" cy="3861872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277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Flight Testing Update</a:t>
              </a:r>
            </a:p>
            <a:p>
              <a:endParaRPr lang="en-US" b="1" dirty="0" smtClean="0"/>
            </a:p>
            <a:p>
              <a:r>
                <a:rPr lang="en-US" i="1" dirty="0" smtClean="0"/>
                <a:t>Paul Yockey</a:t>
              </a:r>
            </a:p>
            <a:p>
              <a:r>
                <a:rPr lang="en-US" dirty="0" smtClean="0"/>
                <a:t>Flight Administrator</a:t>
              </a:r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Texas Set Working Group</a:t>
              </a:r>
            </a:p>
            <a:p>
              <a:r>
                <a:rPr lang="en-US" dirty="0" smtClean="0"/>
                <a:t>12/01/15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/>
              <a:t>Texas Set Working Group</a:t>
            </a:r>
          </a:p>
          <a:p>
            <a:pPr algn="r"/>
            <a:r>
              <a:rPr lang="en-US" sz="1050" i="1" dirty="0" smtClean="0"/>
              <a:t>12/01/15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Flight 1015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4434951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prstClr val="black"/>
                </a:solidFill>
              </a:rPr>
              <a:t>Flight 1015 Summary</a:t>
            </a: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5032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400" dirty="0" smtClean="0">
              <a:solidFill>
                <a:prstClr val="black"/>
              </a:solidFill>
            </a:endParaRPr>
          </a:p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1800" dirty="0" smtClean="0">
                <a:solidFill>
                  <a:prstClr val="black"/>
                </a:solidFill>
              </a:rPr>
              <a:t>In-Flight </a:t>
            </a:r>
            <a:r>
              <a:rPr lang="en-US" sz="1800" dirty="0">
                <a:solidFill>
                  <a:prstClr val="black"/>
                </a:solidFill>
              </a:rPr>
              <a:t>Testing</a:t>
            </a:r>
            <a:r>
              <a:rPr lang="en-US" sz="1800" dirty="0" smtClean="0">
                <a:solidFill>
                  <a:prstClr val="black"/>
                </a:solidFill>
              </a:rPr>
              <a:t>:</a:t>
            </a:r>
            <a:endParaRPr lang="en-US" sz="180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Flight 1015 is 100% complete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6 </a:t>
            </a:r>
            <a:r>
              <a:rPr lang="en-US" sz="1800" b="0" dirty="0">
                <a:solidFill>
                  <a:prstClr val="black"/>
                </a:solidFill>
              </a:rPr>
              <a:t>New </a:t>
            </a:r>
            <a:r>
              <a:rPr lang="en-US" sz="1800" b="0" dirty="0" smtClean="0">
                <a:solidFill>
                  <a:prstClr val="black"/>
                </a:solidFill>
              </a:rPr>
              <a:t>CRs tested </a:t>
            </a:r>
            <a:r>
              <a:rPr lang="en-US" sz="1800" b="0" dirty="0">
                <a:solidFill>
                  <a:prstClr val="black"/>
                </a:solidFill>
              </a:rPr>
              <a:t>(Including 1 additional DUNS and 1 PUCT Option 2)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Existing CRs: 5 </a:t>
            </a:r>
            <a:r>
              <a:rPr lang="en-US" sz="1800" b="0" dirty="0" smtClean="0">
                <a:solidFill>
                  <a:prstClr val="black"/>
                </a:solidFill>
              </a:rPr>
              <a:t>CRs added </a:t>
            </a:r>
            <a:r>
              <a:rPr lang="en-US" sz="1800" b="0" dirty="0">
                <a:solidFill>
                  <a:prstClr val="black"/>
                </a:solidFill>
              </a:rPr>
              <a:t>a new territory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1,436 </a:t>
            </a:r>
            <a:r>
              <a:rPr lang="en-US" sz="1800" b="0" dirty="0">
                <a:solidFill>
                  <a:prstClr val="black"/>
                </a:solidFill>
              </a:rPr>
              <a:t>tasks </a:t>
            </a:r>
            <a:r>
              <a:rPr lang="en-US" sz="1800" b="0" dirty="0" smtClean="0">
                <a:solidFill>
                  <a:prstClr val="black"/>
                </a:solidFill>
              </a:rPr>
              <a:t>have been completed </a:t>
            </a:r>
            <a:r>
              <a:rPr lang="en-US" sz="1800" b="0" dirty="0">
                <a:solidFill>
                  <a:prstClr val="black"/>
                </a:solidFill>
              </a:rPr>
              <a:t>including </a:t>
            </a:r>
            <a:r>
              <a:rPr lang="en-US" sz="1800" b="0" dirty="0" smtClean="0">
                <a:solidFill>
                  <a:prstClr val="black"/>
                </a:solidFill>
              </a:rPr>
              <a:t>connectivity</a:t>
            </a:r>
            <a:endParaRPr lang="en-US" sz="1800" dirty="0">
              <a:solidFill>
                <a:prstClr val="black"/>
              </a:solidFill>
            </a:endParaRPr>
          </a:p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1800" dirty="0">
                <a:solidFill>
                  <a:prstClr val="black"/>
                </a:solidFill>
              </a:rPr>
              <a:t>Adhoc Period Testing: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4 CR tested </a:t>
            </a:r>
            <a:r>
              <a:rPr lang="en-US" sz="1800" b="0" dirty="0">
                <a:solidFill>
                  <a:prstClr val="black"/>
                </a:solidFill>
              </a:rPr>
              <a:t>for Change of Service </a:t>
            </a:r>
            <a:r>
              <a:rPr lang="en-US" sz="1800" b="0" dirty="0" smtClean="0">
                <a:solidFill>
                  <a:prstClr val="black"/>
                </a:solidFill>
              </a:rPr>
              <a:t>Provider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1 CR tested for Bank Change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7 </a:t>
            </a:r>
            <a:r>
              <a:rPr lang="en-US" sz="1800" b="0" dirty="0" smtClean="0">
                <a:solidFill>
                  <a:prstClr val="black"/>
                </a:solidFill>
              </a:rPr>
              <a:t>CRs tested </a:t>
            </a:r>
            <a:r>
              <a:rPr lang="en-US" sz="1800" b="0" dirty="0">
                <a:solidFill>
                  <a:prstClr val="black"/>
                </a:solidFill>
              </a:rPr>
              <a:t>connectivity with all partners due to system changes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Adhoc </a:t>
            </a:r>
            <a:r>
              <a:rPr lang="en-US" sz="1800" b="0" dirty="0" smtClean="0">
                <a:solidFill>
                  <a:prstClr val="black"/>
                </a:solidFill>
              </a:rPr>
              <a:t>Period: 655 </a:t>
            </a:r>
            <a:r>
              <a:rPr lang="en-US" sz="1800" b="0" dirty="0">
                <a:solidFill>
                  <a:prstClr val="black"/>
                </a:solidFill>
              </a:rPr>
              <a:t>total </a:t>
            </a:r>
            <a:r>
              <a:rPr lang="en-US" sz="1800" b="0" dirty="0" smtClean="0">
                <a:solidFill>
                  <a:prstClr val="black"/>
                </a:solidFill>
              </a:rPr>
              <a:t>tasks have been completed </a:t>
            </a:r>
            <a:r>
              <a:rPr lang="en-US" sz="1800" b="0" dirty="0">
                <a:solidFill>
                  <a:prstClr val="black"/>
                </a:solidFill>
              </a:rPr>
              <a:t>including </a:t>
            </a:r>
            <a:r>
              <a:rPr lang="en-US" sz="1800" b="0" dirty="0" smtClean="0">
                <a:solidFill>
                  <a:prstClr val="black"/>
                </a:solidFill>
              </a:rPr>
              <a:t>connectivity</a:t>
            </a:r>
          </a:p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1800" dirty="0" smtClean="0">
                <a:solidFill>
                  <a:prstClr val="black"/>
                </a:solidFill>
              </a:rPr>
              <a:t>TDSP Testing: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1 TDSP tested connectivity due to minor changes to Gateway</a:t>
            </a:r>
            <a:r>
              <a:rPr lang="en-US" sz="1800" b="0" dirty="0">
                <a:solidFill>
                  <a:prstClr val="black"/>
                </a:solidFill>
              </a:rPr>
              <a:t> </a:t>
            </a:r>
            <a:r>
              <a:rPr lang="en-US" sz="1800" b="0" dirty="0" smtClean="0">
                <a:solidFill>
                  <a:prstClr val="black"/>
                </a:solidFill>
              </a:rPr>
              <a:t>(Not included in Adhoc Period total tasks.)</a:t>
            </a:r>
            <a:endParaRPr lang="en-US" sz="1800" b="0" dirty="0">
              <a:solidFill>
                <a:prstClr val="black"/>
              </a:solidFill>
            </a:endParaRPr>
          </a:p>
          <a:p>
            <a:pPr marL="628650" lvl="1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74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Texas Set Working Group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12/01/15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2016 Flight Schedule 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prstClr val="black"/>
                </a:solidFill>
              </a:rPr>
              <a:t>Schedule</a:t>
            </a: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108015"/>
            <a:ext cx="8573975" cy="4108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1800" dirty="0" smtClean="0">
                <a:solidFill>
                  <a:prstClr val="black"/>
                </a:solidFill>
              </a:rPr>
              <a:t>Flight 0216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S</a:t>
            </a:r>
            <a:r>
              <a:rPr lang="en-US" sz="1800" b="0" dirty="0" smtClean="0">
                <a:solidFill>
                  <a:prstClr val="black"/>
                </a:solidFill>
              </a:rPr>
              <a:t>ignup begins 01/06/16, Signup Deadline 01/13/16 (Adhoc, 03/04/2016 for Current MPs Only, </a:t>
            </a:r>
            <a:r>
              <a:rPr lang="en-US" sz="1800" b="0" i="1" dirty="0" smtClean="0">
                <a:solidFill>
                  <a:prstClr val="black"/>
                </a:solidFill>
              </a:rPr>
              <a:t>subject to Flight Administrator and TDSPs’ Approval</a:t>
            </a:r>
            <a:r>
              <a:rPr lang="en-US" sz="1800" b="0" dirty="0" smtClean="0">
                <a:solidFill>
                  <a:prstClr val="black"/>
                </a:solidFill>
              </a:rPr>
              <a:t>).</a:t>
            </a:r>
            <a:endParaRPr lang="en-US" sz="1800" b="0" i="1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Day 1 transactions begin 02/15/2016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Flight to conclude 02/26/2016 (Contingency/Adhoc Period until 04/15/2016)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Adhoc Testing begins 02/29/2016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All scripts are expected to be completed by 04/08/2016</a:t>
            </a:r>
          </a:p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1800" dirty="0" smtClean="0">
                <a:solidFill>
                  <a:prstClr val="black"/>
                </a:solidFill>
              </a:rPr>
              <a:t>Flight 0616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Signup begins 05/11/16, Signup Deadline is 05/18/16 (Adhoc, 06/24/2016 for Current MPs Only, </a:t>
            </a:r>
            <a:r>
              <a:rPr lang="en-US" sz="1800" b="0" i="1" dirty="0" smtClean="0">
                <a:solidFill>
                  <a:prstClr val="black"/>
                </a:solidFill>
              </a:rPr>
              <a:t>subject to Flight Administrator and TDSPs’ Approval</a:t>
            </a:r>
            <a:r>
              <a:rPr lang="en-US" sz="1800" b="0" dirty="0" smtClean="0">
                <a:solidFill>
                  <a:prstClr val="black"/>
                </a:solidFill>
              </a:rPr>
              <a:t>).</a:t>
            </a:r>
            <a:endParaRPr lang="en-US" sz="1800" b="0" i="1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Day 1 transactions begin 06/13/2016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to conclude 06/24/2016 (Contingency/Adhoc Period until 08/12/2016</a:t>
            </a:r>
            <a:r>
              <a:rPr lang="en-US" sz="1800" b="0" dirty="0" smtClean="0">
                <a:solidFill>
                  <a:prstClr val="black"/>
                </a:solidFill>
              </a:rPr>
              <a:t>)</a:t>
            </a:r>
            <a:endParaRPr lang="en-US" sz="18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13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Texas Set Working Group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12/01/15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2016 Flight Schedule (</a:t>
            </a:r>
            <a:r>
              <a:rPr lang="en-US" sz="2400" b="1" dirty="0" err="1" smtClean="0">
                <a:solidFill>
                  <a:prstClr val="black"/>
                </a:solidFill>
              </a:rPr>
              <a:t>Cont</a:t>
            </a:r>
            <a:r>
              <a:rPr lang="en-US" sz="2400" b="1" dirty="0" smtClean="0">
                <a:solidFill>
                  <a:prstClr val="black"/>
                </a:solidFill>
              </a:rPr>
              <a:t>) 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prstClr val="black"/>
                </a:solidFill>
              </a:rPr>
              <a:t>Schedule</a:t>
            </a: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115992"/>
            <a:ext cx="8573975" cy="3831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en-US" sz="1800" dirty="0" smtClean="0">
                <a:solidFill>
                  <a:prstClr val="black"/>
                </a:solidFill>
              </a:rPr>
              <a:t>Flight 0616 (</a:t>
            </a:r>
            <a:r>
              <a:rPr lang="en-US" sz="1800" dirty="0" err="1" smtClean="0">
                <a:solidFill>
                  <a:prstClr val="black"/>
                </a:solidFill>
              </a:rPr>
              <a:t>Cont</a:t>
            </a:r>
            <a:r>
              <a:rPr lang="en-US" sz="1800" dirty="0" smtClean="0">
                <a:solidFill>
                  <a:prstClr val="black"/>
                </a:solidFill>
              </a:rPr>
              <a:t>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Adhoc </a:t>
            </a:r>
            <a:r>
              <a:rPr lang="en-US" sz="1800" b="0" dirty="0">
                <a:solidFill>
                  <a:prstClr val="black"/>
                </a:solidFill>
              </a:rPr>
              <a:t>Testing begins </a:t>
            </a:r>
            <a:r>
              <a:rPr lang="en-US" sz="1800" b="0" dirty="0" smtClean="0">
                <a:solidFill>
                  <a:prstClr val="black"/>
                </a:solidFill>
              </a:rPr>
              <a:t>06/27/2016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No transactions the week of July 4 </a:t>
            </a:r>
            <a:r>
              <a:rPr lang="en-US" sz="1800" b="0" dirty="0" smtClean="0">
                <a:solidFill>
                  <a:prstClr val="black"/>
                </a:solidFill>
              </a:rPr>
              <a:t>(07/04/2016 – 07/08/2016)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All scripts are expected to be completed by </a:t>
            </a:r>
            <a:r>
              <a:rPr lang="en-US" sz="1800" b="0" dirty="0" smtClean="0">
                <a:solidFill>
                  <a:prstClr val="black"/>
                </a:solidFill>
              </a:rPr>
              <a:t>07/29/2016</a:t>
            </a:r>
            <a:endParaRPr lang="en-US" sz="1800" b="0" dirty="0">
              <a:solidFill>
                <a:prstClr val="black"/>
              </a:solidFill>
            </a:endParaRPr>
          </a:p>
          <a:p>
            <a:pPr marL="228600" indent="0" algn="just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en-US" sz="1800" dirty="0" smtClean="0">
                <a:solidFill>
                  <a:prstClr val="black"/>
                </a:solidFill>
              </a:rPr>
              <a:t>Flight 1016</a:t>
            </a:r>
            <a:endParaRPr lang="en-US" sz="180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Signup begins </a:t>
            </a:r>
            <a:r>
              <a:rPr lang="en-US" sz="1800" b="0" dirty="0" smtClean="0">
                <a:solidFill>
                  <a:prstClr val="black"/>
                </a:solidFill>
              </a:rPr>
              <a:t>09/07/16</a:t>
            </a:r>
            <a:r>
              <a:rPr lang="en-US" sz="1800" b="0" dirty="0">
                <a:solidFill>
                  <a:prstClr val="black"/>
                </a:solidFill>
              </a:rPr>
              <a:t>, Signup Deadline is </a:t>
            </a:r>
            <a:r>
              <a:rPr lang="en-US" sz="1800" b="0" dirty="0" smtClean="0">
                <a:solidFill>
                  <a:prstClr val="black"/>
                </a:solidFill>
              </a:rPr>
              <a:t>09/14/16 (Adhoc</a:t>
            </a:r>
            <a:r>
              <a:rPr lang="en-US" sz="1800" b="0" dirty="0">
                <a:solidFill>
                  <a:prstClr val="black"/>
                </a:solidFill>
              </a:rPr>
              <a:t>, </a:t>
            </a:r>
            <a:r>
              <a:rPr lang="en-US" sz="1800" b="0" dirty="0" smtClean="0">
                <a:solidFill>
                  <a:prstClr val="black"/>
                </a:solidFill>
              </a:rPr>
              <a:t>10/21/2016 </a:t>
            </a:r>
            <a:r>
              <a:rPr lang="en-US" sz="1800" b="0" dirty="0">
                <a:solidFill>
                  <a:prstClr val="black"/>
                </a:solidFill>
              </a:rPr>
              <a:t>for Current MPs Only, </a:t>
            </a:r>
            <a:r>
              <a:rPr lang="en-US" sz="1800" b="0" i="1" dirty="0">
                <a:solidFill>
                  <a:prstClr val="black"/>
                </a:solidFill>
              </a:rPr>
              <a:t>subject to Flight Administrator and TDSPs’ Approval</a:t>
            </a:r>
            <a:r>
              <a:rPr lang="en-US" sz="1800" b="0" dirty="0">
                <a:solidFill>
                  <a:prstClr val="black"/>
                </a:solidFill>
              </a:rPr>
              <a:t>).</a:t>
            </a:r>
            <a:endParaRPr lang="en-US" sz="1800" b="0" i="1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Day 1 transactions begin </a:t>
            </a:r>
            <a:r>
              <a:rPr lang="en-US" sz="1800" b="0" dirty="0" smtClean="0">
                <a:solidFill>
                  <a:prstClr val="black"/>
                </a:solidFill>
              </a:rPr>
              <a:t>10/10/2016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to conclude </a:t>
            </a:r>
            <a:r>
              <a:rPr lang="en-US" sz="1800" b="0" dirty="0" smtClean="0">
                <a:solidFill>
                  <a:prstClr val="black"/>
                </a:solidFill>
              </a:rPr>
              <a:t>10/21/2016 </a:t>
            </a:r>
            <a:r>
              <a:rPr lang="en-US" sz="1800" b="0" dirty="0">
                <a:solidFill>
                  <a:prstClr val="black"/>
                </a:solidFill>
              </a:rPr>
              <a:t>(Contingency/Adhoc Period until </a:t>
            </a:r>
            <a:r>
              <a:rPr lang="en-US" sz="1800" b="0" dirty="0" smtClean="0">
                <a:solidFill>
                  <a:prstClr val="black"/>
                </a:solidFill>
              </a:rPr>
              <a:t>11/18/2016</a:t>
            </a:r>
            <a:r>
              <a:rPr lang="en-US" sz="1800" b="0" dirty="0">
                <a:solidFill>
                  <a:prstClr val="black"/>
                </a:solidFill>
              </a:rPr>
              <a:t>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Adhoc Testing begins </a:t>
            </a:r>
            <a:r>
              <a:rPr lang="en-US" sz="1800" b="0" dirty="0" smtClean="0">
                <a:solidFill>
                  <a:prstClr val="black"/>
                </a:solidFill>
              </a:rPr>
              <a:t>10/24/2016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All scripts are expected to be completed by </a:t>
            </a:r>
            <a:r>
              <a:rPr lang="en-US" sz="1800" b="0" dirty="0" smtClean="0">
                <a:solidFill>
                  <a:prstClr val="black"/>
                </a:solidFill>
              </a:rPr>
              <a:t>11/18/2016</a:t>
            </a:r>
            <a:endParaRPr lang="en-US" sz="18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66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53200" y="5809193"/>
            <a:ext cx="22245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Texas Set Working Group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12/01/15</a:t>
            </a:r>
            <a:endParaRPr lang="en-US" sz="1050" i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03743" y="2179125"/>
            <a:ext cx="8573975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22860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6000" b="0" dirty="0" smtClean="0">
                <a:solidFill>
                  <a:prstClr val="black"/>
                </a:solidFill>
              </a:rPr>
              <a:t>Questions?</a:t>
            </a:r>
            <a:endParaRPr lang="en-US" sz="60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98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purl.org/dc/dcmitype/"/>
    <ds:schemaRef ds:uri="c34af464-7aa1-4edd-9be4-83dffc1cb926"/>
    <ds:schemaRef ds:uri="http://www.w3.org/XML/1998/namespace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3561</TotalTime>
  <Words>337</Words>
  <Application>Microsoft Office PowerPoint</Application>
  <PresentationFormat>On-screen Show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Yockey, Paul</cp:lastModifiedBy>
  <cp:revision>168</cp:revision>
  <cp:lastPrinted>2013-01-30T23:16:36Z</cp:lastPrinted>
  <dcterms:created xsi:type="dcterms:W3CDTF">2010-04-12T23:12:02Z</dcterms:created>
  <dcterms:modified xsi:type="dcterms:W3CDTF">2015-11-30T19:56:09Z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