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8" r:id="rId4"/>
    <p:sldId id="27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94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BBC0-9245-474C-B37D-064721DFFE13}" type="datetime1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120-489E-4659-879D-7F899ECB4BCF}" type="datetime1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3BA4-BFD7-4896-8907-F90EDAF1F1D0}" type="datetime1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3BEA7-7FEC-40F8-A83F-E1CC10056BDD}" type="datetime1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27AD-E39A-4C04-864E-CA5AAD7E6430}" type="datetime1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33BC-8F8D-4C99-97CC-7CCACE533E64}" type="datetime1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1D107-C076-4E4D-A13C-29C352C06EB2}" type="datetime1">
              <a:rPr lang="en-US" smtClean="0"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772B-799F-40F5-8AB8-4C69E818E6C1}" type="datetime1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3D18-79A2-4B56-B053-9EF7A43B2429}" type="datetime1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6322-14EF-4692-9406-8FA4AD7F423B}" type="datetime1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2609-0BA2-4465-A012-A2BAB09C9B8F}" type="datetime1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48270-03B1-4AF4-AEE3-D2A05B5322B3}" type="datetime1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12/02/2015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Joint meeting of MCWG and CWG on Wednesday, </a:t>
            </a:r>
            <a:r>
              <a:rPr lang="en-US" dirty="0" smtClean="0"/>
              <a:t>Nov</a:t>
            </a:r>
            <a:r>
              <a:rPr lang="en-US" dirty="0" smtClean="0"/>
              <a:t>ember 18</a:t>
            </a:r>
            <a:endParaRPr lang="en-US" dirty="0" smtClean="0"/>
          </a:p>
          <a:p>
            <a:r>
              <a:rPr lang="en-US" dirty="0"/>
              <a:t>5</a:t>
            </a:r>
            <a:r>
              <a:rPr lang="en-US" dirty="0" smtClean="0"/>
              <a:t> </a:t>
            </a:r>
            <a:r>
              <a:rPr lang="en-US" dirty="0" smtClean="0"/>
              <a:t>NPRRs reviewed for credit impacts</a:t>
            </a:r>
          </a:p>
          <a:p>
            <a:pPr lvl="1"/>
            <a:r>
              <a:rPr lang="en-US" dirty="0" smtClean="0"/>
              <a:t>All NPRRs had no credit </a:t>
            </a:r>
            <a:r>
              <a:rPr lang="en-US" dirty="0" smtClean="0"/>
              <a:t>impact</a:t>
            </a:r>
          </a:p>
          <a:p>
            <a:r>
              <a:rPr lang="en-US" dirty="0" smtClean="0"/>
              <a:t>NPRR743 - Revision </a:t>
            </a:r>
            <a:r>
              <a:rPr lang="en-US" dirty="0"/>
              <a:t>to MCE to Have a Floor For Load </a:t>
            </a:r>
            <a:r>
              <a:rPr lang="en-US" dirty="0" smtClean="0"/>
              <a:t>Exposure</a:t>
            </a:r>
          </a:p>
          <a:p>
            <a:pPr lvl="1"/>
            <a:r>
              <a:rPr lang="en-US" dirty="0" smtClean="0"/>
              <a:t>Introduces </a:t>
            </a:r>
            <a:r>
              <a:rPr lang="en-US" dirty="0"/>
              <a:t>a floor </a:t>
            </a:r>
            <a:r>
              <a:rPr lang="en-US" dirty="0" smtClean="0"/>
              <a:t>for </a:t>
            </a:r>
            <a:r>
              <a:rPr lang="en-US" dirty="0"/>
              <a:t>MCE equal to 1 day of </a:t>
            </a:r>
            <a:r>
              <a:rPr lang="en-US" dirty="0" smtClean="0"/>
              <a:t>exposure</a:t>
            </a:r>
          </a:p>
          <a:p>
            <a:r>
              <a:rPr lang="en-US" dirty="0" smtClean="0"/>
              <a:t>DAM </a:t>
            </a:r>
            <a:r>
              <a:rPr lang="en-US" dirty="0" err="1" smtClean="0"/>
              <a:t>eFactor</a:t>
            </a:r>
            <a:r>
              <a:rPr lang="en-US" dirty="0" smtClean="0"/>
              <a:t> Review</a:t>
            </a:r>
          </a:p>
          <a:p>
            <a:pPr lvl="1"/>
            <a:r>
              <a:rPr lang="en-US" dirty="0" smtClean="0"/>
              <a:t>Bid and Offer netting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Credit Exposure and Loss Given Default</a:t>
            </a:r>
          </a:p>
          <a:p>
            <a:pPr marL="0" indent="0">
              <a:buNone/>
            </a:pPr>
            <a:r>
              <a:rPr lang="en-US" sz="2400" dirty="0"/>
              <a:t>Summary </a:t>
            </a:r>
            <a:r>
              <a:rPr lang="en-US" sz="2400" dirty="0" smtClean="0"/>
              <a:t>statistics by Counter-Party / parent / guarantor rating</a:t>
            </a:r>
          </a:p>
          <a:p>
            <a:pPr lvl="1" indent="-342900"/>
            <a:r>
              <a:rPr lang="en-US" sz="2000" dirty="0"/>
              <a:t>The “Loss Given Default” calculation is based on an average of historic default probabilities from S&amp;P, Moody’s and Fitch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429000"/>
            <a:ext cx="6827838" cy="296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36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ERCOT Forward Curve Vendor Evaluation</a:t>
            </a:r>
            <a:endParaRPr lang="en-US" dirty="0"/>
          </a:p>
          <a:p>
            <a:pPr marL="857250" lvl="1" indent="-457200"/>
            <a:r>
              <a:rPr lang="en-US" dirty="0" smtClean="0"/>
              <a:t>Productive meeting with ICE</a:t>
            </a:r>
          </a:p>
          <a:p>
            <a:pPr marL="1257300" lvl="2" indent="-457200">
              <a:buFont typeface="Wingdings" panose="05000000000000000000" pitchFamily="2" charset="2"/>
              <a:buChar char="ü"/>
            </a:pPr>
            <a:r>
              <a:rPr lang="en-US" dirty="0" smtClean="0"/>
              <a:t>Determination of ERCOT ‘marks’</a:t>
            </a:r>
          </a:p>
          <a:p>
            <a:pPr marL="1257300" lvl="2" indent="-457200">
              <a:buFont typeface="Wingdings" panose="05000000000000000000" pitchFamily="2" charset="2"/>
              <a:buChar char="ü"/>
            </a:pPr>
            <a:r>
              <a:rPr lang="en-US" dirty="0" smtClean="0"/>
              <a:t>Data transparency</a:t>
            </a:r>
          </a:p>
          <a:p>
            <a:pPr marL="1257300" lvl="2" indent="-457200">
              <a:buFont typeface="Wingdings" panose="05000000000000000000" pitchFamily="2" charset="2"/>
              <a:buChar char="ü"/>
            </a:pPr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Next Steps</a:t>
            </a:r>
          </a:p>
          <a:p>
            <a:pPr lvl="2"/>
            <a:r>
              <a:rPr lang="en-US" dirty="0" smtClean="0"/>
              <a:t>MCWG review of historical ICE data</a:t>
            </a:r>
          </a:p>
          <a:p>
            <a:pPr lvl="2"/>
            <a:r>
              <a:rPr lang="en-US" dirty="0" smtClean="0"/>
              <a:t>Examine behavior of ICE ERCOT futures during pricing events and seasonal</a:t>
            </a:r>
          </a:p>
          <a:p>
            <a:pPr lvl="2"/>
            <a:r>
              <a:rPr lang="en-US" dirty="0" smtClean="0"/>
              <a:t>Discuss how we can use this data in Forward Credit Exposure calculations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7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</TotalTime>
  <Words>166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77</cp:revision>
  <dcterms:created xsi:type="dcterms:W3CDTF">2006-08-16T00:00:00Z</dcterms:created>
  <dcterms:modified xsi:type="dcterms:W3CDTF">2015-11-23T16:05:27Z</dcterms:modified>
</cp:coreProperties>
</file>