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4.xml" ContentType="application/vnd.openxmlformats-officedocument.presentationml.notesSlide+xml"/>
  <Override PartName="/ppt/comments/comment1.xml" ContentType="application/vnd.openxmlformats-officedocument.presentationml.comments+xml"/>
  <Override PartName="/ppt/tags/tag4.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comment2.xml" ContentType="application/vnd.openxmlformats-officedocument.presentationml.comments+xml"/>
  <Override PartName="/ppt/tags/tag5.xml" ContentType="application/vnd.openxmlformats-officedocument.presentationml.tags+xml"/>
  <Override PartName="/ppt/comments/comment3.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7" r:id="rId2"/>
  </p:sldMasterIdLst>
  <p:notesMasterIdLst>
    <p:notesMasterId r:id="rId28"/>
  </p:notesMasterIdLst>
  <p:sldIdLst>
    <p:sldId id="258" r:id="rId3"/>
    <p:sldId id="262" r:id="rId4"/>
    <p:sldId id="263" r:id="rId5"/>
    <p:sldId id="269" r:id="rId6"/>
    <p:sldId id="264" r:id="rId7"/>
    <p:sldId id="265" r:id="rId8"/>
    <p:sldId id="266" r:id="rId9"/>
    <p:sldId id="259" r:id="rId10"/>
    <p:sldId id="298" r:id="rId11"/>
    <p:sldId id="278" r:id="rId12"/>
    <p:sldId id="277" r:id="rId13"/>
    <p:sldId id="282" r:id="rId14"/>
    <p:sldId id="280" r:id="rId15"/>
    <p:sldId id="276" r:id="rId16"/>
    <p:sldId id="288" r:id="rId17"/>
    <p:sldId id="285" r:id="rId18"/>
    <p:sldId id="274" r:id="rId19"/>
    <p:sldId id="287" r:id="rId20"/>
    <p:sldId id="289" r:id="rId21"/>
    <p:sldId id="291" r:id="rId22"/>
    <p:sldId id="290" r:id="rId23"/>
    <p:sldId id="292" r:id="rId24"/>
    <p:sldId id="294" r:id="rId25"/>
    <p:sldId id="297" r:id="rId26"/>
    <p:sldId id="296" r:id="rId27"/>
  </p:sldIdLst>
  <p:sldSz cx="9144000" cy="6858000" type="screen4x3"/>
  <p:notesSz cx="6858000" cy="9144000"/>
  <p:custDataLst>
    <p:tags r:id="rId2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ettlewell, Bill" initials="WJK" lastIdx="6"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A507E"/>
    <a:srgbClr val="517AAC"/>
    <a:srgbClr val="F2F2F2"/>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689" autoAdjust="0"/>
  </p:normalViewPr>
  <p:slideViewPr>
    <p:cSldViewPr>
      <p:cViewPr>
        <p:scale>
          <a:sx n="60" d="100"/>
          <a:sy n="60" d="100"/>
        </p:scale>
        <p:origin x="1602" y="12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5-08-04T11:31:11.379" idx="1">
    <p:pos x="10" y="10"/>
    <p:text>Revise per Training Plan presentation</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5-11-23T17:29:01.256" idx="5">
    <p:pos x="4674" y="1200"/>
    <p:text>Anyone have a better picture than this?</p:text>
    <p:extLst>
      <p:ext uri="{C676402C-5697-4E1C-873F-D02D1690AC5C}">
        <p15:threadingInfo xmlns:p15="http://schemas.microsoft.com/office/powerpoint/2012/main" timeZoneBias="36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0" dt="2015-11-23T17:53:43.219" idx="6">
    <p:pos x="10" y="10"/>
    <p:text>My apologies for any colors here that don't jive.  I didn't have a chance to run my color choices by anyone.  :-)</p:text>
    <p:extLst>
      <p:ext uri="{C676402C-5697-4E1C-873F-D02D1690AC5C}">
        <p15:threadingInfo xmlns:p15="http://schemas.microsoft.com/office/powerpoint/2012/main" timeZoneBias="3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3BF244-7AC3-4ED3-A5EB-FEF1F51A09C2}" type="datetimeFigureOut">
              <a:rPr lang="en-US" smtClean="0"/>
              <a:t>11/23/2015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E74302-E6B5-4119-BA33-B359B7505500}" type="slidenum">
              <a:rPr lang="en-US" smtClean="0"/>
              <a:t>‹#›</a:t>
            </a:fld>
            <a:endParaRPr lang="en-US"/>
          </a:p>
        </p:txBody>
      </p:sp>
    </p:spTree>
    <p:extLst>
      <p:ext uri="{BB962C8B-B14F-4D97-AF65-F5344CB8AC3E}">
        <p14:creationId xmlns:p14="http://schemas.microsoft.com/office/powerpoint/2010/main" val="3444722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7"/>
          <p:cNvSpPr>
            <a:spLocks noGrp="1" noChangeArrowheads="1"/>
          </p:cNvSpPr>
          <p:nvPr>
            <p:ph type="sldNum" sz="quarter" idx="5"/>
          </p:nvPr>
        </p:nvSpPr>
        <p:spPr/>
        <p:txBody>
          <a:bodyPr/>
          <a:lstStyle/>
          <a:p>
            <a:pPr>
              <a:defRPr/>
            </a:pPr>
            <a:fld id="{8CF0E7A6-BCC0-49B9-8154-ED7293676CF8}" type="slidenum">
              <a:rPr lang="en-US" smtClean="0">
                <a:solidFill>
                  <a:prstClr val="black"/>
                </a:solidFill>
              </a:rPr>
              <a:pPr>
                <a:defRPr/>
              </a:pPr>
              <a:t>1</a:t>
            </a:fld>
            <a:endParaRPr lang="en-US" dirty="0" smtClean="0">
              <a:solidFill>
                <a:prstClr val="black"/>
              </a:solidFill>
            </a:endParaRPr>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865590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E74302-E6B5-4119-BA33-B359B7505500}" type="slidenum">
              <a:rPr lang="en-US" smtClean="0"/>
              <a:t>19</a:t>
            </a:fld>
            <a:endParaRPr lang="en-US"/>
          </a:p>
        </p:txBody>
      </p:sp>
    </p:spTree>
    <p:extLst>
      <p:ext uri="{BB962C8B-B14F-4D97-AF65-F5344CB8AC3E}">
        <p14:creationId xmlns:p14="http://schemas.microsoft.com/office/powerpoint/2010/main" val="2152682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15AE762-99F9-4C99-B757-2AC80F16BE7B}" type="slidenum">
              <a:rPr lang="en-US" smtClean="0"/>
              <a:pPr fontAlgn="base">
                <a:spcBef>
                  <a:spcPct val="0"/>
                </a:spcBef>
                <a:spcAft>
                  <a:spcPct val="0"/>
                </a:spcAft>
                <a:defRPr/>
              </a:pPr>
              <a:t>2</a:t>
            </a:fld>
            <a:endParaRPr lang="en-US" dirty="0" smtClean="0"/>
          </a:p>
        </p:txBody>
      </p:sp>
      <p:sp>
        <p:nvSpPr>
          <p:cNvPr id="2068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685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25000"/>
              </a:spcBef>
              <a:spcAft>
                <a:spcPct val="25000"/>
              </a:spcAft>
            </a:pPr>
            <a:endParaRPr lang="en-US" altLang="zh-CN" sz="1100" dirty="0"/>
          </a:p>
        </p:txBody>
      </p:sp>
    </p:spTree>
    <p:extLst>
      <p:ext uri="{BB962C8B-B14F-4D97-AF65-F5344CB8AC3E}">
        <p14:creationId xmlns:p14="http://schemas.microsoft.com/office/powerpoint/2010/main" val="42518950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B2F299B-4967-4A99-B543-3C89B07364E2}" type="slidenum">
              <a:rPr lang="en-US" smtClean="0"/>
              <a:pPr fontAlgn="base">
                <a:spcBef>
                  <a:spcPct val="0"/>
                </a:spcBef>
                <a:spcAft>
                  <a:spcPct val="0"/>
                </a:spcAft>
                <a:defRPr/>
              </a:pPr>
              <a:t>3</a:t>
            </a:fld>
            <a:endParaRPr lang="en-US" dirty="0" smtClean="0"/>
          </a:p>
        </p:txBody>
      </p:sp>
      <p:sp>
        <p:nvSpPr>
          <p:cNvPr id="2078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787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zh-CN" sz="1100" dirty="0"/>
              <a:t>Also cover the handouts for the course. </a:t>
            </a:r>
          </a:p>
          <a:p>
            <a:pPr eaLnBrk="1" hangingPunct="1">
              <a:spcBef>
                <a:spcPct val="0"/>
              </a:spcBef>
            </a:pPr>
            <a:r>
              <a:rPr lang="en-US" altLang="zh-CN" sz="1100" dirty="0"/>
              <a:t>Have students verify their email addresses on the sign-up sheet.</a:t>
            </a:r>
          </a:p>
          <a:p>
            <a:pPr eaLnBrk="1" hangingPunct="1">
              <a:spcBef>
                <a:spcPct val="0"/>
              </a:spcBef>
            </a:pPr>
            <a:r>
              <a:rPr lang="en-US" altLang="zh-CN" sz="1100" dirty="0"/>
              <a:t>Encourage  students to take the exam in class.</a:t>
            </a:r>
          </a:p>
        </p:txBody>
      </p:sp>
    </p:spTree>
    <p:extLst>
      <p:ext uri="{BB962C8B-B14F-4D97-AF65-F5344CB8AC3E}">
        <p14:creationId xmlns:p14="http://schemas.microsoft.com/office/powerpoint/2010/main" val="10007524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0963" name="Rectangle 3"/>
          <p:cNvSpPr>
            <a:spLocks noGrp="1" noChangeArrowheads="1"/>
          </p:cNvSpPr>
          <p:nvPr>
            <p:ph type="body" idx="1"/>
            <p:custDataLst>
              <p:tags r:id="rId1"/>
            </p:custDataLst>
          </p:nvPr>
        </p:nvSpPr>
        <p:spPr bwMode="auto">
          <a:noFill/>
        </p:spPr>
        <p:txBody>
          <a:bodyPr wrap="square" numCol="1" anchor="t" anchorCtr="0" compatLnSpc="1">
            <a:prstTxWarp prst="textNoShape">
              <a:avLst/>
            </a:prstTxWarp>
          </a:bodyPr>
          <a:lstStyle/>
          <a:p>
            <a:pPr defTabSz="914294">
              <a:spcBef>
                <a:spcPct val="0"/>
              </a:spcBef>
              <a:defRPr/>
            </a:pPr>
            <a:r>
              <a:rPr lang="en-US" dirty="0" smtClean="0"/>
              <a:t>Please visit the</a:t>
            </a:r>
            <a:r>
              <a:rPr lang="en-US" baseline="0" dirty="0" smtClean="0"/>
              <a:t> ERCOT website to view the training curriculum. The Nodal Market Education program offers many courses, covering a wide range of topics on system operations, market operations as well as financial settlement. </a:t>
            </a:r>
            <a:endParaRPr lang="en-US" dirty="0" smtClean="0"/>
          </a:p>
          <a:p>
            <a:pPr>
              <a:spcBef>
                <a:spcPct val="0"/>
              </a:spcBef>
            </a:pPr>
            <a:endParaRPr lang="en-US" dirty="0" smtClean="0"/>
          </a:p>
        </p:txBody>
      </p:sp>
    </p:spTree>
    <p:extLst>
      <p:ext uri="{BB962C8B-B14F-4D97-AF65-F5344CB8AC3E}">
        <p14:creationId xmlns:p14="http://schemas.microsoft.com/office/powerpoint/2010/main" val="20345631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578FAFB5-5A6F-4685-889A-A761ED659038}" type="datetime1">
              <a:rPr lang="en-US" smtClean="0"/>
              <a:pPr fontAlgn="base">
                <a:spcBef>
                  <a:spcPct val="0"/>
                </a:spcBef>
                <a:spcAft>
                  <a:spcPct val="0"/>
                </a:spcAft>
                <a:defRPr/>
              </a:pPr>
              <a:t>11/23/2015</a:t>
            </a:fld>
            <a:endParaRPr lang="en-US" dirty="0" smtClean="0"/>
          </a:p>
        </p:txBody>
      </p:sp>
      <p:sp>
        <p:nvSpPr>
          <p:cNvPr id="23757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520BFFF-A94F-485D-B308-C316ED63E6F4}" type="slidenum">
              <a:rPr lang="en-US" smtClean="0"/>
              <a:pPr fontAlgn="base">
                <a:spcBef>
                  <a:spcPct val="0"/>
                </a:spcBef>
                <a:spcAft>
                  <a:spcPct val="0"/>
                </a:spcAft>
                <a:defRPr/>
              </a:pPr>
              <a:t>5</a:t>
            </a:fld>
            <a:endParaRPr lang="en-US" dirty="0" smtClean="0"/>
          </a:p>
        </p:txBody>
      </p:sp>
      <p:sp>
        <p:nvSpPr>
          <p:cNvPr id="20890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890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z="1100" dirty="0"/>
          </a:p>
        </p:txBody>
      </p:sp>
    </p:spTree>
    <p:extLst>
      <p:ext uri="{BB962C8B-B14F-4D97-AF65-F5344CB8AC3E}">
        <p14:creationId xmlns:p14="http://schemas.microsoft.com/office/powerpoint/2010/main" val="30279360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992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z="1600" dirty="0"/>
          </a:p>
        </p:txBody>
      </p:sp>
    </p:spTree>
    <p:extLst>
      <p:ext uri="{BB962C8B-B14F-4D97-AF65-F5344CB8AC3E}">
        <p14:creationId xmlns:p14="http://schemas.microsoft.com/office/powerpoint/2010/main" val="31632459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1094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100" dirty="0"/>
              <a:t>The objective of this course is to provide LSEs with information about the ERCOT-facilitated Nodal Market and help them identify the impacts of its Operations on the Wholesale Market.  </a:t>
            </a:r>
          </a:p>
          <a:p>
            <a:pPr lvl="1" eaLnBrk="1" hangingPunct="1">
              <a:spcBef>
                <a:spcPct val="0"/>
              </a:spcBef>
            </a:pPr>
            <a:endParaRPr lang="en-US" sz="1100" dirty="0"/>
          </a:p>
        </p:txBody>
      </p:sp>
    </p:spTree>
    <p:extLst>
      <p:ext uri="{BB962C8B-B14F-4D97-AF65-F5344CB8AC3E}">
        <p14:creationId xmlns:p14="http://schemas.microsoft.com/office/powerpoint/2010/main" val="17658729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E74302-E6B5-4119-BA33-B359B7505500}" type="slidenum">
              <a:rPr lang="en-US" smtClean="0"/>
              <a:t>11</a:t>
            </a:fld>
            <a:endParaRPr lang="en-US"/>
          </a:p>
        </p:txBody>
      </p:sp>
    </p:spTree>
    <p:extLst>
      <p:ext uri="{BB962C8B-B14F-4D97-AF65-F5344CB8AC3E}">
        <p14:creationId xmlns:p14="http://schemas.microsoft.com/office/powerpoint/2010/main" val="16807906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&lt;Click for animation&gt; </a:t>
            </a:r>
            <a:r>
              <a:rPr lang="en-US" dirty="0" smtClean="0"/>
              <a:t>These changes to PURA allowed the emergence</a:t>
            </a:r>
            <a:r>
              <a:rPr lang="en-US" baseline="0" dirty="0" smtClean="0"/>
              <a:t> of Merchant Generators who would operate generation for profit outside the traditional utility structure.  </a:t>
            </a:r>
          </a:p>
          <a:p>
            <a:endParaRPr lang="en-US" baseline="0" dirty="0" smtClean="0"/>
          </a:p>
          <a:p>
            <a:r>
              <a:rPr lang="en-US" b="1" dirty="0" smtClean="0"/>
              <a:t>&lt;Click for animation&gt; </a:t>
            </a:r>
            <a:r>
              <a:rPr lang="en-US" b="0" dirty="0" smtClean="0"/>
              <a:t>These</a:t>
            </a:r>
            <a:r>
              <a:rPr lang="en-US" b="0" baseline="0" dirty="0" smtClean="0"/>
              <a:t> changes also brought about the need for an Independent System Operator, or ISO would facilitate open access to the transmission system for the new Merchant Generators.  ERCOT, as Reliability Coordinator was ideally situated to perform this function, and in 1996, was christened as the first North American ISO.</a:t>
            </a:r>
          </a:p>
          <a:p>
            <a:endParaRPr lang="en-US" b="0" baseline="0" dirty="0" smtClean="0"/>
          </a:p>
          <a:p>
            <a:r>
              <a:rPr lang="en-US" b="1" dirty="0" smtClean="0"/>
              <a:t>&lt;Click for animation&gt; </a:t>
            </a:r>
            <a:r>
              <a:rPr lang="en-US" b="0" dirty="0" smtClean="0"/>
              <a:t>The</a:t>
            </a:r>
            <a:r>
              <a:rPr lang="en-US" b="0" baseline="0" dirty="0" smtClean="0"/>
              <a:t> rise of Merchant Generators also brought about the rise of Wholesale Power Marketers.  These new marketers would buy power from the Merchant Generators and the traditional Utilities and sell to Utilities who needed the power. </a:t>
            </a:r>
            <a:endParaRPr lang="en-US" dirty="0"/>
          </a:p>
        </p:txBody>
      </p:sp>
      <p:sp>
        <p:nvSpPr>
          <p:cNvPr id="4" name="Slide Number Placeholder 3"/>
          <p:cNvSpPr>
            <a:spLocks noGrp="1"/>
          </p:cNvSpPr>
          <p:nvPr>
            <p:ph type="sldNum" sz="quarter" idx="10"/>
          </p:nvPr>
        </p:nvSpPr>
        <p:spPr/>
        <p:txBody>
          <a:bodyPr/>
          <a:lstStyle/>
          <a:p>
            <a:fld id="{EAE74302-E6B5-4119-BA33-B359B7505500}" type="slidenum">
              <a:rPr lang="en-US" smtClean="0"/>
              <a:t>14</a:t>
            </a:fld>
            <a:endParaRPr lang="en-US"/>
          </a:p>
        </p:txBody>
      </p:sp>
    </p:spTree>
    <p:extLst>
      <p:ext uri="{BB962C8B-B14F-4D97-AF65-F5344CB8AC3E}">
        <p14:creationId xmlns:p14="http://schemas.microsoft.com/office/powerpoint/2010/main" val="6257657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lvl1pPr>
              <a:defRPr/>
            </a:lvl1pPr>
          </a:lstStyle>
          <a:p>
            <a:fld id="{FF7F3899-B190-482E-AE55-E6984E7DA36B}" type="slidenum">
              <a:rPr lang="en-US" smtClean="0"/>
              <a:t>‹#›</a:t>
            </a:fld>
            <a:endParaRPr lang="en-US"/>
          </a:p>
        </p:txBody>
      </p:sp>
    </p:spTree>
    <p:extLst>
      <p:ext uri="{BB962C8B-B14F-4D97-AF65-F5344CB8AC3E}">
        <p14:creationId xmlns:p14="http://schemas.microsoft.com/office/powerpoint/2010/main" val="3060372161"/>
      </p:ext>
    </p:extLst>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cenario 5">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0" y="1160770"/>
            <a:ext cx="3108703" cy="1414155"/>
          </a:xfrm>
          <a:prstGeom prst="rect">
            <a:avLst/>
          </a:prstGeom>
        </p:spPr>
      </p:pic>
      <p:sp>
        <p:nvSpPr>
          <p:cNvPr id="4" name="Title 1"/>
          <p:cNvSpPr>
            <a:spLocks noGrp="1"/>
          </p:cNvSpPr>
          <p:nvPr>
            <p:ph type="title"/>
          </p:nvPr>
        </p:nvSpPr>
        <p:spPr>
          <a:xfrm>
            <a:off x="266700" y="323850"/>
            <a:ext cx="8647113" cy="552450"/>
          </a:xfrm>
        </p:spPr>
        <p:txBody>
          <a:bodyPr/>
          <a:lstStyle/>
          <a:p>
            <a:r>
              <a:rPr lang="en-US" smtClean="0"/>
              <a:t>Click to edit Master title style</a:t>
            </a:r>
            <a:endParaRPr lang="en-US" dirty="0"/>
          </a:p>
        </p:txBody>
      </p:sp>
      <p:sp>
        <p:nvSpPr>
          <p:cNvPr id="6" name="Text Placeholder 6"/>
          <p:cNvSpPr>
            <a:spLocks noGrp="1"/>
          </p:cNvSpPr>
          <p:nvPr>
            <p:ph type="body" sz="quarter" idx="10"/>
          </p:nvPr>
        </p:nvSpPr>
        <p:spPr>
          <a:xfrm>
            <a:off x="3105150" y="1279525"/>
            <a:ext cx="5808663" cy="5005388"/>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5" name="Slide Number Placeholder 3"/>
          <p:cNvSpPr>
            <a:spLocks noGrp="1"/>
          </p:cNvSpPr>
          <p:nvPr>
            <p:ph type="sldNum" sz="quarter" idx="4"/>
          </p:nvPr>
        </p:nvSpPr>
        <p:spPr>
          <a:xfrm>
            <a:off x="7500938" y="6573838"/>
            <a:ext cx="1511300" cy="284162"/>
          </a:xfrm>
          <a:prstGeom prst="rect">
            <a:avLst/>
          </a:prstGeom>
        </p:spPr>
        <p:txBody>
          <a:bodyPr/>
          <a:lstStyle>
            <a:lvl1pPr algn="r">
              <a:spcAft>
                <a:spcPct val="75000"/>
              </a:spcAft>
              <a:buFont typeface="Wingdings" pitchFamily="2" charset="2"/>
              <a:buNone/>
              <a:defRPr sz="1600" b="0">
                <a:solidFill>
                  <a:schemeClr val="bg1"/>
                </a:solidFill>
                <a:latin typeface="Arial" charset="0"/>
              </a:defRPr>
            </a:lvl1pPr>
          </a:lstStyle>
          <a:p>
            <a:fld id="{FF7F3899-B190-482E-AE55-E6984E7DA36B}" type="slidenum">
              <a:rPr lang="en-US" smtClean="0"/>
              <a:t>‹#›</a:t>
            </a:fld>
            <a:endParaRPr lang="en-US"/>
          </a:p>
        </p:txBody>
      </p:sp>
    </p:spTree>
    <p:extLst>
      <p:ext uri="{BB962C8B-B14F-4D97-AF65-F5344CB8AC3E}">
        <p14:creationId xmlns:p14="http://schemas.microsoft.com/office/powerpoint/2010/main" val="344995639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cenario 6">
    <p:spTree>
      <p:nvGrpSpPr>
        <p:cNvPr id="1" name=""/>
        <p:cNvGrpSpPr/>
        <p:nvPr/>
      </p:nvGrpSpPr>
      <p:grpSpPr>
        <a:xfrm>
          <a:off x="0" y="0"/>
          <a:ext cx="0" cy="0"/>
          <a:chOff x="0" y="0"/>
          <a:chExt cx="0" cy="0"/>
        </a:xfrm>
      </p:grpSpPr>
      <p:pic>
        <p:nvPicPr>
          <p:cNvPr id="3" name="Picture 2"/>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050" y="1160770"/>
            <a:ext cx="3108703" cy="1414155"/>
          </a:xfrm>
          <a:prstGeom prst="rect">
            <a:avLst/>
          </a:prstGeom>
          <a:noFill/>
          <a:ln>
            <a:noFill/>
          </a:ln>
        </p:spPr>
      </p:pic>
      <p:sp>
        <p:nvSpPr>
          <p:cNvPr id="4" name="Title 1"/>
          <p:cNvSpPr>
            <a:spLocks noGrp="1"/>
          </p:cNvSpPr>
          <p:nvPr>
            <p:ph type="title"/>
          </p:nvPr>
        </p:nvSpPr>
        <p:spPr>
          <a:xfrm>
            <a:off x="266700" y="323850"/>
            <a:ext cx="8647113" cy="552450"/>
          </a:xfrm>
        </p:spPr>
        <p:txBody>
          <a:bodyPr/>
          <a:lstStyle/>
          <a:p>
            <a:r>
              <a:rPr lang="en-US" smtClean="0"/>
              <a:t>Click to edit Master title style</a:t>
            </a:r>
            <a:endParaRPr lang="en-US" dirty="0"/>
          </a:p>
        </p:txBody>
      </p:sp>
      <p:sp>
        <p:nvSpPr>
          <p:cNvPr id="6" name="Text Placeholder 6"/>
          <p:cNvSpPr>
            <a:spLocks noGrp="1"/>
          </p:cNvSpPr>
          <p:nvPr>
            <p:ph type="body" sz="quarter" idx="10"/>
          </p:nvPr>
        </p:nvSpPr>
        <p:spPr>
          <a:xfrm>
            <a:off x="3105150" y="1279525"/>
            <a:ext cx="5808663" cy="5005388"/>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5" name="Slide Number Placeholder 3"/>
          <p:cNvSpPr>
            <a:spLocks noGrp="1"/>
          </p:cNvSpPr>
          <p:nvPr>
            <p:ph type="sldNum" sz="quarter" idx="4"/>
          </p:nvPr>
        </p:nvSpPr>
        <p:spPr>
          <a:xfrm>
            <a:off x="7500938" y="6573838"/>
            <a:ext cx="1511300" cy="284162"/>
          </a:xfrm>
          <a:prstGeom prst="rect">
            <a:avLst/>
          </a:prstGeom>
        </p:spPr>
        <p:txBody>
          <a:bodyPr/>
          <a:lstStyle>
            <a:lvl1pPr algn="r">
              <a:spcAft>
                <a:spcPct val="75000"/>
              </a:spcAft>
              <a:buFont typeface="Wingdings" pitchFamily="2" charset="2"/>
              <a:buNone/>
              <a:defRPr sz="1600" b="0">
                <a:solidFill>
                  <a:schemeClr val="bg1"/>
                </a:solidFill>
                <a:latin typeface="Arial" charset="0"/>
              </a:defRPr>
            </a:lvl1pPr>
          </a:lstStyle>
          <a:p>
            <a:fld id="{FF7F3899-B190-482E-AE55-E6984E7DA36B}" type="slidenum">
              <a:rPr lang="en-US" smtClean="0"/>
              <a:t>‹#›</a:t>
            </a:fld>
            <a:endParaRPr lang="en-US"/>
          </a:p>
        </p:txBody>
      </p:sp>
    </p:spTree>
    <p:extLst>
      <p:ext uri="{BB962C8B-B14F-4D97-AF65-F5344CB8AC3E}">
        <p14:creationId xmlns:p14="http://schemas.microsoft.com/office/powerpoint/2010/main" val="370545004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enario 7">
    <p:spTree>
      <p:nvGrpSpPr>
        <p:cNvPr id="1" name=""/>
        <p:cNvGrpSpPr/>
        <p:nvPr/>
      </p:nvGrpSpPr>
      <p:grpSpPr>
        <a:xfrm>
          <a:off x="0" y="0"/>
          <a:ext cx="0" cy="0"/>
          <a:chOff x="0" y="0"/>
          <a:chExt cx="0" cy="0"/>
        </a:xfrm>
      </p:grpSpPr>
      <p:pic>
        <p:nvPicPr>
          <p:cNvPr id="2" name="Picture 1"/>
          <p:cNvPicPr>
            <a:picLocks noChangeAspect="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9050" y="1160770"/>
            <a:ext cx="3108703" cy="1414155"/>
          </a:xfrm>
          <a:prstGeom prst="rect">
            <a:avLst/>
          </a:prstGeom>
        </p:spPr>
      </p:pic>
      <p:sp>
        <p:nvSpPr>
          <p:cNvPr id="4" name="Title 1"/>
          <p:cNvSpPr>
            <a:spLocks noGrp="1"/>
          </p:cNvSpPr>
          <p:nvPr>
            <p:ph type="title"/>
          </p:nvPr>
        </p:nvSpPr>
        <p:spPr>
          <a:xfrm>
            <a:off x="266700" y="323850"/>
            <a:ext cx="8647113" cy="552450"/>
          </a:xfrm>
        </p:spPr>
        <p:txBody>
          <a:bodyPr/>
          <a:lstStyle/>
          <a:p>
            <a:r>
              <a:rPr lang="en-US" smtClean="0"/>
              <a:t>Click to edit Master title style</a:t>
            </a:r>
            <a:endParaRPr lang="en-US" dirty="0"/>
          </a:p>
        </p:txBody>
      </p:sp>
      <p:sp>
        <p:nvSpPr>
          <p:cNvPr id="6" name="Text Placeholder 6"/>
          <p:cNvSpPr>
            <a:spLocks noGrp="1"/>
          </p:cNvSpPr>
          <p:nvPr>
            <p:ph type="body" sz="quarter" idx="10"/>
          </p:nvPr>
        </p:nvSpPr>
        <p:spPr>
          <a:xfrm>
            <a:off x="3105150" y="1279525"/>
            <a:ext cx="5808663" cy="5005388"/>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5" name="Slide Number Placeholder 3"/>
          <p:cNvSpPr>
            <a:spLocks noGrp="1"/>
          </p:cNvSpPr>
          <p:nvPr>
            <p:ph type="sldNum" sz="quarter" idx="4"/>
          </p:nvPr>
        </p:nvSpPr>
        <p:spPr>
          <a:xfrm>
            <a:off x="7500938" y="6573838"/>
            <a:ext cx="1511300" cy="284162"/>
          </a:xfrm>
          <a:prstGeom prst="rect">
            <a:avLst/>
          </a:prstGeom>
        </p:spPr>
        <p:txBody>
          <a:bodyPr/>
          <a:lstStyle>
            <a:lvl1pPr algn="r">
              <a:spcAft>
                <a:spcPct val="75000"/>
              </a:spcAft>
              <a:buFont typeface="Wingdings" pitchFamily="2" charset="2"/>
              <a:buNone/>
              <a:defRPr sz="1600" b="0">
                <a:solidFill>
                  <a:schemeClr val="bg1"/>
                </a:solidFill>
                <a:latin typeface="Arial" charset="0"/>
              </a:defRPr>
            </a:lvl1pPr>
          </a:lstStyle>
          <a:p>
            <a:fld id="{FF7F3899-B190-482E-AE55-E6984E7DA36B}" type="slidenum">
              <a:rPr lang="en-US" smtClean="0"/>
              <a:t>‹#›</a:t>
            </a:fld>
            <a:endParaRPr lang="en-US"/>
          </a:p>
        </p:txBody>
      </p:sp>
    </p:spTree>
    <p:extLst>
      <p:ext uri="{BB962C8B-B14F-4D97-AF65-F5344CB8AC3E}">
        <p14:creationId xmlns:p14="http://schemas.microsoft.com/office/powerpoint/2010/main" val="359642325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2_Example">
    <p:spTree>
      <p:nvGrpSpPr>
        <p:cNvPr id="1" name=""/>
        <p:cNvGrpSpPr/>
        <p:nvPr/>
      </p:nvGrpSpPr>
      <p:grpSpPr>
        <a:xfrm>
          <a:off x="0" y="0"/>
          <a:ext cx="0" cy="0"/>
          <a:chOff x="0" y="0"/>
          <a:chExt cx="0" cy="0"/>
        </a:xfrm>
      </p:grpSpPr>
      <p:pic>
        <p:nvPicPr>
          <p:cNvPr id="5" name="Picture 7" descr="Scenario"/>
          <p:cNvPicPr>
            <a:picLocks noChangeAspect="1" noChangeArrowheads="1"/>
          </p:cNvPicPr>
          <p:nvPr/>
        </p:nvPicPr>
        <p:blipFill>
          <a:blip r:embed="rId2" cstate="print"/>
          <a:srcRect/>
          <a:stretch>
            <a:fillRect/>
          </a:stretch>
        </p:blipFill>
        <p:spPr bwMode="auto">
          <a:xfrm>
            <a:off x="19050" y="1166813"/>
            <a:ext cx="3082925" cy="1401762"/>
          </a:xfrm>
          <a:prstGeom prst="rect">
            <a:avLst/>
          </a:prstGeom>
          <a:noFill/>
          <a:ln w="9525">
            <a:noFill/>
            <a:miter lim="800000"/>
            <a:headEnd/>
            <a:tailEnd/>
          </a:ln>
        </p:spPr>
      </p:pic>
      <p:sp>
        <p:nvSpPr>
          <p:cNvPr id="4" name="Title 1"/>
          <p:cNvSpPr>
            <a:spLocks noGrp="1"/>
          </p:cNvSpPr>
          <p:nvPr>
            <p:ph type="title"/>
          </p:nvPr>
        </p:nvSpPr>
        <p:spPr>
          <a:xfrm>
            <a:off x="266700" y="323850"/>
            <a:ext cx="8647113" cy="552450"/>
          </a:xfrm>
        </p:spPr>
        <p:txBody>
          <a:bodyPr/>
          <a:lstStyle/>
          <a:p>
            <a:r>
              <a:rPr lang="en-US" smtClean="0"/>
              <a:t>Click to edit Master title style</a:t>
            </a:r>
            <a:endParaRPr lang="en-US" dirty="0"/>
          </a:p>
        </p:txBody>
      </p:sp>
      <p:sp>
        <p:nvSpPr>
          <p:cNvPr id="7" name="Text Placeholder 6"/>
          <p:cNvSpPr>
            <a:spLocks noGrp="1"/>
          </p:cNvSpPr>
          <p:nvPr>
            <p:ph type="body" sz="quarter" idx="10"/>
          </p:nvPr>
        </p:nvSpPr>
        <p:spPr>
          <a:xfrm>
            <a:off x="3105150" y="1279525"/>
            <a:ext cx="5808663" cy="5005388"/>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6" name="Slide Number Placeholder 3"/>
          <p:cNvSpPr>
            <a:spLocks noGrp="1"/>
          </p:cNvSpPr>
          <p:nvPr>
            <p:ph type="sldNum" sz="quarter" idx="4"/>
          </p:nvPr>
        </p:nvSpPr>
        <p:spPr>
          <a:xfrm>
            <a:off x="7500938" y="6573838"/>
            <a:ext cx="1511300" cy="284162"/>
          </a:xfrm>
          <a:prstGeom prst="rect">
            <a:avLst/>
          </a:prstGeom>
        </p:spPr>
        <p:txBody>
          <a:bodyPr/>
          <a:lstStyle>
            <a:lvl1pPr algn="r">
              <a:spcAft>
                <a:spcPct val="75000"/>
              </a:spcAft>
              <a:buFont typeface="Wingdings" pitchFamily="2" charset="2"/>
              <a:buNone/>
              <a:defRPr sz="1600" b="0">
                <a:solidFill>
                  <a:schemeClr val="bg1"/>
                </a:solidFill>
                <a:latin typeface="Arial" charset="0"/>
              </a:defRPr>
            </a:lvl1pPr>
          </a:lstStyle>
          <a:p>
            <a:fld id="{FF7F3899-B190-482E-AE55-E6984E7DA36B}" type="slidenum">
              <a:rPr lang="en-US" smtClean="0"/>
              <a:t>‹#›</a:t>
            </a:fld>
            <a:endParaRPr lang="en-US"/>
          </a:p>
        </p:txBody>
      </p:sp>
    </p:spTree>
    <p:extLst>
      <p:ext uri="{BB962C8B-B14F-4D97-AF65-F5344CB8AC3E}">
        <p14:creationId xmlns:p14="http://schemas.microsoft.com/office/powerpoint/2010/main" val="3125752593"/>
      </p:ext>
    </p:extLst>
  </p:cSld>
  <p:clrMapOvr>
    <a:masterClrMapping/>
  </p:clrMapOv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266700" y="323850"/>
            <a:ext cx="8647113" cy="5524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66700" y="1276350"/>
            <a:ext cx="4246563" cy="47434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65663" y="1276350"/>
            <a:ext cx="4248150" cy="4743450"/>
          </a:xfrm>
        </p:spPr>
        <p:txBody>
          <a:bodyPr/>
          <a:lstStyle/>
          <a:p>
            <a:pPr lvl="0"/>
            <a:r>
              <a:rPr lang="en-US" noProof="0" smtClean="0"/>
              <a:t>Click icon to add chart</a:t>
            </a:r>
            <a:endParaRPr lang="en-US" noProof="0" dirty="0"/>
          </a:p>
        </p:txBody>
      </p:sp>
      <p:sp>
        <p:nvSpPr>
          <p:cNvPr id="5" name="Slide Number Placeholder 3"/>
          <p:cNvSpPr>
            <a:spLocks noGrp="1"/>
          </p:cNvSpPr>
          <p:nvPr>
            <p:ph type="sldNum" sz="quarter" idx="10"/>
          </p:nvPr>
        </p:nvSpPr>
        <p:spPr/>
        <p:txBody>
          <a:bodyPr/>
          <a:lstStyle>
            <a:lvl1pPr>
              <a:defRPr/>
            </a:lvl1pPr>
          </a:lstStyle>
          <a:p>
            <a:fld id="{FF7F3899-B190-482E-AE55-E6984E7DA36B}" type="slidenum">
              <a:rPr lang="en-US" smtClean="0"/>
              <a:t>‹#›</a:t>
            </a:fld>
            <a:endParaRPr lang="en-US"/>
          </a:p>
        </p:txBody>
      </p:sp>
    </p:spTree>
    <p:extLst>
      <p:ext uri="{BB962C8B-B14F-4D97-AF65-F5344CB8AC3E}">
        <p14:creationId xmlns:p14="http://schemas.microsoft.com/office/powerpoint/2010/main" val="296748262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66700" y="323850"/>
            <a:ext cx="8647113" cy="55245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66700" y="1276350"/>
            <a:ext cx="8647113" cy="4743450"/>
          </a:xfrm>
        </p:spPr>
        <p:txBody>
          <a:bodyPr/>
          <a:lstStyle/>
          <a:p>
            <a:pPr lvl="0"/>
            <a:r>
              <a:rPr lang="en-US" noProof="0" smtClean="0"/>
              <a:t>Click icon to add table</a:t>
            </a:r>
            <a:endParaRPr lang="en-US" noProof="0"/>
          </a:p>
        </p:txBody>
      </p:sp>
      <p:sp>
        <p:nvSpPr>
          <p:cNvPr id="4" name="Slide Number Placeholder 3"/>
          <p:cNvSpPr>
            <a:spLocks noGrp="1"/>
          </p:cNvSpPr>
          <p:nvPr>
            <p:ph type="sldNum" sz="quarter" idx="10"/>
          </p:nvPr>
        </p:nvSpPr>
        <p:spPr/>
        <p:txBody>
          <a:bodyPr/>
          <a:lstStyle>
            <a:lvl1pPr>
              <a:defRPr/>
            </a:lvl1pPr>
          </a:lstStyle>
          <a:p>
            <a:fld id="{FF7F3899-B190-482E-AE55-E6984E7DA36B}"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66700" y="323850"/>
            <a:ext cx="8647113" cy="55245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266700" y="1276350"/>
            <a:ext cx="8647113" cy="4743450"/>
          </a:xfrm>
        </p:spPr>
        <p:txBody>
          <a:bodyPr/>
          <a:lstStyle/>
          <a:p>
            <a:pPr lvl="0"/>
            <a:r>
              <a:rPr lang="en-US" noProof="0" smtClean="0"/>
              <a:t>Click icon to add chart</a:t>
            </a:r>
            <a:endParaRPr lang="en-US" noProof="0"/>
          </a:p>
        </p:txBody>
      </p:sp>
      <p:sp>
        <p:nvSpPr>
          <p:cNvPr id="4" name="Slide Number Placeholder 3"/>
          <p:cNvSpPr>
            <a:spLocks noGrp="1"/>
          </p:cNvSpPr>
          <p:nvPr>
            <p:ph type="sldNum" sz="quarter" idx="10"/>
          </p:nvPr>
        </p:nvSpPr>
        <p:spPr/>
        <p:txBody>
          <a:bodyPr/>
          <a:lstStyle>
            <a:lvl1pPr>
              <a:defRPr/>
            </a:lvl1pPr>
          </a:lstStyle>
          <a:p>
            <a:fld id="{FF7F3899-B190-482E-AE55-E6984E7DA36B}"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66700" y="323850"/>
            <a:ext cx="8647113" cy="5524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66700" y="1276350"/>
            <a:ext cx="4246563" cy="47434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quarter" idx="2"/>
          </p:nvPr>
        </p:nvSpPr>
        <p:spPr>
          <a:xfrm>
            <a:off x="4665663" y="1276350"/>
            <a:ext cx="4248150" cy="2295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65663" y="3724275"/>
            <a:ext cx="4248150" cy="2295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3"/>
          <p:cNvSpPr>
            <a:spLocks noGrp="1"/>
          </p:cNvSpPr>
          <p:nvPr>
            <p:ph type="sldNum" sz="quarter" idx="10"/>
          </p:nvPr>
        </p:nvSpPr>
        <p:spPr>
          <a:xfrm>
            <a:off x="7500938" y="6573838"/>
            <a:ext cx="1511300" cy="284162"/>
          </a:xfrm>
        </p:spPr>
        <p:txBody>
          <a:bodyPr/>
          <a:lstStyle>
            <a:lvl1pPr>
              <a:defRPr/>
            </a:lvl1pPr>
          </a:lstStyle>
          <a:p>
            <a:fld id="{FF7F3899-B190-482E-AE55-E6984E7DA36B}" type="slidenum">
              <a:rPr lang="en-US" smtClean="0"/>
              <a:t>‹#›</a:t>
            </a:fld>
            <a:endParaRPr lang="en-US"/>
          </a:p>
        </p:txBody>
      </p:sp>
    </p:spTree>
    <p:extLst>
      <p:ext uri="{BB962C8B-B14F-4D97-AF65-F5344CB8AC3E}">
        <p14:creationId xmlns:p14="http://schemas.microsoft.com/office/powerpoint/2010/main" val="1722870406"/>
      </p:ext>
    </p:extLst>
  </p:cSld>
  <p:clrMapOvr>
    <a:masterClrMapping/>
  </p:clrMapOv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266700" y="323850"/>
            <a:ext cx="8647113" cy="55245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266700" y="1276350"/>
            <a:ext cx="4246563" cy="2295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65663" y="1276350"/>
            <a:ext cx="4248150" cy="2295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266700" y="3724275"/>
            <a:ext cx="4246563" cy="2295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65663" y="3724275"/>
            <a:ext cx="4248150" cy="2295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3"/>
          <p:cNvSpPr>
            <a:spLocks noGrp="1"/>
          </p:cNvSpPr>
          <p:nvPr>
            <p:ph type="sldNum" sz="quarter" idx="10"/>
          </p:nvPr>
        </p:nvSpPr>
        <p:spPr>
          <a:xfrm>
            <a:off x="7500938" y="6573838"/>
            <a:ext cx="1511300" cy="284162"/>
          </a:xfrm>
        </p:spPr>
        <p:txBody>
          <a:bodyPr/>
          <a:lstStyle>
            <a:lvl1pPr>
              <a:defRPr/>
            </a:lvl1pPr>
          </a:lstStyle>
          <a:p>
            <a:fld id="{FF7F3899-B190-482E-AE55-E6984E7DA36B}" type="slidenum">
              <a:rPr lang="en-US" smtClean="0"/>
              <a:t>‹#›</a:t>
            </a:fld>
            <a:endParaRPr lang="en-US"/>
          </a:p>
        </p:txBody>
      </p:sp>
    </p:spTree>
    <p:extLst>
      <p:ext uri="{BB962C8B-B14F-4D97-AF65-F5344CB8AC3E}">
        <p14:creationId xmlns:p14="http://schemas.microsoft.com/office/powerpoint/2010/main" val="3213199898"/>
      </p:ext>
    </p:extLst>
  </p:cSld>
  <p:clrMapOvr>
    <a:masterClrMapping/>
  </p:clrMapOv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D5C577E-090B-467D-9456-7199AB543D1A}" type="datetimeFigureOut">
              <a:rPr lang="en-US" smtClean="0"/>
              <a:t>11/23/2015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FF7F3899-B190-482E-AE55-E6984E7DA36B}" type="slidenum">
              <a:rPr lang="en-US" smtClean="0"/>
              <a:t>‹#›</a:t>
            </a:fld>
            <a:endParaRPr lang="en-US"/>
          </a:p>
        </p:txBody>
      </p:sp>
    </p:spTree>
    <p:extLst>
      <p:ext uri="{BB962C8B-B14F-4D97-AF65-F5344CB8AC3E}">
        <p14:creationId xmlns:p14="http://schemas.microsoft.com/office/powerpoint/2010/main" val="173807263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3"/>
          <p:cNvSpPr>
            <a:spLocks noGrp="1"/>
          </p:cNvSpPr>
          <p:nvPr>
            <p:ph type="sldNum" sz="quarter" idx="12"/>
          </p:nvPr>
        </p:nvSpPr>
        <p:spPr/>
        <p:txBody>
          <a:bodyPr/>
          <a:lstStyle>
            <a:lvl1pPr algn="r">
              <a:defRPr sz="1600">
                <a:solidFill>
                  <a:schemeClr val="bg1"/>
                </a:solidFill>
                <a:latin typeface="Arial" charset="0"/>
              </a:defRPr>
            </a:lvl1pPr>
          </a:lstStyle>
          <a:p>
            <a:fld id="{FF7F3899-B190-482E-AE55-E6984E7DA36B}" type="slidenum">
              <a:rPr lang="en-US" smtClean="0"/>
              <a:t>‹#›</a:t>
            </a:fld>
            <a:endParaRPr lang="en-US"/>
          </a:p>
        </p:txBody>
      </p:sp>
    </p:spTree>
    <p:extLst>
      <p:ext uri="{BB962C8B-B14F-4D97-AF65-F5344CB8AC3E}">
        <p14:creationId xmlns:p14="http://schemas.microsoft.com/office/powerpoint/2010/main" val="2259578023"/>
      </p:ext>
    </p:extLst>
  </p:cSld>
  <p:clrMapOvr>
    <a:masterClrMapping/>
  </p:clrMapOv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530288416"/>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17" descr="Cover_final_Blank"/>
          <p:cNvPicPr>
            <a:picLocks noChangeAspect="1" noChangeArrowheads="1"/>
          </p:cNvPicPr>
          <p:nvPr userDrawn="1"/>
        </p:nvPicPr>
        <p:blipFill>
          <a:blip r:embed="rId2" cstate="print"/>
          <a:srcRect/>
          <a:stretch>
            <a:fillRect/>
          </a:stretch>
        </p:blipFill>
        <p:spPr bwMode="auto">
          <a:xfrm>
            <a:off x="4763" y="-4763"/>
            <a:ext cx="9134475" cy="6867526"/>
          </a:xfrm>
          <a:prstGeom prst="rect">
            <a:avLst/>
          </a:prstGeom>
          <a:noFill/>
          <a:ln w="9525">
            <a:noFill/>
            <a:miter lim="800000"/>
            <a:headEnd/>
            <a:tailEnd/>
          </a:ln>
        </p:spPr>
      </p:pic>
      <p:pic>
        <p:nvPicPr>
          <p:cNvPr id="6" name="Picture 3" descr="F:\ercotlogo\ERCOT Logo\ERCOT logo_white.png"/>
          <p:cNvPicPr>
            <a:picLocks noChangeAspect="1" noChangeArrowheads="1"/>
          </p:cNvPicPr>
          <p:nvPr userDrawn="1"/>
        </p:nvPicPr>
        <p:blipFill>
          <a:blip r:embed="rId3" cstate="print"/>
          <a:srcRect/>
          <a:stretch>
            <a:fillRect/>
          </a:stretch>
        </p:blipFill>
        <p:spPr bwMode="auto">
          <a:xfrm>
            <a:off x="3856038" y="6086475"/>
            <a:ext cx="1330325" cy="504825"/>
          </a:xfrm>
          <a:prstGeom prst="rect">
            <a:avLst/>
          </a:prstGeom>
          <a:noFill/>
          <a:ln w="9525">
            <a:noFill/>
            <a:miter lim="800000"/>
            <a:headEnd/>
            <a:tailEnd/>
          </a:ln>
        </p:spPr>
      </p:pic>
      <p:sp>
        <p:nvSpPr>
          <p:cNvPr id="2" name="Title 1"/>
          <p:cNvSpPr>
            <a:spLocks noGrp="1"/>
          </p:cNvSpPr>
          <p:nvPr>
            <p:ph type="title"/>
          </p:nvPr>
        </p:nvSpPr>
        <p:spPr>
          <a:xfrm>
            <a:off x="596900" y="496960"/>
            <a:ext cx="7950200" cy="1143000"/>
          </a:xfrm>
        </p:spPr>
        <p:txBody>
          <a:bodyPr/>
          <a:lstStyle/>
          <a:p>
            <a:r>
              <a:rPr lang="en-US" smtClean="0"/>
              <a:t>Click to edit Master title style</a:t>
            </a:r>
            <a:endParaRPr lang="en-US" dirty="0"/>
          </a:p>
        </p:txBody>
      </p:sp>
      <p:sp>
        <p:nvSpPr>
          <p:cNvPr id="4" name="Rectangle 19"/>
          <p:cNvSpPr>
            <a:spLocks noGrp="1" noChangeArrowheads="1"/>
          </p:cNvSpPr>
          <p:nvPr>
            <p:ph type="subTitle" idx="1"/>
          </p:nvPr>
        </p:nvSpPr>
        <p:spPr>
          <a:xfrm>
            <a:off x="1358900" y="1943100"/>
            <a:ext cx="6400800" cy="660952"/>
          </a:xfrm>
          <a:prstGeom prst="rect">
            <a:avLst/>
          </a:prstGeom>
          <a:noFill/>
        </p:spPr>
        <p:txBody>
          <a:bodyPr/>
          <a:lstStyle>
            <a:lvl1pPr>
              <a:defRPr>
                <a:latin typeface="+mj-lt"/>
              </a:defRPr>
            </a:lvl1pPr>
          </a:lstStyle>
          <a:p>
            <a:endParaRPr lang="en-US" dirty="0" smtClean="0"/>
          </a:p>
        </p:txBody>
      </p:sp>
    </p:spTree>
    <p:extLst>
      <p:ext uri="{BB962C8B-B14F-4D97-AF65-F5344CB8AC3E}">
        <p14:creationId xmlns:p14="http://schemas.microsoft.com/office/powerpoint/2010/main" val="2062008033"/>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65113" y="1279525"/>
            <a:ext cx="8686800" cy="4756150"/>
          </a:xfrm>
          <a:prstGeom prst="rect">
            <a:avLst/>
          </a:prstGeom>
        </p:spPr>
        <p:txBody>
          <a:bodyPr>
            <a:noAutofit/>
          </a:bodyPr>
          <a:lstStyle>
            <a:lvl1pPr>
              <a:spcAft>
                <a:spcPts val="600"/>
              </a:spcAft>
              <a:defRPr/>
            </a:lvl1pPr>
            <a:lvl2pPr>
              <a:spcAft>
                <a:spcPts val="1200"/>
              </a:spcAft>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66223299"/>
      </p:ext>
    </p:extLst>
  </p:cSld>
  <p:clrMapOvr>
    <a:masterClrMapping/>
  </p:clrMapOvr>
  <p:transition/>
  <p:timing>
    <p:tnLst>
      <p:par>
        <p:cTn id="1" dur="indefinite" restart="never" nodeType="tmRoot"/>
      </p:par>
    </p:tnLst>
  </p:timing>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3"/>
          <p:cNvSpPr>
            <a:spLocks noGrp="1"/>
          </p:cNvSpPr>
          <p:nvPr>
            <p:ph type="sldNum" sz="quarter" idx="12"/>
          </p:nvPr>
        </p:nvSpPr>
        <p:spPr/>
        <p:txBody>
          <a:bodyPr/>
          <a:lstStyle>
            <a:lvl1pPr algn="r">
              <a:defRPr sz="1600">
                <a:solidFill>
                  <a:schemeClr val="bg1"/>
                </a:solidFill>
                <a:latin typeface="Arial" charset="0"/>
              </a:defRPr>
            </a:lvl1pPr>
          </a:lstStyle>
          <a:p>
            <a:fld id="{FF7F3899-B190-482E-AE55-E6984E7DA36B}" type="slidenum">
              <a:rPr lang="en-US" smtClean="0"/>
              <a:t>‹#›</a:t>
            </a:fld>
            <a:endParaRPr lang="en-US"/>
          </a:p>
        </p:txBody>
      </p:sp>
    </p:spTree>
    <p:extLst>
      <p:ext uri="{BB962C8B-B14F-4D97-AF65-F5344CB8AC3E}">
        <p14:creationId xmlns:p14="http://schemas.microsoft.com/office/powerpoint/2010/main" val="1135793528"/>
      </p:ext>
    </p:extLst>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lgn="r">
              <a:defRPr sz="1600">
                <a:solidFill>
                  <a:schemeClr val="bg1"/>
                </a:solidFill>
                <a:latin typeface="Arial" charset="0"/>
              </a:defRPr>
            </a:lvl1pPr>
          </a:lstStyle>
          <a:p>
            <a:fld id="{FF7F3899-B190-482E-AE55-E6984E7DA36B}" type="slidenum">
              <a:rPr lang="en-US" smtClean="0"/>
              <a:t>‹#›</a:t>
            </a:fld>
            <a:endParaRPr lang="en-US"/>
          </a:p>
        </p:txBody>
      </p:sp>
    </p:spTree>
    <p:extLst>
      <p:ext uri="{BB962C8B-B14F-4D97-AF65-F5344CB8AC3E}">
        <p14:creationId xmlns:p14="http://schemas.microsoft.com/office/powerpoint/2010/main" val="2317442386"/>
      </p:ext>
    </p:extLst>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cSld name="Example Layout">
    <p:spTree>
      <p:nvGrpSpPr>
        <p:cNvPr id="1" name=""/>
        <p:cNvGrpSpPr/>
        <p:nvPr/>
      </p:nvGrpSpPr>
      <p:grpSpPr>
        <a:xfrm>
          <a:off x="0" y="0"/>
          <a:ext cx="0" cy="0"/>
          <a:chOff x="0" y="0"/>
          <a:chExt cx="0" cy="0"/>
        </a:xfrm>
      </p:grpSpPr>
      <p:pic>
        <p:nvPicPr>
          <p:cNvPr id="5" name="Picture 29" descr="example icon_blu.png"/>
          <p:cNvPicPr>
            <a:picLocks noChangeAspect="1"/>
          </p:cNvPicPr>
          <p:nvPr/>
        </p:nvPicPr>
        <p:blipFill>
          <a:blip r:embed="rId2" cstate="print"/>
          <a:srcRect/>
          <a:stretch>
            <a:fillRect/>
          </a:stretch>
        </p:blipFill>
        <p:spPr bwMode="auto">
          <a:xfrm>
            <a:off x="239713" y="954088"/>
            <a:ext cx="2613025" cy="1176337"/>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2743200" y="1276350"/>
            <a:ext cx="6035040" cy="4754880"/>
          </a:xfrm>
        </p:spPr>
        <p:txBody>
          <a:bodyPr/>
          <a:lstStyle>
            <a:lvl1pPr>
              <a:buNone/>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3"/>
          <p:cNvSpPr>
            <a:spLocks noGrp="1"/>
          </p:cNvSpPr>
          <p:nvPr>
            <p:ph type="sldNum" sz="quarter" idx="10"/>
          </p:nvPr>
        </p:nvSpPr>
        <p:spPr/>
        <p:txBody>
          <a:bodyPr/>
          <a:lstStyle>
            <a:lvl1pPr algn="r">
              <a:defRPr sz="1600">
                <a:solidFill>
                  <a:schemeClr val="bg1"/>
                </a:solidFill>
                <a:latin typeface="Arial" charset="0"/>
              </a:defRPr>
            </a:lvl1pPr>
          </a:lstStyle>
          <a:p>
            <a:fld id="{FF7F3899-B190-482E-AE55-E6984E7DA36B}" type="slidenum">
              <a:rPr lang="en-US" smtClean="0"/>
              <a:t>‹#›</a:t>
            </a:fld>
            <a:endParaRPr lang="en-US"/>
          </a:p>
        </p:txBody>
      </p:sp>
    </p:spTree>
    <p:extLst>
      <p:ext uri="{BB962C8B-B14F-4D97-AF65-F5344CB8AC3E}">
        <p14:creationId xmlns:p14="http://schemas.microsoft.com/office/powerpoint/2010/main" val="1972243478"/>
      </p:ext>
    </p:extLst>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cenario 1">
    <p:spTree>
      <p:nvGrpSpPr>
        <p:cNvPr id="1" name=""/>
        <p:cNvGrpSpPr/>
        <p:nvPr/>
      </p:nvGrpSpPr>
      <p:grpSpPr>
        <a:xfrm>
          <a:off x="0" y="0"/>
          <a:ext cx="0" cy="0"/>
          <a:chOff x="0" y="0"/>
          <a:chExt cx="0" cy="0"/>
        </a:xfrm>
      </p:grpSpPr>
      <p:sp>
        <p:nvSpPr>
          <p:cNvPr id="5" name="Rectangle 4"/>
          <p:cNvSpPr>
            <a:spLocks noChangeArrowheads="1"/>
          </p:cNvSpPr>
          <p:nvPr/>
        </p:nvSpPr>
        <p:spPr bwMode="auto">
          <a:xfrm>
            <a:off x="2971800" y="1279525"/>
            <a:ext cx="5942013" cy="5005388"/>
          </a:xfrm>
          <a:prstGeom prst="rect">
            <a:avLst/>
          </a:prstGeom>
          <a:noFill/>
          <a:ln w="9525">
            <a:noFill/>
            <a:miter lim="800000"/>
            <a:headEnd/>
            <a:tailEnd/>
          </a:ln>
        </p:spPr>
        <p:txBody>
          <a:bodyPr/>
          <a:lstStyle/>
          <a:p>
            <a:pPr marL="342900" lvl="1" indent="-228600">
              <a:spcBef>
                <a:spcPct val="20000"/>
              </a:spcBef>
              <a:buFontTx/>
              <a:buChar char="•"/>
              <a:defRPr/>
            </a:pPr>
            <a:endParaRPr lang="en-US" sz="2400" dirty="0">
              <a:solidFill>
                <a:prstClr val="black"/>
              </a:solidFill>
            </a:endParaRPr>
          </a:p>
        </p:txBody>
      </p:sp>
      <p:pic>
        <p:nvPicPr>
          <p:cNvPr id="6" name="Picture 57" descr="Scenario"/>
          <p:cNvPicPr>
            <a:picLocks noChangeAspect="1" noChangeArrowheads="1"/>
          </p:cNvPicPr>
          <p:nvPr/>
        </p:nvPicPr>
        <p:blipFill>
          <a:blip r:embed="rId2" cstate="print"/>
          <a:srcRect/>
          <a:stretch>
            <a:fillRect/>
          </a:stretch>
        </p:blipFill>
        <p:spPr bwMode="auto">
          <a:xfrm>
            <a:off x="6350" y="1160463"/>
            <a:ext cx="3098800" cy="1409700"/>
          </a:xfrm>
          <a:prstGeom prst="rect">
            <a:avLst/>
          </a:prstGeom>
          <a:noFill/>
          <a:ln w="9525">
            <a:noFill/>
            <a:miter lim="800000"/>
            <a:headEnd/>
            <a:tailEnd/>
          </a:ln>
        </p:spPr>
      </p:pic>
      <p:sp>
        <p:nvSpPr>
          <p:cNvPr id="4" name="Title 1"/>
          <p:cNvSpPr>
            <a:spLocks noGrp="1"/>
          </p:cNvSpPr>
          <p:nvPr>
            <p:ph type="title"/>
          </p:nvPr>
        </p:nvSpPr>
        <p:spPr>
          <a:xfrm>
            <a:off x="266700" y="323850"/>
            <a:ext cx="8647113" cy="552450"/>
          </a:xfrm>
        </p:spPr>
        <p:txBody>
          <a:bodyPr/>
          <a:lstStyle/>
          <a:p>
            <a:r>
              <a:rPr lang="en-US" smtClean="0"/>
              <a:t>Click to edit Master title style</a:t>
            </a:r>
            <a:endParaRPr lang="en-US" dirty="0"/>
          </a:p>
        </p:txBody>
      </p:sp>
      <p:sp>
        <p:nvSpPr>
          <p:cNvPr id="7" name="Text Placeholder 6"/>
          <p:cNvSpPr>
            <a:spLocks noGrp="1"/>
          </p:cNvSpPr>
          <p:nvPr>
            <p:ph type="body" sz="quarter" idx="10"/>
          </p:nvPr>
        </p:nvSpPr>
        <p:spPr>
          <a:xfrm>
            <a:off x="3105150" y="1279525"/>
            <a:ext cx="5808663" cy="5005388"/>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8" name="Slide Number Placeholder 3"/>
          <p:cNvSpPr>
            <a:spLocks noGrp="1"/>
          </p:cNvSpPr>
          <p:nvPr>
            <p:ph type="sldNum" sz="quarter" idx="4"/>
          </p:nvPr>
        </p:nvSpPr>
        <p:spPr>
          <a:xfrm>
            <a:off x="7500938" y="6573838"/>
            <a:ext cx="1511300" cy="284162"/>
          </a:xfrm>
          <a:prstGeom prst="rect">
            <a:avLst/>
          </a:prstGeom>
        </p:spPr>
        <p:txBody>
          <a:bodyPr/>
          <a:lstStyle>
            <a:lvl1pPr algn="r">
              <a:spcAft>
                <a:spcPct val="75000"/>
              </a:spcAft>
              <a:buFont typeface="Wingdings" pitchFamily="2" charset="2"/>
              <a:buNone/>
              <a:defRPr sz="1600" b="0">
                <a:solidFill>
                  <a:schemeClr val="bg1"/>
                </a:solidFill>
                <a:latin typeface="Arial" charset="0"/>
              </a:defRPr>
            </a:lvl1pPr>
          </a:lstStyle>
          <a:p>
            <a:fld id="{FF7F3899-B190-482E-AE55-E6984E7DA36B}" type="slidenum">
              <a:rPr lang="en-US" smtClean="0"/>
              <a:t>‹#›</a:t>
            </a:fld>
            <a:endParaRPr lang="en-US"/>
          </a:p>
        </p:txBody>
      </p:sp>
    </p:spTree>
    <p:extLst>
      <p:ext uri="{BB962C8B-B14F-4D97-AF65-F5344CB8AC3E}">
        <p14:creationId xmlns:p14="http://schemas.microsoft.com/office/powerpoint/2010/main" val="133627586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cenario 2">
    <p:spTree>
      <p:nvGrpSpPr>
        <p:cNvPr id="1" name=""/>
        <p:cNvGrpSpPr/>
        <p:nvPr/>
      </p:nvGrpSpPr>
      <p:grpSpPr>
        <a:xfrm>
          <a:off x="0" y="0"/>
          <a:ext cx="0" cy="0"/>
          <a:chOff x="0" y="0"/>
          <a:chExt cx="0" cy="0"/>
        </a:xfrm>
      </p:grpSpPr>
      <p:pic>
        <p:nvPicPr>
          <p:cNvPr id="5" name="Picture 10" descr="Scenario"/>
          <p:cNvPicPr>
            <a:picLocks noChangeAspect="1" noChangeArrowheads="1"/>
          </p:cNvPicPr>
          <p:nvPr/>
        </p:nvPicPr>
        <p:blipFill>
          <a:blip r:embed="rId2" cstate="print"/>
          <a:srcRect/>
          <a:stretch>
            <a:fillRect/>
          </a:stretch>
        </p:blipFill>
        <p:spPr bwMode="auto">
          <a:xfrm>
            <a:off x="6350" y="1160463"/>
            <a:ext cx="3098800" cy="1409700"/>
          </a:xfrm>
          <a:prstGeom prst="rect">
            <a:avLst/>
          </a:prstGeom>
          <a:noFill/>
          <a:ln w="9525">
            <a:noFill/>
            <a:miter lim="800000"/>
            <a:headEnd/>
            <a:tailEnd/>
          </a:ln>
        </p:spPr>
      </p:pic>
      <p:sp>
        <p:nvSpPr>
          <p:cNvPr id="4" name="Title 1"/>
          <p:cNvSpPr>
            <a:spLocks noGrp="1"/>
          </p:cNvSpPr>
          <p:nvPr>
            <p:ph type="title"/>
          </p:nvPr>
        </p:nvSpPr>
        <p:spPr>
          <a:xfrm>
            <a:off x="266700" y="323850"/>
            <a:ext cx="8647113" cy="552450"/>
          </a:xfrm>
        </p:spPr>
        <p:txBody>
          <a:bodyPr/>
          <a:lstStyle/>
          <a:p>
            <a:r>
              <a:rPr lang="en-US" smtClean="0"/>
              <a:t>Click to edit Master title style</a:t>
            </a:r>
            <a:endParaRPr lang="en-US" dirty="0"/>
          </a:p>
        </p:txBody>
      </p:sp>
      <p:sp>
        <p:nvSpPr>
          <p:cNvPr id="6" name="Text Placeholder 6"/>
          <p:cNvSpPr>
            <a:spLocks noGrp="1"/>
          </p:cNvSpPr>
          <p:nvPr>
            <p:ph type="body" sz="quarter" idx="10"/>
          </p:nvPr>
        </p:nvSpPr>
        <p:spPr>
          <a:xfrm>
            <a:off x="3105150" y="1279525"/>
            <a:ext cx="5808663" cy="5005388"/>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7" name="Slide Number Placeholder 3"/>
          <p:cNvSpPr>
            <a:spLocks noGrp="1"/>
          </p:cNvSpPr>
          <p:nvPr>
            <p:ph type="sldNum" sz="quarter" idx="4"/>
          </p:nvPr>
        </p:nvSpPr>
        <p:spPr>
          <a:xfrm>
            <a:off x="7500938" y="6573838"/>
            <a:ext cx="1511300" cy="284162"/>
          </a:xfrm>
          <a:prstGeom prst="rect">
            <a:avLst/>
          </a:prstGeom>
        </p:spPr>
        <p:txBody>
          <a:bodyPr/>
          <a:lstStyle>
            <a:lvl1pPr algn="r">
              <a:spcAft>
                <a:spcPct val="75000"/>
              </a:spcAft>
              <a:buFont typeface="Wingdings" pitchFamily="2" charset="2"/>
              <a:buNone/>
              <a:defRPr sz="1600" b="0">
                <a:solidFill>
                  <a:schemeClr val="bg1"/>
                </a:solidFill>
                <a:latin typeface="Arial" charset="0"/>
              </a:defRPr>
            </a:lvl1pPr>
          </a:lstStyle>
          <a:p>
            <a:fld id="{FF7F3899-B190-482E-AE55-E6984E7DA36B}" type="slidenum">
              <a:rPr lang="en-US" smtClean="0"/>
              <a:t>‹#›</a:t>
            </a:fld>
            <a:endParaRPr lang="en-US"/>
          </a:p>
        </p:txBody>
      </p:sp>
    </p:spTree>
    <p:extLst>
      <p:ext uri="{BB962C8B-B14F-4D97-AF65-F5344CB8AC3E}">
        <p14:creationId xmlns:p14="http://schemas.microsoft.com/office/powerpoint/2010/main" val="359548271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cenario 3">
    <p:spTree>
      <p:nvGrpSpPr>
        <p:cNvPr id="1" name=""/>
        <p:cNvGrpSpPr/>
        <p:nvPr/>
      </p:nvGrpSpPr>
      <p:grpSpPr>
        <a:xfrm>
          <a:off x="0" y="0"/>
          <a:ext cx="0" cy="0"/>
          <a:chOff x="0" y="0"/>
          <a:chExt cx="0" cy="0"/>
        </a:xfrm>
      </p:grpSpPr>
      <p:pic>
        <p:nvPicPr>
          <p:cNvPr id="5" name="Picture 10" descr="Scenario"/>
          <p:cNvPicPr>
            <a:picLocks noChangeAspect="1" noChangeArrowheads="1"/>
          </p:cNvPicPr>
          <p:nvPr/>
        </p:nvPicPr>
        <p:blipFill>
          <a:blip r:embed="rId2" cstate="print"/>
          <a:srcRect/>
          <a:stretch>
            <a:fillRect/>
          </a:stretch>
        </p:blipFill>
        <p:spPr bwMode="auto">
          <a:xfrm>
            <a:off x="6350" y="1160463"/>
            <a:ext cx="3098800" cy="1409700"/>
          </a:xfrm>
          <a:prstGeom prst="rect">
            <a:avLst/>
          </a:prstGeom>
          <a:noFill/>
          <a:ln w="9525">
            <a:noFill/>
            <a:miter lim="800000"/>
            <a:headEnd/>
            <a:tailEnd/>
          </a:ln>
        </p:spPr>
      </p:pic>
      <p:sp>
        <p:nvSpPr>
          <p:cNvPr id="4" name="Title 1"/>
          <p:cNvSpPr>
            <a:spLocks noGrp="1"/>
          </p:cNvSpPr>
          <p:nvPr>
            <p:ph type="title"/>
          </p:nvPr>
        </p:nvSpPr>
        <p:spPr>
          <a:xfrm>
            <a:off x="266700" y="323850"/>
            <a:ext cx="8647113" cy="552450"/>
          </a:xfrm>
        </p:spPr>
        <p:txBody>
          <a:bodyPr/>
          <a:lstStyle/>
          <a:p>
            <a:r>
              <a:rPr lang="en-US" smtClean="0"/>
              <a:t>Click to edit Master title style</a:t>
            </a:r>
            <a:endParaRPr lang="en-US" dirty="0"/>
          </a:p>
        </p:txBody>
      </p:sp>
      <p:sp>
        <p:nvSpPr>
          <p:cNvPr id="6" name="Text Placeholder 6"/>
          <p:cNvSpPr>
            <a:spLocks noGrp="1"/>
          </p:cNvSpPr>
          <p:nvPr>
            <p:ph type="body" sz="quarter" idx="10"/>
          </p:nvPr>
        </p:nvSpPr>
        <p:spPr>
          <a:xfrm>
            <a:off x="3105150" y="1279525"/>
            <a:ext cx="5808663" cy="5005388"/>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7" name="Slide Number Placeholder 3"/>
          <p:cNvSpPr>
            <a:spLocks noGrp="1"/>
          </p:cNvSpPr>
          <p:nvPr>
            <p:ph type="sldNum" sz="quarter" idx="4"/>
          </p:nvPr>
        </p:nvSpPr>
        <p:spPr>
          <a:xfrm>
            <a:off x="7500938" y="6573838"/>
            <a:ext cx="1511300" cy="284162"/>
          </a:xfrm>
          <a:prstGeom prst="rect">
            <a:avLst/>
          </a:prstGeom>
        </p:spPr>
        <p:txBody>
          <a:bodyPr/>
          <a:lstStyle>
            <a:lvl1pPr algn="r">
              <a:spcAft>
                <a:spcPct val="75000"/>
              </a:spcAft>
              <a:buFont typeface="Wingdings" pitchFamily="2" charset="2"/>
              <a:buNone/>
              <a:defRPr sz="1600" b="0">
                <a:solidFill>
                  <a:schemeClr val="bg1"/>
                </a:solidFill>
                <a:latin typeface="Arial" charset="0"/>
              </a:defRPr>
            </a:lvl1pPr>
          </a:lstStyle>
          <a:p>
            <a:fld id="{FF7F3899-B190-482E-AE55-E6984E7DA36B}" type="slidenum">
              <a:rPr lang="en-US" smtClean="0"/>
              <a:t>‹#›</a:t>
            </a:fld>
            <a:endParaRPr lang="en-US"/>
          </a:p>
        </p:txBody>
      </p:sp>
    </p:spTree>
    <p:extLst>
      <p:ext uri="{BB962C8B-B14F-4D97-AF65-F5344CB8AC3E}">
        <p14:creationId xmlns:p14="http://schemas.microsoft.com/office/powerpoint/2010/main" val="219879725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cenario 4">
    <p:spTree>
      <p:nvGrpSpPr>
        <p:cNvPr id="1" name=""/>
        <p:cNvGrpSpPr/>
        <p:nvPr/>
      </p:nvGrpSpPr>
      <p:grpSpPr>
        <a:xfrm>
          <a:off x="0" y="0"/>
          <a:ext cx="0" cy="0"/>
          <a:chOff x="0" y="0"/>
          <a:chExt cx="0" cy="0"/>
        </a:xfrm>
      </p:grpSpPr>
      <p:pic>
        <p:nvPicPr>
          <p:cNvPr id="5" name="Picture 10" descr="Scenario"/>
          <p:cNvPicPr>
            <a:picLocks noChangeAspect="1" noChangeArrowheads="1"/>
          </p:cNvPicPr>
          <p:nvPr/>
        </p:nvPicPr>
        <p:blipFill>
          <a:blip r:embed="rId2" cstate="print"/>
          <a:srcRect/>
          <a:stretch>
            <a:fillRect/>
          </a:stretch>
        </p:blipFill>
        <p:spPr bwMode="auto">
          <a:xfrm>
            <a:off x="6350" y="1160463"/>
            <a:ext cx="3108325" cy="1414462"/>
          </a:xfrm>
          <a:prstGeom prst="rect">
            <a:avLst/>
          </a:prstGeom>
          <a:noFill/>
          <a:ln w="9525">
            <a:noFill/>
            <a:miter lim="800000"/>
            <a:headEnd/>
            <a:tailEnd/>
          </a:ln>
        </p:spPr>
      </p:pic>
      <p:sp>
        <p:nvSpPr>
          <p:cNvPr id="4" name="Title 1"/>
          <p:cNvSpPr>
            <a:spLocks noGrp="1"/>
          </p:cNvSpPr>
          <p:nvPr>
            <p:ph type="title"/>
          </p:nvPr>
        </p:nvSpPr>
        <p:spPr>
          <a:xfrm>
            <a:off x="266700" y="323850"/>
            <a:ext cx="8647113" cy="552450"/>
          </a:xfrm>
        </p:spPr>
        <p:txBody>
          <a:bodyPr/>
          <a:lstStyle/>
          <a:p>
            <a:r>
              <a:rPr lang="en-US" smtClean="0"/>
              <a:t>Click to edit Master title style</a:t>
            </a:r>
            <a:endParaRPr lang="en-US" dirty="0"/>
          </a:p>
        </p:txBody>
      </p:sp>
      <p:sp>
        <p:nvSpPr>
          <p:cNvPr id="6" name="Text Placeholder 6"/>
          <p:cNvSpPr>
            <a:spLocks noGrp="1"/>
          </p:cNvSpPr>
          <p:nvPr>
            <p:ph type="body" sz="quarter" idx="10"/>
          </p:nvPr>
        </p:nvSpPr>
        <p:spPr>
          <a:xfrm>
            <a:off x="3105150" y="1279525"/>
            <a:ext cx="5808663" cy="5005388"/>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7" name="Slide Number Placeholder 3"/>
          <p:cNvSpPr>
            <a:spLocks noGrp="1"/>
          </p:cNvSpPr>
          <p:nvPr>
            <p:ph type="sldNum" sz="quarter" idx="4"/>
          </p:nvPr>
        </p:nvSpPr>
        <p:spPr>
          <a:xfrm>
            <a:off x="7500938" y="6573838"/>
            <a:ext cx="1511300" cy="284162"/>
          </a:xfrm>
          <a:prstGeom prst="rect">
            <a:avLst/>
          </a:prstGeom>
        </p:spPr>
        <p:txBody>
          <a:bodyPr/>
          <a:lstStyle>
            <a:lvl1pPr algn="r">
              <a:spcAft>
                <a:spcPct val="75000"/>
              </a:spcAft>
              <a:buFont typeface="Wingdings" pitchFamily="2" charset="2"/>
              <a:buNone/>
              <a:defRPr sz="1600" b="0">
                <a:solidFill>
                  <a:schemeClr val="bg1"/>
                </a:solidFill>
                <a:latin typeface="Arial" charset="0"/>
              </a:defRPr>
            </a:lvl1pPr>
          </a:lstStyle>
          <a:p>
            <a:fld id="{FF7F3899-B190-482E-AE55-E6984E7DA36B}" type="slidenum">
              <a:rPr lang="en-US" smtClean="0"/>
              <a:t>‹#›</a:t>
            </a:fld>
            <a:endParaRPr lang="en-US"/>
          </a:p>
        </p:txBody>
      </p:sp>
    </p:spTree>
    <p:extLst>
      <p:ext uri="{BB962C8B-B14F-4D97-AF65-F5344CB8AC3E}">
        <p14:creationId xmlns:p14="http://schemas.microsoft.com/office/powerpoint/2010/main" val="365432358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21" cstate="print"/>
          <a:srcRect/>
          <a:stretch>
            <a:fillRect/>
          </a:stretch>
        </a:blipFill>
        <a:effectLst/>
      </p:bgPr>
    </p:bg>
    <p:spTree>
      <p:nvGrpSpPr>
        <p:cNvPr id="1" name=""/>
        <p:cNvGrpSpPr/>
        <p:nvPr/>
      </p:nvGrpSpPr>
      <p:grpSpPr>
        <a:xfrm>
          <a:off x="0" y="0"/>
          <a:ext cx="0" cy="0"/>
          <a:chOff x="0" y="0"/>
          <a:chExt cx="0" cy="0"/>
        </a:xfrm>
      </p:grpSpPr>
      <p:sp>
        <p:nvSpPr>
          <p:cNvPr id="10242" name="Title Placeholder 1"/>
          <p:cNvSpPr>
            <a:spLocks noGrp="1"/>
          </p:cNvSpPr>
          <p:nvPr>
            <p:ph type="title"/>
          </p:nvPr>
        </p:nvSpPr>
        <p:spPr bwMode="auto">
          <a:xfrm>
            <a:off x="265113" y="320675"/>
            <a:ext cx="8650287" cy="5476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43" name="Text Placeholder 2"/>
          <p:cNvSpPr>
            <a:spLocks noGrp="1"/>
          </p:cNvSpPr>
          <p:nvPr>
            <p:ph type="body" idx="1"/>
          </p:nvPr>
        </p:nvSpPr>
        <p:spPr bwMode="auto">
          <a:xfrm>
            <a:off x="265113" y="1279525"/>
            <a:ext cx="8686800" cy="47561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Slide Number Placeholder 3"/>
          <p:cNvSpPr>
            <a:spLocks noGrp="1"/>
          </p:cNvSpPr>
          <p:nvPr>
            <p:ph type="sldNum" sz="quarter" idx="4"/>
          </p:nvPr>
        </p:nvSpPr>
        <p:spPr>
          <a:xfrm>
            <a:off x="7500938" y="6573838"/>
            <a:ext cx="1511300" cy="284162"/>
          </a:xfrm>
          <a:prstGeom prst="rect">
            <a:avLst/>
          </a:prstGeom>
        </p:spPr>
        <p:txBody>
          <a:bodyPr/>
          <a:lstStyle>
            <a:lvl1pPr algn="r">
              <a:spcAft>
                <a:spcPct val="75000"/>
              </a:spcAft>
              <a:buFont typeface="Wingdings" pitchFamily="2" charset="2"/>
              <a:buNone/>
              <a:defRPr sz="1600" b="0">
                <a:solidFill>
                  <a:schemeClr val="bg1"/>
                </a:solidFill>
                <a:latin typeface="Arial" charset="0"/>
              </a:defRPr>
            </a:lvl1pPr>
          </a:lstStyle>
          <a:p>
            <a:fld id="{FF7F3899-B190-482E-AE55-E6984E7DA36B}" type="slidenum">
              <a:rPr lang="en-US" smtClean="0"/>
              <a:t>‹#›</a:t>
            </a:fld>
            <a:endParaRPr lang="en-US"/>
          </a:p>
        </p:txBody>
      </p:sp>
      <p:pic>
        <p:nvPicPr>
          <p:cNvPr id="5" name="Picture 3" descr="F:\ercotlogo\ERCOT Logo\ERCOT logo_white.png"/>
          <p:cNvPicPr>
            <a:picLocks noChangeAspect="1" noChangeArrowheads="1"/>
          </p:cNvPicPr>
          <p:nvPr/>
        </p:nvPicPr>
        <p:blipFill>
          <a:blip r:embed="rId22" cstate="print"/>
          <a:srcRect/>
          <a:stretch>
            <a:fillRect/>
          </a:stretch>
        </p:blipFill>
        <p:spPr bwMode="auto">
          <a:xfrm>
            <a:off x="101600" y="6611938"/>
            <a:ext cx="601663" cy="228600"/>
          </a:xfrm>
          <a:prstGeom prst="rect">
            <a:avLst/>
          </a:prstGeom>
          <a:noFill/>
          <a:ln w="9525">
            <a:noFill/>
            <a:miter lim="800000"/>
            <a:headEnd/>
            <a:tailEnd/>
          </a:ln>
        </p:spPr>
      </p:pic>
    </p:spTree>
    <p:extLst>
      <p:ext uri="{BB962C8B-B14F-4D97-AF65-F5344CB8AC3E}">
        <p14:creationId xmlns:p14="http://schemas.microsoft.com/office/powerpoint/2010/main" val="35976113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95" r:id="rId17"/>
    <p:sldLayoutId id="2147483696" r:id="rId18"/>
    <p:sldLayoutId id="2147483677" r:id="rId19"/>
  </p:sldLayoutIdLst>
  <p:transition/>
  <p:timing>
    <p:tnLst>
      <p:par>
        <p:cTn id="1" dur="indefinite" restart="never" nodeType="tmRoot"/>
      </p:par>
    </p:tnLst>
  </p:timing>
  <p:txStyles>
    <p:titleStyle>
      <a:lvl1pPr algn="l" rtl="0" eaLnBrk="1" fontAlgn="base" hangingPunct="1">
        <a:spcBef>
          <a:spcPct val="0"/>
        </a:spcBef>
        <a:spcAft>
          <a:spcPct val="0"/>
        </a:spcAft>
        <a:defRPr sz="2000" kern="1200">
          <a:solidFill>
            <a:schemeClr val="bg1"/>
          </a:solidFill>
          <a:latin typeface="Arial Black" pitchFamily="34" charset="0"/>
          <a:ea typeface="+mj-ea"/>
          <a:cs typeface="+mj-cs"/>
        </a:defRPr>
      </a:lvl1pPr>
      <a:lvl2pPr algn="l" rtl="0" eaLnBrk="1" fontAlgn="base" hangingPunct="1">
        <a:spcBef>
          <a:spcPct val="0"/>
        </a:spcBef>
        <a:spcAft>
          <a:spcPct val="0"/>
        </a:spcAft>
        <a:defRPr sz="2000">
          <a:solidFill>
            <a:schemeClr val="bg1"/>
          </a:solidFill>
          <a:latin typeface="Arial Black" pitchFamily="34" charset="0"/>
        </a:defRPr>
      </a:lvl2pPr>
      <a:lvl3pPr algn="l" rtl="0" eaLnBrk="1" fontAlgn="base" hangingPunct="1">
        <a:spcBef>
          <a:spcPct val="0"/>
        </a:spcBef>
        <a:spcAft>
          <a:spcPct val="0"/>
        </a:spcAft>
        <a:defRPr sz="2000">
          <a:solidFill>
            <a:schemeClr val="bg1"/>
          </a:solidFill>
          <a:latin typeface="Arial Black" pitchFamily="34" charset="0"/>
        </a:defRPr>
      </a:lvl3pPr>
      <a:lvl4pPr algn="l" rtl="0" eaLnBrk="1" fontAlgn="base" hangingPunct="1">
        <a:spcBef>
          <a:spcPct val="0"/>
        </a:spcBef>
        <a:spcAft>
          <a:spcPct val="0"/>
        </a:spcAft>
        <a:defRPr sz="2000">
          <a:solidFill>
            <a:schemeClr val="bg1"/>
          </a:solidFill>
          <a:latin typeface="Arial Black" pitchFamily="34" charset="0"/>
        </a:defRPr>
      </a:lvl4pPr>
      <a:lvl5pPr algn="l" rtl="0" eaLnBrk="1" fontAlgn="base" hangingPunct="1">
        <a:spcBef>
          <a:spcPct val="0"/>
        </a:spcBef>
        <a:spcAft>
          <a:spcPct val="0"/>
        </a:spcAft>
        <a:defRPr sz="2000">
          <a:solidFill>
            <a:schemeClr val="bg1"/>
          </a:solidFill>
          <a:latin typeface="Arial Black" pitchFamily="34" charset="0"/>
        </a:defRPr>
      </a:lvl5pPr>
      <a:lvl6pPr marL="457200" algn="l" rtl="0" eaLnBrk="1" fontAlgn="base" hangingPunct="1">
        <a:spcBef>
          <a:spcPct val="0"/>
        </a:spcBef>
        <a:spcAft>
          <a:spcPct val="0"/>
        </a:spcAft>
        <a:defRPr sz="2000">
          <a:solidFill>
            <a:schemeClr val="bg1"/>
          </a:solidFill>
          <a:latin typeface="Arial Black" pitchFamily="34" charset="0"/>
        </a:defRPr>
      </a:lvl6pPr>
      <a:lvl7pPr marL="914400" algn="l" rtl="0" eaLnBrk="1" fontAlgn="base" hangingPunct="1">
        <a:spcBef>
          <a:spcPct val="0"/>
        </a:spcBef>
        <a:spcAft>
          <a:spcPct val="0"/>
        </a:spcAft>
        <a:defRPr sz="2000">
          <a:solidFill>
            <a:schemeClr val="bg1"/>
          </a:solidFill>
          <a:latin typeface="Arial Black" pitchFamily="34" charset="0"/>
        </a:defRPr>
      </a:lvl7pPr>
      <a:lvl8pPr marL="1371600" algn="l" rtl="0" eaLnBrk="1" fontAlgn="base" hangingPunct="1">
        <a:spcBef>
          <a:spcPct val="0"/>
        </a:spcBef>
        <a:spcAft>
          <a:spcPct val="0"/>
        </a:spcAft>
        <a:defRPr sz="2000">
          <a:solidFill>
            <a:schemeClr val="bg1"/>
          </a:solidFill>
          <a:latin typeface="Arial Black" pitchFamily="34" charset="0"/>
        </a:defRPr>
      </a:lvl8pPr>
      <a:lvl9pPr marL="1828800" algn="l" rtl="0" eaLnBrk="1" fontAlgn="base" hangingPunct="1">
        <a:spcBef>
          <a:spcPct val="0"/>
        </a:spcBef>
        <a:spcAft>
          <a:spcPct val="0"/>
        </a:spcAft>
        <a:defRPr sz="2000">
          <a:solidFill>
            <a:schemeClr val="bg1"/>
          </a:solidFill>
          <a:latin typeface="Arial Black" pitchFamily="34" charset="0"/>
        </a:defRPr>
      </a:lvl9pPr>
    </p:titleStyle>
    <p:bodyStyle>
      <a:lvl1pPr marL="0" indent="0" algn="l" rtl="0" eaLnBrk="1" fontAlgn="base" hangingPunct="1">
        <a:spcBef>
          <a:spcPct val="20000"/>
        </a:spcBef>
        <a:spcAft>
          <a:spcPct val="0"/>
        </a:spcAft>
        <a:buFont typeface="Arial" charset="0"/>
        <a:buNone/>
        <a:defRPr sz="2400" b="1" kern="1200">
          <a:solidFill>
            <a:schemeClr val="tx1"/>
          </a:solidFill>
          <a:latin typeface="Arial" pitchFamily="34" charset="0"/>
          <a:ea typeface="+mn-ea"/>
          <a:cs typeface="Arial" pitchFamily="34" charset="0"/>
        </a:defRPr>
      </a:lvl1pPr>
      <a:lvl2pPr marL="285750" indent="-285750" algn="l" rtl="0" eaLnBrk="1" fontAlgn="base" hangingPunct="1">
        <a:spcBef>
          <a:spcPct val="20000"/>
        </a:spcBef>
        <a:spcAft>
          <a:spcPct val="0"/>
        </a:spcAft>
        <a:buFont typeface="Wingdings" panose="05000000000000000000" pitchFamily="2" charset="2"/>
        <a:buChar char="§"/>
        <a:defRPr sz="2400" kern="1200">
          <a:solidFill>
            <a:schemeClr val="tx1"/>
          </a:solidFill>
          <a:latin typeface="Arial" pitchFamily="34" charset="0"/>
          <a:ea typeface="+mn-ea"/>
          <a:cs typeface="Arial" pitchFamily="34" charset="0"/>
        </a:defRPr>
      </a:lvl2pPr>
      <a:lvl3pPr marL="576263" indent="-228600" algn="l" rtl="0" eaLnBrk="1" fontAlgn="base" hangingPunct="1">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3pPr>
      <a:lvl4pPr marL="969963" indent="-228600" algn="l" rtl="0" eaLnBrk="1" fontAlgn="base" hangingPunct="1">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4pPr>
      <a:lvl5pPr marL="1371600" indent="-228600" algn="l" rtl="0" eaLnBrk="1" fontAlgn="base" hangingPunct="1">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3966"/>
        </a:solidFill>
        <a:effectLst/>
      </p:bgPr>
    </p:bg>
    <p:spTree>
      <p:nvGrpSpPr>
        <p:cNvPr id="1" name=""/>
        <p:cNvGrpSpPr/>
        <p:nvPr/>
      </p:nvGrpSpPr>
      <p:grpSpPr>
        <a:xfrm>
          <a:off x="0" y="0"/>
          <a:ext cx="0" cy="0"/>
          <a:chOff x="0" y="0"/>
          <a:chExt cx="0" cy="0"/>
        </a:xfrm>
      </p:grpSpPr>
      <p:sp>
        <p:nvSpPr>
          <p:cNvPr id="3074" name="Rectangle 22"/>
          <p:cNvSpPr>
            <a:spLocks noGrp="1" noChangeArrowheads="1"/>
          </p:cNvSpPr>
          <p:nvPr>
            <p:ph type="title"/>
          </p:nvPr>
        </p:nvSpPr>
        <p:spPr bwMode="auto">
          <a:xfrm>
            <a:off x="457200" y="2860675"/>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Title – Arial Black 28</a:t>
            </a:r>
            <a:br>
              <a:rPr lang="en-US" dirty="0" smtClean="0"/>
            </a:br>
            <a:r>
              <a:rPr lang="en-US" dirty="0" smtClean="0"/>
              <a:t>Center Justified</a:t>
            </a:r>
            <a:br>
              <a:rPr lang="en-US" dirty="0" smtClean="0"/>
            </a:br>
            <a:r>
              <a:rPr lang="en-US" dirty="0" smtClean="0"/>
              <a:t>Middle Justified</a:t>
            </a:r>
          </a:p>
        </p:txBody>
      </p:sp>
    </p:spTree>
    <p:extLst>
      <p:ext uri="{BB962C8B-B14F-4D97-AF65-F5344CB8AC3E}">
        <p14:creationId xmlns:p14="http://schemas.microsoft.com/office/powerpoint/2010/main" val="3873914199"/>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Lst>
  <p:transition/>
  <p:txStyles>
    <p:titleStyle>
      <a:lvl1pPr algn="ctr" rtl="0" eaLnBrk="0" fontAlgn="base" hangingPunct="0">
        <a:spcBef>
          <a:spcPct val="0"/>
        </a:spcBef>
        <a:spcAft>
          <a:spcPct val="0"/>
        </a:spcAft>
        <a:defRPr sz="2800">
          <a:solidFill>
            <a:schemeClr val="bg1"/>
          </a:solidFill>
          <a:latin typeface="+mj-lt"/>
          <a:ea typeface="+mj-ea"/>
          <a:cs typeface="+mj-cs"/>
        </a:defRPr>
      </a:lvl1pPr>
      <a:lvl2pPr algn="ctr" rtl="0" eaLnBrk="0" fontAlgn="base" hangingPunct="0">
        <a:spcBef>
          <a:spcPct val="0"/>
        </a:spcBef>
        <a:spcAft>
          <a:spcPct val="0"/>
        </a:spcAft>
        <a:defRPr sz="2800">
          <a:solidFill>
            <a:schemeClr val="bg1"/>
          </a:solidFill>
          <a:latin typeface="Arial Black" pitchFamily="34" charset="0"/>
        </a:defRPr>
      </a:lvl2pPr>
      <a:lvl3pPr algn="ctr" rtl="0" eaLnBrk="0" fontAlgn="base" hangingPunct="0">
        <a:spcBef>
          <a:spcPct val="0"/>
        </a:spcBef>
        <a:spcAft>
          <a:spcPct val="0"/>
        </a:spcAft>
        <a:defRPr sz="2800">
          <a:solidFill>
            <a:schemeClr val="bg1"/>
          </a:solidFill>
          <a:latin typeface="Arial Black" pitchFamily="34" charset="0"/>
        </a:defRPr>
      </a:lvl3pPr>
      <a:lvl4pPr algn="ctr" rtl="0" eaLnBrk="0" fontAlgn="base" hangingPunct="0">
        <a:spcBef>
          <a:spcPct val="0"/>
        </a:spcBef>
        <a:spcAft>
          <a:spcPct val="0"/>
        </a:spcAft>
        <a:defRPr sz="2800">
          <a:solidFill>
            <a:schemeClr val="bg1"/>
          </a:solidFill>
          <a:latin typeface="Arial Black" pitchFamily="34" charset="0"/>
        </a:defRPr>
      </a:lvl4pPr>
      <a:lvl5pPr algn="ctr" rtl="0" eaLnBrk="0" fontAlgn="base" hangingPunct="0">
        <a:spcBef>
          <a:spcPct val="0"/>
        </a:spcBef>
        <a:spcAft>
          <a:spcPct val="0"/>
        </a:spcAft>
        <a:defRPr sz="2800">
          <a:solidFill>
            <a:schemeClr val="bg1"/>
          </a:solidFill>
          <a:latin typeface="Arial Black" pitchFamily="34" charset="0"/>
        </a:defRPr>
      </a:lvl5pPr>
      <a:lvl6pPr marL="457200" algn="ctr" rtl="0" fontAlgn="base">
        <a:spcBef>
          <a:spcPct val="0"/>
        </a:spcBef>
        <a:spcAft>
          <a:spcPct val="0"/>
        </a:spcAft>
        <a:defRPr sz="2800">
          <a:solidFill>
            <a:schemeClr val="bg1"/>
          </a:solidFill>
          <a:latin typeface="Arial Black" pitchFamily="34" charset="0"/>
        </a:defRPr>
      </a:lvl6pPr>
      <a:lvl7pPr marL="914400" algn="ctr" rtl="0" fontAlgn="base">
        <a:spcBef>
          <a:spcPct val="0"/>
        </a:spcBef>
        <a:spcAft>
          <a:spcPct val="0"/>
        </a:spcAft>
        <a:defRPr sz="2800">
          <a:solidFill>
            <a:schemeClr val="bg1"/>
          </a:solidFill>
          <a:latin typeface="Arial Black" pitchFamily="34" charset="0"/>
        </a:defRPr>
      </a:lvl7pPr>
      <a:lvl8pPr marL="1371600" algn="ctr" rtl="0" fontAlgn="base">
        <a:spcBef>
          <a:spcPct val="0"/>
        </a:spcBef>
        <a:spcAft>
          <a:spcPct val="0"/>
        </a:spcAft>
        <a:defRPr sz="2800">
          <a:solidFill>
            <a:schemeClr val="bg1"/>
          </a:solidFill>
          <a:latin typeface="Arial Black" pitchFamily="34" charset="0"/>
        </a:defRPr>
      </a:lvl8pPr>
      <a:lvl9pPr marL="1828800" algn="ctr" rtl="0" fontAlgn="base">
        <a:spcBef>
          <a:spcPct val="0"/>
        </a:spcBef>
        <a:spcAft>
          <a:spcPct val="0"/>
        </a:spcAft>
        <a:defRPr sz="2800">
          <a:solidFill>
            <a:schemeClr val="bg1"/>
          </a:solidFill>
          <a:latin typeface="Arial Black" pitchFamily="34" charset="0"/>
        </a:defRPr>
      </a:lvl9pPr>
    </p:titleStyle>
    <p:bodyStyle>
      <a:lvl1pPr marL="342900" indent="-342900" algn="ctr" rtl="0" eaLnBrk="0" fontAlgn="base" hangingPunct="0">
        <a:lnSpc>
          <a:spcPct val="120000"/>
        </a:lnSpc>
        <a:spcBef>
          <a:spcPct val="20000"/>
        </a:spcBef>
        <a:spcAft>
          <a:spcPct val="0"/>
        </a:spcAft>
        <a:defRPr sz="2000" b="1">
          <a:solidFill>
            <a:schemeClr val="bg1"/>
          </a:solidFill>
          <a:latin typeface="+mn-lt"/>
          <a:ea typeface="+mn-ea"/>
          <a:cs typeface="+mn-cs"/>
        </a:defRPr>
      </a:lvl1pPr>
      <a:lvl2pPr marL="342900" indent="-228600" algn="ctr" rtl="0" eaLnBrk="0" fontAlgn="base" hangingPunct="0">
        <a:spcBef>
          <a:spcPct val="20000"/>
        </a:spcBef>
        <a:spcAft>
          <a:spcPct val="0"/>
        </a:spcAft>
        <a:buChar char="•"/>
        <a:defRPr sz="2000">
          <a:solidFill>
            <a:schemeClr val="tx1"/>
          </a:solidFill>
          <a:latin typeface="+mn-lt"/>
        </a:defRPr>
      </a:lvl2pPr>
      <a:lvl3pPr marL="685800" indent="-228600" algn="ctr" rtl="0" eaLnBrk="0" fontAlgn="base" hangingPunct="0">
        <a:spcBef>
          <a:spcPct val="20000"/>
        </a:spcBef>
        <a:spcAft>
          <a:spcPct val="0"/>
        </a:spcAft>
        <a:buFont typeface="Arial" charset="0"/>
        <a:buChar char="–"/>
        <a:defRPr sz="2000">
          <a:solidFill>
            <a:schemeClr val="tx1"/>
          </a:solidFill>
          <a:latin typeface="+mn-lt"/>
        </a:defRPr>
      </a:lvl3pPr>
      <a:lvl4pPr marL="1028700" indent="-228600" algn="ctr" rtl="0" eaLnBrk="0" fontAlgn="base" hangingPunct="0">
        <a:spcBef>
          <a:spcPct val="20000"/>
        </a:spcBef>
        <a:spcAft>
          <a:spcPct val="0"/>
        </a:spcAft>
        <a:buFont typeface="Arial" charset="0"/>
        <a:buChar char="◦"/>
        <a:defRPr sz="2000">
          <a:solidFill>
            <a:schemeClr val="tx1"/>
          </a:solidFill>
          <a:latin typeface="+mn-lt"/>
        </a:defRPr>
      </a:lvl4pPr>
      <a:lvl5pPr marL="2057400" indent="-228600" algn="ctr" rtl="0" eaLnBrk="0" fontAlgn="base" hangingPunct="0">
        <a:spcBef>
          <a:spcPct val="20000"/>
        </a:spcBef>
        <a:spcAft>
          <a:spcPct val="0"/>
        </a:spcAft>
        <a:buChar char="»"/>
        <a:defRPr sz="2000">
          <a:solidFill>
            <a:schemeClr val="tx1"/>
          </a:solidFill>
          <a:latin typeface="+mn-lt"/>
        </a:defRPr>
      </a:lvl5pPr>
      <a:lvl6pPr marL="2514600" indent="-228600" algn="ctr" rtl="0" fontAlgn="base">
        <a:spcBef>
          <a:spcPct val="20000"/>
        </a:spcBef>
        <a:spcAft>
          <a:spcPct val="0"/>
        </a:spcAft>
        <a:buChar char="»"/>
        <a:defRPr sz="2000">
          <a:solidFill>
            <a:schemeClr val="tx1"/>
          </a:solidFill>
          <a:latin typeface="+mn-lt"/>
        </a:defRPr>
      </a:lvl6pPr>
      <a:lvl7pPr marL="2971800" indent="-228600" algn="ctr" rtl="0" fontAlgn="base">
        <a:spcBef>
          <a:spcPct val="20000"/>
        </a:spcBef>
        <a:spcAft>
          <a:spcPct val="0"/>
        </a:spcAft>
        <a:buChar char="»"/>
        <a:defRPr sz="2000">
          <a:solidFill>
            <a:schemeClr val="tx1"/>
          </a:solidFill>
          <a:latin typeface="+mn-lt"/>
        </a:defRPr>
      </a:lvl7pPr>
      <a:lvl8pPr marL="3429000" indent="-228600" algn="ctr" rtl="0" fontAlgn="base">
        <a:spcBef>
          <a:spcPct val="20000"/>
        </a:spcBef>
        <a:spcAft>
          <a:spcPct val="0"/>
        </a:spcAft>
        <a:buChar char="»"/>
        <a:defRPr sz="2000">
          <a:solidFill>
            <a:schemeClr val="tx1"/>
          </a:solidFill>
          <a:latin typeface="+mn-lt"/>
        </a:defRPr>
      </a:lvl8pPr>
      <a:lvl9pPr marL="3886200" indent="-228600" algn="ctr"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comments" Target="../comments/comment2.xml"/></Relationships>
</file>

<file path=ppt/slides/_rels/slide2.xml.rels><?xml version="1.0" encoding="UTF-8" standalone="yes"?>
<Relationships xmlns="http://schemas.openxmlformats.org/package/2006/relationships"><Relationship Id="rId3" Type="http://schemas.openxmlformats.org/officeDocument/2006/relationships/hyperlink" Target="http://nodal.ercot.com/protocols/index.html"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hyperlink" Target="http://www.ercot.com/about/governance/index.html"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comments" Target="../comments/comment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comments" Target="../comments/comment1.xml"/><Relationship Id="rId5" Type="http://schemas.openxmlformats.org/officeDocument/2006/relationships/image" Target="../media/image17.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596900" y="496888"/>
            <a:ext cx="7950200" cy="1143000"/>
          </a:xfrm>
        </p:spPr>
        <p:txBody>
          <a:bodyPr/>
          <a:lstStyle/>
          <a:p>
            <a:pPr eaLnBrk="1" hangingPunct="1"/>
            <a:r>
              <a:rPr lang="en-US" dirty="0" smtClean="0"/>
              <a:t>ERCOT MARKET EDUCATION</a:t>
            </a:r>
          </a:p>
        </p:txBody>
      </p:sp>
      <p:sp>
        <p:nvSpPr>
          <p:cNvPr id="4" name="Subtitle 3"/>
          <p:cNvSpPr>
            <a:spLocks noGrp="1"/>
          </p:cNvSpPr>
          <p:nvPr>
            <p:ph type="subTitle" idx="1"/>
          </p:nvPr>
        </p:nvSpPr>
        <p:spPr>
          <a:xfrm>
            <a:off x="1358900" y="1943100"/>
            <a:ext cx="6400800" cy="660400"/>
          </a:xfrm>
        </p:spPr>
        <p:txBody>
          <a:bodyPr/>
          <a:lstStyle/>
          <a:p>
            <a:pPr>
              <a:defRPr/>
            </a:pPr>
            <a:r>
              <a:rPr lang="en-US" dirty="0" smtClean="0"/>
              <a:t>Retail 101</a:t>
            </a:r>
            <a:endParaRPr lang="en-US" dirty="0"/>
          </a:p>
        </p:txBody>
      </p:sp>
    </p:spTree>
    <p:extLst>
      <p:ext uri="{BB962C8B-B14F-4D97-AF65-F5344CB8AC3E}">
        <p14:creationId xmlns:p14="http://schemas.microsoft.com/office/powerpoint/2010/main" val="132125790"/>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Regulated Utilities</a:t>
            </a:r>
            <a:endParaRPr lang="en-US" dirty="0"/>
          </a:p>
        </p:txBody>
      </p:sp>
      <p:sp>
        <p:nvSpPr>
          <p:cNvPr id="11" name="Content Placeholder 10"/>
          <p:cNvSpPr>
            <a:spLocks noGrp="1"/>
          </p:cNvSpPr>
          <p:nvPr>
            <p:ph idx="1"/>
          </p:nvPr>
        </p:nvSpPr>
        <p:spPr/>
        <p:txBody>
          <a:bodyPr/>
          <a:lstStyle/>
          <a:p>
            <a:r>
              <a:rPr lang="en-US" dirty="0" smtClean="0"/>
              <a:t>In the beginning, </a:t>
            </a:r>
          </a:p>
          <a:p>
            <a:r>
              <a:rPr lang="en-US" dirty="0"/>
              <a:t>	</a:t>
            </a:r>
            <a:r>
              <a:rPr lang="en-US" dirty="0" smtClean="0"/>
              <a:t>there were vertically integrated utilities. . .</a:t>
            </a:r>
            <a:endParaRPr lang="en-US" dirty="0"/>
          </a:p>
        </p:txBody>
      </p:sp>
      <p:pic>
        <p:nvPicPr>
          <p:cNvPr id="19" name="Picture 18" hidden="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3200400"/>
            <a:ext cx="6400800" cy="1990725"/>
          </a:xfrm>
          <a:prstGeom prst="rect">
            <a:avLst/>
          </a:prstGeom>
        </p:spPr>
      </p:pic>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8400" y="2933545"/>
            <a:ext cx="4114800" cy="2609776"/>
          </a:xfrm>
          <a:prstGeom prst="rect">
            <a:avLst/>
          </a:prstGeom>
        </p:spPr>
      </p:pic>
    </p:spTree>
    <p:extLst>
      <p:ext uri="{BB962C8B-B14F-4D97-AF65-F5344CB8AC3E}">
        <p14:creationId xmlns:p14="http://schemas.microsoft.com/office/powerpoint/2010/main" val="1181491113"/>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Vertically Integrated </a:t>
            </a:r>
            <a:r>
              <a:rPr lang="en-US" dirty="0" smtClean="0"/>
              <a:t>Utilities</a:t>
            </a:r>
            <a:endParaRPr lang="en-US" dirty="0"/>
          </a:p>
        </p:txBody>
      </p:sp>
      <p:sp>
        <p:nvSpPr>
          <p:cNvPr id="6" name="Rounded Rectangle 5"/>
          <p:cNvSpPr/>
          <p:nvPr/>
        </p:nvSpPr>
        <p:spPr>
          <a:xfrm>
            <a:off x="2971800" y="2209800"/>
            <a:ext cx="1752600" cy="533400"/>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Generation</a:t>
            </a:r>
            <a:endParaRPr lang="en-US" dirty="0">
              <a:solidFill>
                <a:prstClr val="white"/>
              </a:solidFill>
            </a:endParaRPr>
          </a:p>
        </p:txBody>
      </p:sp>
      <p:sp>
        <p:nvSpPr>
          <p:cNvPr id="7" name="Rounded Rectangle 6"/>
          <p:cNvSpPr/>
          <p:nvPr/>
        </p:nvSpPr>
        <p:spPr>
          <a:xfrm>
            <a:off x="2971800" y="3200400"/>
            <a:ext cx="1752600" cy="533400"/>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Transmission</a:t>
            </a:r>
            <a:endParaRPr lang="en-US" dirty="0">
              <a:solidFill>
                <a:prstClr val="white"/>
              </a:solidFill>
            </a:endParaRPr>
          </a:p>
        </p:txBody>
      </p:sp>
      <p:sp>
        <p:nvSpPr>
          <p:cNvPr id="8" name="Rounded Rectangle 7"/>
          <p:cNvSpPr/>
          <p:nvPr/>
        </p:nvSpPr>
        <p:spPr>
          <a:xfrm>
            <a:off x="2971800" y="4191000"/>
            <a:ext cx="1752600" cy="533400"/>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Distribution</a:t>
            </a:r>
            <a:endParaRPr lang="en-US" dirty="0">
              <a:solidFill>
                <a:prstClr val="white"/>
              </a:solidFill>
            </a:endParaRPr>
          </a:p>
        </p:txBody>
      </p:sp>
      <p:sp>
        <p:nvSpPr>
          <p:cNvPr id="10" name="Rounded Rectangle 9"/>
          <p:cNvSpPr/>
          <p:nvPr/>
        </p:nvSpPr>
        <p:spPr>
          <a:xfrm>
            <a:off x="5257800" y="2114932"/>
            <a:ext cx="1355092" cy="723900"/>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System Operations</a:t>
            </a:r>
          </a:p>
        </p:txBody>
      </p:sp>
      <p:sp>
        <p:nvSpPr>
          <p:cNvPr id="11" name="Rounded Rectangle 10"/>
          <p:cNvSpPr/>
          <p:nvPr/>
        </p:nvSpPr>
        <p:spPr>
          <a:xfrm>
            <a:off x="2667000" y="1828800"/>
            <a:ext cx="4250692" cy="3124200"/>
          </a:xfrm>
          <a:prstGeom prst="roundRect">
            <a:avLst/>
          </a:prstGeom>
          <a:no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3" name="Straight Arrow Connector 12"/>
          <p:cNvCxnSpPr>
            <a:stCxn id="10" idx="1"/>
            <a:endCxn id="6" idx="3"/>
          </p:cNvCxnSpPr>
          <p:nvPr/>
        </p:nvCxnSpPr>
        <p:spPr>
          <a:xfrm flipH="1" flipV="1">
            <a:off x="4724400" y="2476500"/>
            <a:ext cx="533400" cy="382"/>
          </a:xfrm>
          <a:prstGeom prst="straightConnector1">
            <a:avLst/>
          </a:prstGeom>
          <a:ln w="19050">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6" idx="2"/>
            <a:endCxn id="7" idx="0"/>
          </p:cNvCxnSpPr>
          <p:nvPr/>
        </p:nvCxnSpPr>
        <p:spPr>
          <a:xfrm>
            <a:off x="3848100" y="2743200"/>
            <a:ext cx="0" cy="4572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7" idx="2"/>
            <a:endCxn id="8" idx="0"/>
          </p:cNvCxnSpPr>
          <p:nvPr/>
        </p:nvCxnSpPr>
        <p:spPr>
          <a:xfrm>
            <a:off x="3848100" y="3733800"/>
            <a:ext cx="0" cy="4572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1" name="Rounded Rectangle 20"/>
          <p:cNvSpPr/>
          <p:nvPr/>
        </p:nvSpPr>
        <p:spPr>
          <a:xfrm>
            <a:off x="2971800" y="5543550"/>
            <a:ext cx="1752600" cy="533400"/>
          </a:xfrm>
          <a:prstGeom prst="roundRect">
            <a:avLst/>
          </a:prstGeom>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Customers</a:t>
            </a:r>
          </a:p>
        </p:txBody>
      </p:sp>
      <p:cxnSp>
        <p:nvCxnSpPr>
          <p:cNvPr id="23" name="Straight Arrow Connector 22"/>
          <p:cNvCxnSpPr>
            <a:stCxn id="8" idx="2"/>
            <a:endCxn id="21" idx="0"/>
          </p:cNvCxnSpPr>
          <p:nvPr/>
        </p:nvCxnSpPr>
        <p:spPr>
          <a:xfrm>
            <a:off x="3848100" y="4724400"/>
            <a:ext cx="0" cy="81915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713890" y="3673366"/>
            <a:ext cx="1219200" cy="461665"/>
          </a:xfrm>
          <a:prstGeom prst="rect">
            <a:avLst/>
          </a:prstGeom>
          <a:noFill/>
        </p:spPr>
        <p:txBody>
          <a:bodyPr wrap="square" rtlCol="0">
            <a:spAutoFit/>
          </a:bodyPr>
          <a:lstStyle/>
          <a:p>
            <a:pPr algn="ctr"/>
            <a:r>
              <a:rPr lang="en-US" sz="2400" u="sng" dirty="0" smtClean="0">
                <a:solidFill>
                  <a:srgbClr val="2A507E"/>
                </a:solidFill>
              </a:rPr>
              <a:t>Utility </a:t>
            </a:r>
            <a:endParaRPr lang="en-US" sz="2400" u="sng" dirty="0">
              <a:solidFill>
                <a:srgbClr val="2A507E"/>
              </a:solidFill>
            </a:endParaRPr>
          </a:p>
        </p:txBody>
      </p:sp>
      <p:cxnSp>
        <p:nvCxnSpPr>
          <p:cNvPr id="52" name="Elbow Connector 51"/>
          <p:cNvCxnSpPr>
            <a:stCxn id="10" idx="2"/>
            <a:endCxn id="7" idx="3"/>
          </p:cNvCxnSpPr>
          <p:nvPr/>
        </p:nvCxnSpPr>
        <p:spPr>
          <a:xfrm rot="5400000">
            <a:off x="5015739" y="2547493"/>
            <a:ext cx="628268" cy="1210946"/>
          </a:xfrm>
          <a:prstGeom prst="bentConnector2">
            <a:avLst/>
          </a:prstGeom>
          <a:ln w="19050">
            <a:prstDash val="lgDash"/>
            <a:tailEnd type="triangle"/>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7010400" y="5334000"/>
            <a:ext cx="1981200" cy="307777"/>
          </a:xfrm>
          <a:prstGeom prst="rect">
            <a:avLst/>
          </a:prstGeom>
          <a:noFill/>
        </p:spPr>
        <p:txBody>
          <a:bodyPr wrap="square" rtlCol="0">
            <a:spAutoFit/>
          </a:bodyPr>
          <a:lstStyle/>
          <a:p>
            <a:r>
              <a:rPr lang="en-US" sz="1400" dirty="0" smtClean="0">
                <a:solidFill>
                  <a:prstClr val="black"/>
                </a:solidFill>
              </a:rPr>
              <a:t>Physical Power Flow</a:t>
            </a:r>
            <a:endParaRPr lang="en-US" sz="1400" dirty="0">
              <a:solidFill>
                <a:prstClr val="black"/>
              </a:solidFill>
            </a:endParaRPr>
          </a:p>
        </p:txBody>
      </p:sp>
      <p:sp>
        <p:nvSpPr>
          <p:cNvPr id="54" name="TextBox 53"/>
          <p:cNvSpPr txBox="1"/>
          <p:nvPr/>
        </p:nvSpPr>
        <p:spPr>
          <a:xfrm>
            <a:off x="7010400" y="5656361"/>
            <a:ext cx="1981200" cy="307777"/>
          </a:xfrm>
          <a:prstGeom prst="rect">
            <a:avLst/>
          </a:prstGeom>
          <a:noFill/>
        </p:spPr>
        <p:txBody>
          <a:bodyPr wrap="square" rtlCol="0">
            <a:spAutoFit/>
          </a:bodyPr>
          <a:lstStyle/>
          <a:p>
            <a:r>
              <a:rPr lang="en-US" sz="1400" dirty="0" smtClean="0">
                <a:solidFill>
                  <a:prstClr val="black"/>
                </a:solidFill>
              </a:rPr>
              <a:t>Scheduling and Dispatch</a:t>
            </a:r>
            <a:endParaRPr lang="en-US" sz="1400" dirty="0">
              <a:solidFill>
                <a:prstClr val="black"/>
              </a:solidFill>
            </a:endParaRPr>
          </a:p>
        </p:txBody>
      </p:sp>
      <p:cxnSp>
        <p:nvCxnSpPr>
          <p:cNvPr id="57" name="Straight Arrow Connector 56"/>
          <p:cNvCxnSpPr>
            <a:stCxn id="53" idx="1"/>
          </p:cNvCxnSpPr>
          <p:nvPr/>
        </p:nvCxnSpPr>
        <p:spPr>
          <a:xfrm flipH="1" flipV="1">
            <a:off x="6542690" y="5486400"/>
            <a:ext cx="467710" cy="148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54" idx="1"/>
          </p:cNvCxnSpPr>
          <p:nvPr/>
        </p:nvCxnSpPr>
        <p:spPr>
          <a:xfrm flipH="1">
            <a:off x="6553200" y="5810250"/>
            <a:ext cx="457200" cy="0"/>
          </a:xfrm>
          <a:prstGeom prst="straightConnector1">
            <a:avLst/>
          </a:prstGeom>
          <a:ln w="19050">
            <a:prstDash val="lgDash"/>
            <a:tailEnd type="triangle"/>
          </a:ln>
        </p:spPr>
        <p:style>
          <a:lnRef idx="1">
            <a:schemeClr val="accent1"/>
          </a:lnRef>
          <a:fillRef idx="0">
            <a:schemeClr val="accent1"/>
          </a:fillRef>
          <a:effectRef idx="0">
            <a:schemeClr val="accent1"/>
          </a:effectRef>
          <a:fontRef idx="minor">
            <a:schemeClr val="tx1"/>
          </a:fontRef>
        </p:style>
      </p:cxnSp>
      <p:sp>
        <p:nvSpPr>
          <p:cNvPr id="35" name="Rounded Rectangle 34"/>
          <p:cNvSpPr/>
          <p:nvPr/>
        </p:nvSpPr>
        <p:spPr>
          <a:xfrm>
            <a:off x="7315200" y="1973580"/>
            <a:ext cx="1477645" cy="1005840"/>
          </a:xfrm>
          <a:prstGeom prst="round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Reliability Coordinator</a:t>
            </a:r>
          </a:p>
          <a:p>
            <a:pPr algn="ctr"/>
            <a:r>
              <a:rPr lang="en-US" dirty="0" smtClean="0">
                <a:solidFill>
                  <a:prstClr val="white"/>
                </a:solidFill>
              </a:rPr>
              <a:t>(ERCOT)</a:t>
            </a:r>
            <a:endParaRPr lang="en-US" dirty="0">
              <a:solidFill>
                <a:prstClr val="white"/>
              </a:solidFill>
            </a:endParaRPr>
          </a:p>
        </p:txBody>
      </p:sp>
    </p:spTree>
    <p:extLst>
      <p:ext uri="{BB962C8B-B14F-4D97-AF65-F5344CB8AC3E}">
        <p14:creationId xmlns:p14="http://schemas.microsoft.com/office/powerpoint/2010/main" val="1060965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Vertically Integrated </a:t>
            </a:r>
            <a:r>
              <a:rPr lang="en-US" dirty="0" smtClean="0"/>
              <a:t>Utilities - Structure</a:t>
            </a:r>
            <a:endParaRPr lang="en-US" dirty="0"/>
          </a:p>
        </p:txBody>
      </p:sp>
      <p:sp>
        <p:nvSpPr>
          <p:cNvPr id="7" name="Text Placeholder 6"/>
          <p:cNvSpPr>
            <a:spLocks noGrp="1"/>
          </p:cNvSpPr>
          <p:nvPr>
            <p:ph type="body" sz="half" idx="1"/>
          </p:nvPr>
        </p:nvSpPr>
        <p:spPr>
          <a:xfrm>
            <a:off x="266699" y="1276350"/>
            <a:ext cx="5632131" cy="4743450"/>
          </a:xfrm>
        </p:spPr>
        <p:txBody>
          <a:bodyPr/>
          <a:lstStyle/>
          <a:p>
            <a:r>
              <a:rPr lang="en-US" dirty="0" smtClean="0"/>
              <a:t>Basic </a:t>
            </a:r>
            <a:r>
              <a:rPr lang="en-US" dirty="0" smtClean="0"/>
              <a:t>characteristics</a:t>
            </a:r>
            <a:endParaRPr lang="en-US" dirty="0" smtClean="0"/>
          </a:p>
          <a:p>
            <a:pPr lvl="1"/>
            <a:endParaRPr lang="en-US" dirty="0" smtClean="0"/>
          </a:p>
          <a:p>
            <a:pPr lvl="1"/>
            <a:r>
              <a:rPr lang="en-US" dirty="0" smtClean="0"/>
              <a:t>Regulated rate of return</a:t>
            </a:r>
          </a:p>
          <a:p>
            <a:pPr lvl="2"/>
            <a:r>
              <a:rPr lang="en-US" dirty="0" smtClean="0"/>
              <a:t>Regulated price for customers</a:t>
            </a:r>
          </a:p>
          <a:p>
            <a:pPr lvl="2"/>
            <a:r>
              <a:rPr lang="en-US" dirty="0" smtClean="0"/>
              <a:t>Approved through “fee case”</a:t>
            </a:r>
          </a:p>
          <a:p>
            <a:pPr lvl="2"/>
            <a:r>
              <a:rPr lang="en-US" dirty="0" smtClean="0"/>
              <a:t>Based on utility’s cost </a:t>
            </a:r>
            <a:r>
              <a:rPr lang="en-US" dirty="0" smtClean="0"/>
              <a:t>plus reasonable profit margin</a:t>
            </a:r>
            <a:endParaRPr lang="en-US" dirty="0" smtClean="0"/>
          </a:p>
          <a:p>
            <a:pPr lvl="1"/>
            <a:r>
              <a:rPr lang="en-US" dirty="0" smtClean="0"/>
              <a:t>“Captive” customer </a:t>
            </a:r>
            <a:r>
              <a:rPr lang="en-US" dirty="0" smtClean="0"/>
              <a:t>base</a:t>
            </a:r>
            <a:endParaRPr lang="en-US" dirty="0" smtClean="0"/>
          </a:p>
          <a:p>
            <a:pPr lvl="1"/>
            <a:r>
              <a:rPr lang="en-US" dirty="0" smtClean="0"/>
              <a:t>Multiple control areas with limited </a:t>
            </a:r>
            <a:r>
              <a:rPr lang="en-US" dirty="0" smtClean="0"/>
              <a:t>power flows between utilities</a:t>
            </a:r>
            <a:endParaRPr lang="en-US" dirty="0"/>
          </a:p>
          <a:p>
            <a:endParaRPr lang="en-US" dirty="0"/>
          </a:p>
        </p:txBody>
      </p:sp>
      <p:pic>
        <p:nvPicPr>
          <p:cNvPr id="9" name="Content Placeholder 8"/>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6477000" y="2285999"/>
            <a:ext cx="2025969" cy="2025969"/>
          </a:xfrm>
        </p:spPr>
      </p:pic>
    </p:spTree>
    <p:extLst>
      <p:ext uri="{BB962C8B-B14F-4D97-AF65-F5344CB8AC3E}">
        <p14:creationId xmlns:p14="http://schemas.microsoft.com/office/powerpoint/2010/main" val="1445729814"/>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Mid 1990s – Restructuring</a:t>
            </a:r>
            <a:endParaRPr lang="en-US" dirty="0"/>
          </a:p>
        </p:txBody>
      </p:sp>
      <p:sp>
        <p:nvSpPr>
          <p:cNvPr id="7" name="Text Placeholder 6"/>
          <p:cNvSpPr>
            <a:spLocks noGrp="1"/>
          </p:cNvSpPr>
          <p:nvPr>
            <p:ph type="body" sz="half" idx="1"/>
          </p:nvPr>
        </p:nvSpPr>
        <p:spPr>
          <a:xfrm>
            <a:off x="266699" y="1276350"/>
            <a:ext cx="8647114" cy="4743450"/>
          </a:xfrm>
        </p:spPr>
        <p:txBody>
          <a:bodyPr/>
          <a:lstStyle/>
          <a:p>
            <a:r>
              <a:rPr lang="en-US" dirty="0"/>
              <a:t>Texas Legislature </a:t>
            </a:r>
            <a:r>
              <a:rPr lang="en-US" dirty="0" smtClean="0"/>
              <a:t>amended </a:t>
            </a:r>
            <a:r>
              <a:rPr lang="en-US" dirty="0"/>
              <a:t>the Public Utility Regulatory Act </a:t>
            </a:r>
            <a:r>
              <a:rPr lang="en-US" dirty="0" smtClean="0"/>
              <a:t>(PURA)</a:t>
            </a:r>
            <a:endParaRPr lang="en-US" dirty="0"/>
          </a:p>
          <a:p>
            <a:pPr lvl="1"/>
            <a:endParaRPr lang="en-US" dirty="0" smtClean="0"/>
          </a:p>
          <a:p>
            <a:pPr lvl="1"/>
            <a:r>
              <a:rPr lang="en-US" dirty="0" smtClean="0"/>
              <a:t>Allowed </a:t>
            </a:r>
            <a:r>
              <a:rPr lang="en-US" dirty="0"/>
              <a:t>for wholesale deregulation</a:t>
            </a:r>
          </a:p>
          <a:p>
            <a:pPr lvl="1"/>
            <a:r>
              <a:rPr lang="en-US" dirty="0" smtClean="0"/>
              <a:t>Opened the doors to competitive </a:t>
            </a:r>
            <a:r>
              <a:rPr lang="en-US" dirty="0" smtClean="0"/>
              <a:t/>
            </a:r>
            <a:br>
              <a:rPr lang="en-US" dirty="0" smtClean="0"/>
            </a:br>
            <a:r>
              <a:rPr lang="en-US" dirty="0" smtClean="0"/>
              <a:t>wholesale producers</a:t>
            </a:r>
            <a:endParaRPr lang="en-US" dirty="0" smtClean="0"/>
          </a:p>
          <a:p>
            <a:pPr lvl="1"/>
            <a:r>
              <a:rPr lang="en-US" dirty="0" smtClean="0"/>
              <a:t>Ensured </a:t>
            </a:r>
            <a:r>
              <a:rPr lang="en-US" dirty="0"/>
              <a:t>open access to </a:t>
            </a:r>
            <a:r>
              <a:rPr lang="en-US" dirty="0" smtClean="0"/>
              <a:t/>
            </a:r>
            <a:br>
              <a:rPr lang="en-US" dirty="0" smtClean="0"/>
            </a:br>
            <a:r>
              <a:rPr lang="en-US" dirty="0" smtClean="0"/>
              <a:t>transmission </a:t>
            </a:r>
            <a:r>
              <a:rPr lang="en-US" dirty="0"/>
              <a:t>system</a:t>
            </a:r>
          </a:p>
          <a:p>
            <a:endParaRPr lang="en-US" dirty="0"/>
          </a:p>
        </p:txBody>
      </p:sp>
      <p:pic>
        <p:nvPicPr>
          <p:cNvPr id="9" name="Content Placeholder 8"/>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6477000" y="2286000"/>
            <a:ext cx="2025969" cy="2025969"/>
          </a:xfrm>
        </p:spPr>
      </p:pic>
    </p:spTree>
    <p:extLst>
      <p:ext uri="{BB962C8B-B14F-4D97-AF65-F5344CB8AC3E}">
        <p14:creationId xmlns:p14="http://schemas.microsoft.com/office/powerpoint/2010/main" val="2136409248"/>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ounded Rectangle 39"/>
          <p:cNvSpPr/>
          <p:nvPr/>
        </p:nvSpPr>
        <p:spPr>
          <a:xfrm>
            <a:off x="7315200" y="1973580"/>
            <a:ext cx="1477645" cy="1005840"/>
          </a:xfrm>
          <a:prstGeom prst="round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Reliability Coordinator</a:t>
            </a:r>
          </a:p>
          <a:p>
            <a:pPr algn="ctr"/>
            <a:r>
              <a:rPr lang="en-US" dirty="0" smtClean="0">
                <a:solidFill>
                  <a:prstClr val="white"/>
                </a:solidFill>
              </a:rPr>
              <a:t>(ERCOT)</a:t>
            </a:r>
            <a:endParaRPr lang="en-US" dirty="0">
              <a:solidFill>
                <a:prstClr val="white"/>
              </a:solidFill>
            </a:endParaRPr>
          </a:p>
        </p:txBody>
      </p:sp>
      <p:sp>
        <p:nvSpPr>
          <p:cNvPr id="3" name="Title 2"/>
          <p:cNvSpPr>
            <a:spLocks noGrp="1"/>
          </p:cNvSpPr>
          <p:nvPr>
            <p:ph type="title"/>
          </p:nvPr>
        </p:nvSpPr>
        <p:spPr/>
        <p:txBody>
          <a:bodyPr/>
          <a:lstStyle/>
          <a:p>
            <a:r>
              <a:rPr lang="en-US" dirty="0"/>
              <a:t>Vertically Integrated Utilities with Wholesale Deregulation</a:t>
            </a:r>
          </a:p>
        </p:txBody>
      </p:sp>
      <p:sp>
        <p:nvSpPr>
          <p:cNvPr id="6" name="Rounded Rectangle 5"/>
          <p:cNvSpPr/>
          <p:nvPr/>
        </p:nvSpPr>
        <p:spPr>
          <a:xfrm>
            <a:off x="2971800" y="2209800"/>
            <a:ext cx="1752600" cy="533400"/>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Generation</a:t>
            </a:r>
            <a:endParaRPr lang="en-US" dirty="0">
              <a:solidFill>
                <a:prstClr val="white"/>
              </a:solidFill>
            </a:endParaRPr>
          </a:p>
        </p:txBody>
      </p:sp>
      <p:sp>
        <p:nvSpPr>
          <p:cNvPr id="7" name="Rounded Rectangle 6"/>
          <p:cNvSpPr/>
          <p:nvPr/>
        </p:nvSpPr>
        <p:spPr>
          <a:xfrm>
            <a:off x="2971800" y="3200400"/>
            <a:ext cx="1752600" cy="533400"/>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Transmission</a:t>
            </a:r>
            <a:endParaRPr lang="en-US" dirty="0">
              <a:solidFill>
                <a:prstClr val="white"/>
              </a:solidFill>
            </a:endParaRPr>
          </a:p>
        </p:txBody>
      </p:sp>
      <p:sp>
        <p:nvSpPr>
          <p:cNvPr id="8" name="Rounded Rectangle 7"/>
          <p:cNvSpPr/>
          <p:nvPr/>
        </p:nvSpPr>
        <p:spPr>
          <a:xfrm>
            <a:off x="2971800" y="4191000"/>
            <a:ext cx="1752600" cy="533400"/>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Distribution</a:t>
            </a:r>
            <a:endParaRPr lang="en-US" dirty="0">
              <a:solidFill>
                <a:prstClr val="white"/>
              </a:solidFill>
            </a:endParaRPr>
          </a:p>
        </p:txBody>
      </p:sp>
      <p:sp>
        <p:nvSpPr>
          <p:cNvPr id="10" name="Rounded Rectangle 9"/>
          <p:cNvSpPr/>
          <p:nvPr/>
        </p:nvSpPr>
        <p:spPr>
          <a:xfrm>
            <a:off x="5257800" y="2114932"/>
            <a:ext cx="1355092" cy="723900"/>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System Operations</a:t>
            </a:r>
          </a:p>
        </p:txBody>
      </p:sp>
      <p:sp>
        <p:nvSpPr>
          <p:cNvPr id="11" name="Rounded Rectangle 10"/>
          <p:cNvSpPr/>
          <p:nvPr/>
        </p:nvSpPr>
        <p:spPr>
          <a:xfrm>
            <a:off x="2667000" y="1828800"/>
            <a:ext cx="4250692" cy="3124200"/>
          </a:xfrm>
          <a:prstGeom prst="roundRect">
            <a:avLst/>
          </a:prstGeom>
          <a:no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3" name="Straight Arrow Connector 12"/>
          <p:cNvCxnSpPr>
            <a:stCxn id="10" idx="1"/>
            <a:endCxn id="6" idx="3"/>
          </p:cNvCxnSpPr>
          <p:nvPr/>
        </p:nvCxnSpPr>
        <p:spPr>
          <a:xfrm flipH="1" flipV="1">
            <a:off x="4724400" y="2476500"/>
            <a:ext cx="533400" cy="382"/>
          </a:xfrm>
          <a:prstGeom prst="straightConnector1">
            <a:avLst/>
          </a:prstGeom>
          <a:ln w="19050">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6" idx="2"/>
            <a:endCxn id="7" idx="0"/>
          </p:cNvCxnSpPr>
          <p:nvPr/>
        </p:nvCxnSpPr>
        <p:spPr>
          <a:xfrm>
            <a:off x="3848100" y="2743200"/>
            <a:ext cx="0" cy="4572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7" idx="2"/>
            <a:endCxn id="8" idx="0"/>
          </p:cNvCxnSpPr>
          <p:nvPr/>
        </p:nvCxnSpPr>
        <p:spPr>
          <a:xfrm>
            <a:off x="3848100" y="3733800"/>
            <a:ext cx="0" cy="4572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1" name="Rounded Rectangle 20"/>
          <p:cNvSpPr/>
          <p:nvPr/>
        </p:nvSpPr>
        <p:spPr>
          <a:xfrm>
            <a:off x="2971800" y="5543550"/>
            <a:ext cx="1752600" cy="533400"/>
          </a:xfrm>
          <a:prstGeom prst="roundRect">
            <a:avLst/>
          </a:prstGeom>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Customers</a:t>
            </a:r>
          </a:p>
        </p:txBody>
      </p:sp>
      <p:cxnSp>
        <p:nvCxnSpPr>
          <p:cNvPr id="23" name="Straight Arrow Connector 22"/>
          <p:cNvCxnSpPr>
            <a:stCxn id="8" idx="2"/>
            <a:endCxn id="21" idx="0"/>
          </p:cNvCxnSpPr>
          <p:nvPr/>
        </p:nvCxnSpPr>
        <p:spPr>
          <a:xfrm>
            <a:off x="3848100" y="4724400"/>
            <a:ext cx="0" cy="81915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713890" y="3673366"/>
            <a:ext cx="1219200" cy="461665"/>
          </a:xfrm>
          <a:prstGeom prst="rect">
            <a:avLst/>
          </a:prstGeom>
          <a:noFill/>
        </p:spPr>
        <p:txBody>
          <a:bodyPr wrap="square" rtlCol="0">
            <a:spAutoFit/>
          </a:bodyPr>
          <a:lstStyle/>
          <a:p>
            <a:pPr algn="ctr"/>
            <a:r>
              <a:rPr lang="en-US" sz="2400" u="sng" dirty="0" smtClean="0">
                <a:solidFill>
                  <a:srgbClr val="2A507E"/>
                </a:solidFill>
              </a:rPr>
              <a:t>Utility </a:t>
            </a:r>
            <a:endParaRPr lang="en-US" sz="2400" u="sng" dirty="0">
              <a:solidFill>
                <a:srgbClr val="2A507E"/>
              </a:solidFill>
            </a:endParaRPr>
          </a:p>
        </p:txBody>
      </p:sp>
      <p:sp>
        <p:nvSpPr>
          <p:cNvPr id="26" name="Rounded Rectangle 25"/>
          <p:cNvSpPr/>
          <p:nvPr/>
        </p:nvSpPr>
        <p:spPr>
          <a:xfrm>
            <a:off x="381000" y="4072486"/>
            <a:ext cx="1545336" cy="762000"/>
          </a:xfrm>
          <a:prstGeom prst="round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Wholesale</a:t>
            </a:r>
          </a:p>
          <a:p>
            <a:pPr algn="ctr"/>
            <a:r>
              <a:rPr lang="en-US" dirty="0" smtClean="0">
                <a:solidFill>
                  <a:prstClr val="white"/>
                </a:solidFill>
              </a:rPr>
              <a:t>Marketers</a:t>
            </a:r>
            <a:endParaRPr lang="en-US" dirty="0">
              <a:solidFill>
                <a:prstClr val="white"/>
              </a:solidFill>
            </a:endParaRPr>
          </a:p>
        </p:txBody>
      </p:sp>
      <p:cxnSp>
        <p:nvCxnSpPr>
          <p:cNvPr id="29" name="Elbow Connector 28"/>
          <p:cNvCxnSpPr>
            <a:stCxn id="46" idx="1"/>
          </p:cNvCxnSpPr>
          <p:nvPr/>
        </p:nvCxnSpPr>
        <p:spPr>
          <a:xfrm rot="10800000" flipV="1">
            <a:off x="641604" y="2476500"/>
            <a:ext cx="2330196" cy="1595986"/>
          </a:xfrm>
          <a:prstGeom prst="bentConnector3">
            <a:avLst>
              <a:gd name="adj1" fmla="val 100029"/>
            </a:avLst>
          </a:prstGeom>
          <a:ln w="19050">
            <a:solidFill>
              <a:schemeClr val="accent3">
                <a:lumMod val="50000"/>
              </a:schemeClr>
            </a:solidFill>
            <a:prstDash val="lgDashDotDot"/>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26" idx="2"/>
          </p:cNvCxnSpPr>
          <p:nvPr/>
        </p:nvCxnSpPr>
        <p:spPr>
          <a:xfrm flipH="1">
            <a:off x="1153667" y="4834486"/>
            <a:ext cx="1" cy="609600"/>
          </a:xfrm>
          <a:prstGeom prst="straightConnector1">
            <a:avLst/>
          </a:prstGeom>
          <a:ln w="19050">
            <a:solidFill>
              <a:schemeClr val="accent3">
                <a:lumMod val="50000"/>
              </a:schemeClr>
            </a:solidFill>
            <a:prstDash val="lgDashDotDot"/>
            <a:tailEnd type="triangle"/>
          </a:ln>
        </p:spPr>
        <p:style>
          <a:lnRef idx="1">
            <a:schemeClr val="accent1"/>
          </a:lnRef>
          <a:fillRef idx="0">
            <a:schemeClr val="accent1"/>
          </a:fillRef>
          <a:effectRef idx="0">
            <a:schemeClr val="accent1"/>
          </a:effectRef>
          <a:fontRef idx="minor">
            <a:schemeClr val="tx1"/>
          </a:fontRef>
        </p:style>
      </p:cxnSp>
      <p:cxnSp>
        <p:nvCxnSpPr>
          <p:cNvPr id="52" name="Elbow Connector 51"/>
          <p:cNvCxnSpPr>
            <a:stCxn id="10" idx="2"/>
            <a:endCxn id="7" idx="3"/>
          </p:cNvCxnSpPr>
          <p:nvPr/>
        </p:nvCxnSpPr>
        <p:spPr>
          <a:xfrm rot="5400000">
            <a:off x="5015739" y="2547493"/>
            <a:ext cx="628268" cy="1210946"/>
          </a:xfrm>
          <a:prstGeom prst="bentConnector2">
            <a:avLst/>
          </a:prstGeom>
          <a:ln w="19050">
            <a:prstDash val="lgDash"/>
            <a:tailEnd type="triangle"/>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7010400" y="5334000"/>
            <a:ext cx="1981200" cy="307777"/>
          </a:xfrm>
          <a:prstGeom prst="rect">
            <a:avLst/>
          </a:prstGeom>
          <a:noFill/>
        </p:spPr>
        <p:txBody>
          <a:bodyPr wrap="square" rtlCol="0">
            <a:spAutoFit/>
          </a:bodyPr>
          <a:lstStyle/>
          <a:p>
            <a:r>
              <a:rPr lang="en-US" sz="1400" dirty="0" smtClean="0">
                <a:solidFill>
                  <a:prstClr val="black"/>
                </a:solidFill>
              </a:rPr>
              <a:t>Physical Power Flow</a:t>
            </a:r>
            <a:endParaRPr lang="en-US" sz="1400" dirty="0">
              <a:solidFill>
                <a:prstClr val="black"/>
              </a:solidFill>
            </a:endParaRPr>
          </a:p>
        </p:txBody>
      </p:sp>
      <p:sp>
        <p:nvSpPr>
          <p:cNvPr id="54" name="TextBox 53"/>
          <p:cNvSpPr txBox="1"/>
          <p:nvPr/>
        </p:nvSpPr>
        <p:spPr>
          <a:xfrm>
            <a:off x="7010400" y="5656361"/>
            <a:ext cx="1981200" cy="307777"/>
          </a:xfrm>
          <a:prstGeom prst="rect">
            <a:avLst/>
          </a:prstGeom>
          <a:noFill/>
        </p:spPr>
        <p:txBody>
          <a:bodyPr wrap="square" rtlCol="0">
            <a:spAutoFit/>
          </a:bodyPr>
          <a:lstStyle/>
          <a:p>
            <a:r>
              <a:rPr lang="en-US" sz="1400" dirty="0" smtClean="0">
                <a:solidFill>
                  <a:prstClr val="black"/>
                </a:solidFill>
              </a:rPr>
              <a:t>Scheduling and Dispatch</a:t>
            </a:r>
            <a:endParaRPr lang="en-US" sz="1400" dirty="0">
              <a:solidFill>
                <a:prstClr val="black"/>
              </a:solidFill>
            </a:endParaRPr>
          </a:p>
        </p:txBody>
      </p:sp>
      <p:cxnSp>
        <p:nvCxnSpPr>
          <p:cNvPr id="57" name="Straight Arrow Connector 56"/>
          <p:cNvCxnSpPr>
            <a:stCxn id="53" idx="1"/>
          </p:cNvCxnSpPr>
          <p:nvPr/>
        </p:nvCxnSpPr>
        <p:spPr>
          <a:xfrm flipH="1" flipV="1">
            <a:off x="6542690" y="5486400"/>
            <a:ext cx="467710" cy="148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54" idx="1"/>
          </p:cNvCxnSpPr>
          <p:nvPr/>
        </p:nvCxnSpPr>
        <p:spPr>
          <a:xfrm flipH="1">
            <a:off x="6553200" y="5810250"/>
            <a:ext cx="457200" cy="0"/>
          </a:xfrm>
          <a:prstGeom prst="straightConnector1">
            <a:avLst/>
          </a:prstGeom>
          <a:ln w="19050">
            <a:prstDash val="lgDash"/>
            <a:tailEnd type="triangl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7010400" y="5964657"/>
            <a:ext cx="1981200" cy="307777"/>
          </a:xfrm>
          <a:prstGeom prst="rect">
            <a:avLst/>
          </a:prstGeom>
          <a:noFill/>
        </p:spPr>
        <p:txBody>
          <a:bodyPr wrap="square" rtlCol="0">
            <a:spAutoFit/>
          </a:bodyPr>
          <a:lstStyle/>
          <a:p>
            <a:r>
              <a:rPr lang="en-US" sz="1400" dirty="0" smtClean="0">
                <a:solidFill>
                  <a:prstClr val="black"/>
                </a:solidFill>
              </a:rPr>
              <a:t>Financial Relationships</a:t>
            </a:r>
            <a:endParaRPr lang="en-US" sz="1400" dirty="0">
              <a:solidFill>
                <a:prstClr val="black"/>
              </a:solidFill>
            </a:endParaRPr>
          </a:p>
        </p:txBody>
      </p:sp>
      <p:cxnSp>
        <p:nvCxnSpPr>
          <p:cNvPr id="68" name="Straight Arrow Connector 67"/>
          <p:cNvCxnSpPr>
            <a:stCxn id="67" idx="1"/>
          </p:cNvCxnSpPr>
          <p:nvPr/>
        </p:nvCxnSpPr>
        <p:spPr>
          <a:xfrm flipH="1">
            <a:off x="6553200" y="6118546"/>
            <a:ext cx="457200" cy="0"/>
          </a:xfrm>
          <a:prstGeom prst="straightConnector1">
            <a:avLst/>
          </a:prstGeom>
          <a:ln w="19050">
            <a:solidFill>
              <a:schemeClr val="accent3">
                <a:lumMod val="50000"/>
              </a:schemeClr>
            </a:solidFill>
            <a:prstDash val="lgDashDotDot"/>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544067" y="5410956"/>
            <a:ext cx="1219200" cy="830997"/>
          </a:xfrm>
          <a:prstGeom prst="rect">
            <a:avLst/>
          </a:prstGeom>
          <a:noFill/>
        </p:spPr>
        <p:txBody>
          <a:bodyPr wrap="square" rtlCol="0">
            <a:spAutoFit/>
          </a:bodyPr>
          <a:lstStyle/>
          <a:p>
            <a:pPr algn="ctr"/>
            <a:r>
              <a:rPr lang="en-US" sz="2400" u="sng" dirty="0" smtClean="0">
                <a:solidFill>
                  <a:srgbClr val="2A507E"/>
                </a:solidFill>
              </a:rPr>
              <a:t>Other</a:t>
            </a:r>
          </a:p>
          <a:p>
            <a:pPr algn="ctr"/>
            <a:r>
              <a:rPr lang="en-US" sz="2400" u="sng" dirty="0" smtClean="0">
                <a:solidFill>
                  <a:srgbClr val="2A507E"/>
                </a:solidFill>
              </a:rPr>
              <a:t>Utilities </a:t>
            </a:r>
            <a:endParaRPr lang="en-US" sz="2400" u="sng" dirty="0">
              <a:solidFill>
                <a:srgbClr val="2A507E"/>
              </a:solidFill>
            </a:endParaRPr>
          </a:p>
        </p:txBody>
      </p:sp>
      <p:sp>
        <p:nvSpPr>
          <p:cNvPr id="39" name="Rounded Rectangle 38"/>
          <p:cNvSpPr/>
          <p:nvPr/>
        </p:nvSpPr>
        <p:spPr>
          <a:xfrm>
            <a:off x="7315200" y="1973580"/>
            <a:ext cx="1477645" cy="1005840"/>
          </a:xfrm>
          <a:prstGeom prst="round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ISO</a:t>
            </a:r>
          </a:p>
          <a:p>
            <a:pPr algn="ctr"/>
            <a:r>
              <a:rPr lang="en-US" dirty="0" smtClean="0">
                <a:solidFill>
                  <a:prstClr val="white"/>
                </a:solidFill>
              </a:rPr>
              <a:t>(ERCOT)</a:t>
            </a:r>
            <a:endParaRPr lang="en-US" dirty="0">
              <a:solidFill>
                <a:prstClr val="white"/>
              </a:solidFill>
            </a:endParaRPr>
          </a:p>
        </p:txBody>
      </p:sp>
      <p:sp>
        <p:nvSpPr>
          <p:cNvPr id="45" name="Rounded Rectangle 44"/>
          <p:cNvSpPr/>
          <p:nvPr/>
        </p:nvSpPr>
        <p:spPr>
          <a:xfrm>
            <a:off x="831375" y="2667000"/>
            <a:ext cx="1752600" cy="609599"/>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Merchant Generation</a:t>
            </a:r>
            <a:endParaRPr lang="en-US" dirty="0">
              <a:solidFill>
                <a:prstClr val="white"/>
              </a:solidFill>
            </a:endParaRPr>
          </a:p>
        </p:txBody>
      </p:sp>
      <p:sp>
        <p:nvSpPr>
          <p:cNvPr id="46" name="Rounded Rectangle 45"/>
          <p:cNvSpPr/>
          <p:nvPr/>
        </p:nvSpPr>
        <p:spPr>
          <a:xfrm>
            <a:off x="2971800" y="2209800"/>
            <a:ext cx="1752600" cy="533400"/>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Generation</a:t>
            </a:r>
            <a:endParaRPr lang="en-US" dirty="0">
              <a:solidFill>
                <a:prstClr val="white"/>
              </a:solidFill>
            </a:endParaRPr>
          </a:p>
        </p:txBody>
      </p:sp>
      <p:cxnSp>
        <p:nvCxnSpPr>
          <p:cNvPr id="58" name="Straight Arrow Connector 57"/>
          <p:cNvCxnSpPr/>
          <p:nvPr/>
        </p:nvCxnSpPr>
        <p:spPr>
          <a:xfrm flipH="1">
            <a:off x="1151812" y="3274493"/>
            <a:ext cx="1855" cy="797992"/>
          </a:xfrm>
          <a:prstGeom prst="straightConnector1">
            <a:avLst/>
          </a:prstGeom>
          <a:ln w="19050">
            <a:solidFill>
              <a:schemeClr val="accent3">
                <a:lumMod val="50000"/>
              </a:schemeClr>
            </a:solidFill>
            <a:prstDash val="lgDashDotDot"/>
            <a:tailEnd type="triangle"/>
          </a:ln>
        </p:spPr>
        <p:style>
          <a:lnRef idx="1">
            <a:schemeClr val="accent1"/>
          </a:lnRef>
          <a:fillRef idx="0">
            <a:schemeClr val="accent1"/>
          </a:fillRef>
          <a:effectRef idx="0">
            <a:schemeClr val="accent1"/>
          </a:effectRef>
          <a:fontRef idx="minor">
            <a:schemeClr val="tx1"/>
          </a:fontRef>
        </p:style>
      </p:cxnSp>
      <p:cxnSp>
        <p:nvCxnSpPr>
          <p:cNvPr id="62" name="Elbow Connector 61"/>
          <p:cNvCxnSpPr>
            <a:stCxn id="45" idx="2"/>
            <a:endCxn id="7" idx="1"/>
          </p:cNvCxnSpPr>
          <p:nvPr/>
        </p:nvCxnSpPr>
        <p:spPr>
          <a:xfrm rot="16200000" flipH="1">
            <a:off x="2244487" y="2739786"/>
            <a:ext cx="190501" cy="1264125"/>
          </a:xfrm>
          <a:prstGeom prst="bentConnector2">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68369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3.33333E-6 -1.11111E-6 L -0.23402 0.07338 " pathEditMode="relative" rAng="0" ptsTypes="AA">
                                      <p:cBhvr>
                                        <p:cTn id="6" dur="2000" fill="hold"/>
                                        <p:tgtEl>
                                          <p:spTgt spid="46"/>
                                        </p:tgtEl>
                                        <p:attrNameLst>
                                          <p:attrName>ppt_x</p:attrName>
                                          <p:attrName>ppt_y</p:attrName>
                                        </p:attrNameLst>
                                      </p:cBhvr>
                                      <p:rCtr x="-11701" y="3657"/>
                                    </p:animMotion>
                                  </p:childTnLst>
                                </p:cTn>
                              </p:par>
                            </p:childTnLst>
                          </p:cTn>
                        </p:par>
                        <p:par>
                          <p:cTn id="7" fill="hold">
                            <p:stCondLst>
                              <p:cond delay="2000"/>
                            </p:stCondLst>
                            <p:childTnLst>
                              <p:par>
                                <p:cTn id="8" presetID="10" presetClass="exit" presetSubtype="0" fill="hold" grpId="1" nodeType="afterEffect">
                                  <p:stCondLst>
                                    <p:cond delay="0"/>
                                  </p:stCondLst>
                                  <p:childTnLst>
                                    <p:animEffect transition="out" filter="fade">
                                      <p:cBhvr>
                                        <p:cTn id="9" dur="500"/>
                                        <p:tgtEl>
                                          <p:spTgt spid="46"/>
                                        </p:tgtEl>
                                      </p:cBhvr>
                                    </p:animEffect>
                                    <p:set>
                                      <p:cBhvr>
                                        <p:cTn id="10" dur="1" fill="hold">
                                          <p:stCondLst>
                                            <p:cond delay="499"/>
                                          </p:stCondLst>
                                        </p:cTn>
                                        <p:tgtEl>
                                          <p:spTgt spid="46"/>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fade">
                                      <p:cBhvr>
                                        <p:cTn id="13" dur="500"/>
                                        <p:tgtEl>
                                          <p:spTgt spid="45"/>
                                        </p:tgtEl>
                                      </p:cBhvr>
                                    </p:animEffect>
                                  </p:childTnLst>
                                </p:cTn>
                              </p:par>
                            </p:childTnLst>
                          </p:cTn>
                        </p:par>
                        <p:par>
                          <p:cTn id="14" fill="hold">
                            <p:stCondLst>
                              <p:cond delay="2500"/>
                            </p:stCondLst>
                            <p:childTnLst>
                              <p:par>
                                <p:cTn id="15" presetID="22" presetClass="entr" presetSubtype="8" fill="hold" nodeType="afterEffect">
                                  <p:stCondLst>
                                    <p:cond delay="0"/>
                                  </p:stCondLst>
                                  <p:childTnLst>
                                    <p:set>
                                      <p:cBhvr>
                                        <p:cTn id="16" dur="1" fill="hold">
                                          <p:stCondLst>
                                            <p:cond delay="0"/>
                                          </p:stCondLst>
                                        </p:cTn>
                                        <p:tgtEl>
                                          <p:spTgt spid="62"/>
                                        </p:tgtEl>
                                        <p:attrNameLst>
                                          <p:attrName>style.visibility</p:attrName>
                                        </p:attrNameLst>
                                      </p:cBhvr>
                                      <p:to>
                                        <p:strVal val="visible"/>
                                      </p:to>
                                    </p:set>
                                    <p:animEffect transition="in" filter="wipe(left)">
                                      <p:cBhvr>
                                        <p:cTn id="17" dur="500"/>
                                        <p:tgtEl>
                                          <p:spTgt spid="6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500"/>
                                        <p:tgtEl>
                                          <p:spTgt spid="3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500"/>
                                        <p:tgtEl>
                                          <p:spTgt spid="29"/>
                                        </p:tgtEl>
                                      </p:cBhvr>
                                    </p:animEffect>
                                  </p:childTnLst>
                                </p:cTn>
                              </p:par>
                              <p:par>
                                <p:cTn id="28" presetID="10"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500"/>
                                        <p:tgtEl>
                                          <p:spTgt spid="5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fade">
                                      <p:cBhvr>
                                        <p:cTn id="33" dur="500"/>
                                        <p:tgtEl>
                                          <p:spTgt spid="26"/>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67"/>
                                        </p:tgtEl>
                                        <p:attrNameLst>
                                          <p:attrName>style.visibility</p:attrName>
                                        </p:attrNameLst>
                                      </p:cBhvr>
                                      <p:to>
                                        <p:strVal val="visible"/>
                                      </p:to>
                                    </p:set>
                                    <p:animEffect transition="in" filter="fade">
                                      <p:cBhvr>
                                        <p:cTn id="36" dur="500"/>
                                        <p:tgtEl>
                                          <p:spTgt spid="67"/>
                                        </p:tgtEl>
                                      </p:cBhvr>
                                    </p:animEffect>
                                  </p:childTnLst>
                                </p:cTn>
                              </p:par>
                              <p:par>
                                <p:cTn id="37" presetID="10" presetClass="entr" presetSubtype="0" fill="hold" nodeType="with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fade">
                                      <p:cBhvr>
                                        <p:cTn id="39" dur="500"/>
                                        <p:tgtEl>
                                          <p:spTgt spid="6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47"/>
                                        </p:tgtEl>
                                        <p:attrNameLst>
                                          <p:attrName>style.visibility</p:attrName>
                                        </p:attrNameLst>
                                      </p:cBhvr>
                                      <p:to>
                                        <p:strVal val="visible"/>
                                      </p:to>
                                    </p:set>
                                    <p:animEffect transition="in" filter="fade">
                                      <p:cBhvr>
                                        <p:cTn id="44" dur="500"/>
                                        <p:tgtEl>
                                          <p:spTgt spid="47"/>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fade">
                                      <p:cBhvr>
                                        <p:cTn id="4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67" grpId="0"/>
      <p:bldP spid="38" grpId="0"/>
      <p:bldP spid="39" grpId="0" animBg="1"/>
      <p:bldP spid="45" grpId="0" animBg="1"/>
      <p:bldP spid="46" grpId="0" animBg="1"/>
      <p:bldP spid="46"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Late 1990s – Restructuring</a:t>
            </a:r>
            <a:endParaRPr lang="en-US" dirty="0"/>
          </a:p>
        </p:txBody>
      </p:sp>
      <p:sp>
        <p:nvSpPr>
          <p:cNvPr id="7" name="Text Placeholder 6"/>
          <p:cNvSpPr>
            <a:spLocks noGrp="1"/>
          </p:cNvSpPr>
          <p:nvPr>
            <p:ph type="body" sz="half" idx="1"/>
          </p:nvPr>
        </p:nvSpPr>
        <p:spPr>
          <a:xfrm>
            <a:off x="266699" y="1276350"/>
            <a:ext cx="8647114" cy="5124450"/>
          </a:xfrm>
        </p:spPr>
        <p:txBody>
          <a:bodyPr/>
          <a:lstStyle/>
          <a:p>
            <a:r>
              <a:rPr lang="en-US" dirty="0"/>
              <a:t>Texas Legislature </a:t>
            </a:r>
            <a:r>
              <a:rPr lang="en-US" dirty="0" smtClean="0"/>
              <a:t>passed Senate </a:t>
            </a:r>
            <a:r>
              <a:rPr lang="en-US" dirty="0"/>
              <a:t>Bill </a:t>
            </a:r>
            <a:r>
              <a:rPr lang="en-US" dirty="0" smtClean="0"/>
              <a:t>7 (SB7)</a:t>
            </a:r>
            <a:endParaRPr lang="en-US" dirty="0"/>
          </a:p>
          <a:p>
            <a:pPr lvl="1"/>
            <a:endParaRPr lang="en-US" dirty="0" smtClean="0"/>
          </a:p>
          <a:p>
            <a:pPr lvl="1"/>
            <a:r>
              <a:rPr lang="en-US" dirty="0" smtClean="0"/>
              <a:t>Called for “the establishment of a </a:t>
            </a:r>
            <a:br>
              <a:rPr lang="en-US" dirty="0" smtClean="0"/>
            </a:br>
            <a:r>
              <a:rPr lang="en-US" dirty="0" smtClean="0"/>
              <a:t>fully competitive electric power industry”</a:t>
            </a:r>
          </a:p>
          <a:p>
            <a:pPr lvl="1"/>
            <a:r>
              <a:rPr lang="en-US" dirty="0" smtClean="0"/>
              <a:t>Ordered unbundling of Investor-Owned</a:t>
            </a:r>
            <a:br>
              <a:rPr lang="en-US" dirty="0" smtClean="0"/>
            </a:br>
            <a:r>
              <a:rPr lang="en-US" dirty="0" smtClean="0"/>
              <a:t>Utilities </a:t>
            </a:r>
          </a:p>
          <a:p>
            <a:pPr lvl="2"/>
            <a:r>
              <a:rPr lang="en-US" dirty="0" smtClean="0"/>
              <a:t>Generation companies sell into the </a:t>
            </a:r>
            <a:br>
              <a:rPr lang="en-US" dirty="0" smtClean="0"/>
            </a:br>
            <a:r>
              <a:rPr lang="en-US" dirty="0" smtClean="0"/>
              <a:t>competitive wholesale market</a:t>
            </a:r>
          </a:p>
          <a:p>
            <a:pPr lvl="2"/>
            <a:r>
              <a:rPr lang="en-US" dirty="0" smtClean="0"/>
              <a:t>Retail Electric Providers buy wholesale </a:t>
            </a:r>
            <a:br>
              <a:rPr lang="en-US" dirty="0" smtClean="0"/>
            </a:br>
            <a:r>
              <a:rPr lang="en-US" dirty="0" smtClean="0"/>
              <a:t>power and re-sell to retail customers</a:t>
            </a:r>
          </a:p>
          <a:p>
            <a:pPr lvl="2"/>
            <a:r>
              <a:rPr lang="en-US" dirty="0" smtClean="0"/>
              <a:t>Transmission and Distribution companies move power from generation to customer and remain regulated</a:t>
            </a:r>
            <a:endParaRPr lang="en-US" dirty="0"/>
          </a:p>
          <a:p>
            <a:endParaRPr lang="en-US" dirty="0"/>
          </a:p>
        </p:txBody>
      </p:sp>
      <p:pic>
        <p:nvPicPr>
          <p:cNvPr id="9" name="Content Placeholder 8"/>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6477000" y="2286000"/>
            <a:ext cx="2025969" cy="2025969"/>
          </a:xfrm>
        </p:spPr>
      </p:pic>
    </p:spTree>
    <p:extLst>
      <p:ext uri="{BB962C8B-B14F-4D97-AF65-F5344CB8AC3E}">
        <p14:creationId xmlns:p14="http://schemas.microsoft.com/office/powerpoint/2010/main" val="3812729318"/>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Late 1990s – Restructuring</a:t>
            </a:r>
            <a:endParaRPr lang="en-US" dirty="0"/>
          </a:p>
        </p:txBody>
      </p:sp>
      <p:sp>
        <p:nvSpPr>
          <p:cNvPr id="7" name="Text Placeholder 6"/>
          <p:cNvSpPr>
            <a:spLocks noGrp="1"/>
          </p:cNvSpPr>
          <p:nvPr>
            <p:ph type="body" sz="half" idx="1"/>
          </p:nvPr>
        </p:nvSpPr>
        <p:spPr>
          <a:xfrm>
            <a:off x="266699" y="1276350"/>
            <a:ext cx="8647114" cy="5124450"/>
          </a:xfrm>
        </p:spPr>
        <p:txBody>
          <a:bodyPr/>
          <a:lstStyle/>
          <a:p>
            <a:r>
              <a:rPr lang="en-US" dirty="0"/>
              <a:t>Texas Legislature </a:t>
            </a:r>
            <a:r>
              <a:rPr lang="en-US" dirty="0" smtClean="0"/>
              <a:t>passed Senate </a:t>
            </a:r>
            <a:r>
              <a:rPr lang="en-US" dirty="0"/>
              <a:t>Bill </a:t>
            </a:r>
            <a:r>
              <a:rPr lang="en-US" dirty="0" smtClean="0"/>
              <a:t>7 (SB7)</a:t>
            </a:r>
            <a:endParaRPr lang="en-US" dirty="0"/>
          </a:p>
          <a:p>
            <a:pPr lvl="1"/>
            <a:endParaRPr lang="en-US" dirty="0" smtClean="0"/>
          </a:p>
          <a:p>
            <a:pPr lvl="1"/>
            <a:r>
              <a:rPr lang="en-US" dirty="0" smtClean="0"/>
              <a:t>Retail Market Changes</a:t>
            </a:r>
          </a:p>
          <a:p>
            <a:pPr lvl="2"/>
            <a:r>
              <a:rPr lang="en-US" dirty="0" smtClean="0"/>
              <a:t>Retail Electric Providers responsible for</a:t>
            </a:r>
            <a:br>
              <a:rPr lang="en-US" dirty="0" smtClean="0"/>
            </a:br>
            <a:r>
              <a:rPr lang="en-US" dirty="0" smtClean="0"/>
              <a:t>customer interaction</a:t>
            </a:r>
          </a:p>
          <a:p>
            <a:pPr lvl="2"/>
            <a:r>
              <a:rPr lang="en-US" dirty="0" smtClean="0"/>
              <a:t>Retail customers allowed to choose </a:t>
            </a:r>
            <a:br>
              <a:rPr lang="en-US" dirty="0" smtClean="0"/>
            </a:br>
            <a:r>
              <a:rPr lang="en-US" dirty="0" smtClean="0"/>
              <a:t>between competing providers</a:t>
            </a:r>
          </a:p>
          <a:p>
            <a:pPr lvl="2"/>
            <a:endParaRPr lang="en-US" dirty="0"/>
          </a:p>
          <a:p>
            <a:pPr lvl="1"/>
            <a:r>
              <a:rPr lang="en-US" dirty="0" smtClean="0"/>
              <a:t>System Operational Changes</a:t>
            </a:r>
          </a:p>
          <a:p>
            <a:pPr lvl="2"/>
            <a:r>
              <a:rPr lang="en-US" dirty="0"/>
              <a:t>Single control area</a:t>
            </a:r>
          </a:p>
          <a:p>
            <a:pPr lvl="2"/>
            <a:r>
              <a:rPr lang="en-US" dirty="0" smtClean="0"/>
              <a:t>ERCOT responsible for grid operations</a:t>
            </a:r>
          </a:p>
        </p:txBody>
      </p:sp>
      <p:pic>
        <p:nvPicPr>
          <p:cNvPr id="9" name="Content Placeholder 8"/>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6477000" y="2286000"/>
            <a:ext cx="2025969" cy="2025969"/>
          </a:xfrm>
        </p:spPr>
      </p:pic>
    </p:spTree>
    <p:extLst>
      <p:ext uri="{BB962C8B-B14F-4D97-AF65-F5344CB8AC3E}">
        <p14:creationId xmlns:p14="http://schemas.microsoft.com/office/powerpoint/2010/main" val="113512891"/>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Elbow Connector 28"/>
          <p:cNvCxnSpPr>
            <a:endCxn id="26" idx="0"/>
          </p:cNvCxnSpPr>
          <p:nvPr/>
        </p:nvCxnSpPr>
        <p:spPr>
          <a:xfrm rot="10800000" flipV="1">
            <a:off x="1153669" y="2360214"/>
            <a:ext cx="1987039" cy="611585"/>
          </a:xfrm>
          <a:prstGeom prst="bentConnector2">
            <a:avLst/>
          </a:prstGeom>
          <a:ln w="19050">
            <a:solidFill>
              <a:schemeClr val="accent3">
                <a:lumMod val="50000"/>
              </a:schemeClr>
            </a:solidFill>
            <a:prstDash val="lgDashDotDot"/>
            <a:tailEnd type="triangle"/>
          </a:ln>
        </p:spPr>
        <p:style>
          <a:lnRef idx="1">
            <a:schemeClr val="accent1"/>
          </a:lnRef>
          <a:fillRef idx="0">
            <a:schemeClr val="accent1"/>
          </a:fillRef>
          <a:effectRef idx="0">
            <a:schemeClr val="accent1"/>
          </a:effectRef>
          <a:fontRef idx="minor">
            <a:schemeClr val="tx1"/>
          </a:fontRef>
        </p:style>
      </p:cxnSp>
      <p:cxnSp>
        <p:nvCxnSpPr>
          <p:cNvPr id="37" name="Elbow Connector 36"/>
          <p:cNvCxnSpPr/>
          <p:nvPr/>
        </p:nvCxnSpPr>
        <p:spPr>
          <a:xfrm rot="5400000">
            <a:off x="1731008" y="2933700"/>
            <a:ext cx="1752600" cy="1066800"/>
          </a:xfrm>
          <a:prstGeom prst="bentConnector3">
            <a:avLst>
              <a:gd name="adj1" fmla="val 75"/>
            </a:avLst>
          </a:prstGeom>
          <a:ln w="19050">
            <a:solidFill>
              <a:schemeClr val="accent3">
                <a:lumMod val="50000"/>
              </a:schemeClr>
            </a:solidFill>
            <a:prstDash val="lgDashDotDot"/>
            <a:tailEnd type="triangle"/>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p:nvPr>
        </p:nvSpPr>
        <p:spPr/>
        <p:txBody>
          <a:bodyPr/>
          <a:lstStyle/>
          <a:p>
            <a:r>
              <a:rPr lang="en-US" dirty="0" smtClean="0"/>
              <a:t>Retail and Wholesale Competition</a:t>
            </a:r>
            <a:endParaRPr lang="en-US" dirty="0"/>
          </a:p>
        </p:txBody>
      </p:sp>
      <p:sp>
        <p:nvSpPr>
          <p:cNvPr id="6" name="Rounded Rectangle 5"/>
          <p:cNvSpPr/>
          <p:nvPr/>
        </p:nvSpPr>
        <p:spPr>
          <a:xfrm>
            <a:off x="2971800" y="2209800"/>
            <a:ext cx="1752600" cy="533400"/>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Generation</a:t>
            </a:r>
            <a:endParaRPr lang="en-US" dirty="0"/>
          </a:p>
        </p:txBody>
      </p:sp>
      <p:sp>
        <p:nvSpPr>
          <p:cNvPr id="7" name="Rounded Rectangle 6"/>
          <p:cNvSpPr/>
          <p:nvPr/>
        </p:nvSpPr>
        <p:spPr>
          <a:xfrm>
            <a:off x="2971800" y="3200400"/>
            <a:ext cx="1752600" cy="533400"/>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Transmission</a:t>
            </a:r>
            <a:endParaRPr lang="en-US" dirty="0"/>
          </a:p>
        </p:txBody>
      </p:sp>
      <p:sp>
        <p:nvSpPr>
          <p:cNvPr id="8" name="Rounded Rectangle 7"/>
          <p:cNvSpPr/>
          <p:nvPr/>
        </p:nvSpPr>
        <p:spPr>
          <a:xfrm>
            <a:off x="2971800" y="4191000"/>
            <a:ext cx="1752600" cy="533400"/>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Distribution</a:t>
            </a:r>
            <a:endParaRPr lang="en-US" dirty="0"/>
          </a:p>
        </p:txBody>
      </p:sp>
      <p:sp>
        <p:nvSpPr>
          <p:cNvPr id="10" name="Rounded Rectangle 9"/>
          <p:cNvSpPr/>
          <p:nvPr/>
        </p:nvSpPr>
        <p:spPr>
          <a:xfrm>
            <a:off x="6400800" y="1973580"/>
            <a:ext cx="1752600" cy="1005840"/>
          </a:xfrm>
          <a:prstGeom prst="round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System Operations</a:t>
            </a:r>
          </a:p>
          <a:p>
            <a:pPr algn="ctr"/>
            <a:r>
              <a:rPr lang="en-US" dirty="0" smtClean="0"/>
              <a:t>(ERCOT ISO)</a:t>
            </a:r>
            <a:endParaRPr lang="en-US" dirty="0"/>
          </a:p>
        </p:txBody>
      </p:sp>
      <p:sp>
        <p:nvSpPr>
          <p:cNvPr id="11" name="Rounded Rectangle 10"/>
          <p:cNvSpPr/>
          <p:nvPr/>
        </p:nvSpPr>
        <p:spPr>
          <a:xfrm>
            <a:off x="2667000" y="2971800"/>
            <a:ext cx="3276600" cy="1981200"/>
          </a:xfrm>
          <a:prstGeom prst="roundRect">
            <a:avLst/>
          </a:prstGeom>
          <a:no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p:cNvCxnSpPr>
            <a:stCxn id="10" idx="1"/>
            <a:endCxn id="6" idx="3"/>
          </p:cNvCxnSpPr>
          <p:nvPr/>
        </p:nvCxnSpPr>
        <p:spPr>
          <a:xfrm flipH="1">
            <a:off x="4724400" y="2476500"/>
            <a:ext cx="1676400" cy="0"/>
          </a:xfrm>
          <a:prstGeom prst="straightConnector1">
            <a:avLst/>
          </a:prstGeom>
          <a:ln w="19050">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6" idx="2"/>
            <a:endCxn id="7" idx="0"/>
          </p:cNvCxnSpPr>
          <p:nvPr/>
        </p:nvCxnSpPr>
        <p:spPr>
          <a:xfrm>
            <a:off x="3848100" y="2743200"/>
            <a:ext cx="0" cy="4572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7" idx="2"/>
            <a:endCxn id="8" idx="0"/>
          </p:cNvCxnSpPr>
          <p:nvPr/>
        </p:nvCxnSpPr>
        <p:spPr>
          <a:xfrm>
            <a:off x="3848100" y="3733800"/>
            <a:ext cx="0" cy="4572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1" name="Rounded Rectangle 20"/>
          <p:cNvSpPr/>
          <p:nvPr/>
        </p:nvSpPr>
        <p:spPr>
          <a:xfrm>
            <a:off x="2971800" y="5543550"/>
            <a:ext cx="1752600" cy="533400"/>
          </a:xfrm>
          <a:prstGeom prst="roundRect">
            <a:avLst/>
          </a:prstGeom>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Customers</a:t>
            </a:r>
          </a:p>
        </p:txBody>
      </p:sp>
      <p:cxnSp>
        <p:nvCxnSpPr>
          <p:cNvPr id="23" name="Straight Arrow Connector 22"/>
          <p:cNvCxnSpPr>
            <a:stCxn id="8" idx="2"/>
            <a:endCxn id="21" idx="0"/>
          </p:cNvCxnSpPr>
          <p:nvPr/>
        </p:nvCxnSpPr>
        <p:spPr>
          <a:xfrm>
            <a:off x="3848100" y="4724400"/>
            <a:ext cx="0" cy="81915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713890" y="3673366"/>
            <a:ext cx="1219200" cy="461665"/>
          </a:xfrm>
          <a:prstGeom prst="rect">
            <a:avLst/>
          </a:prstGeom>
          <a:noFill/>
        </p:spPr>
        <p:txBody>
          <a:bodyPr wrap="square" rtlCol="0">
            <a:spAutoFit/>
          </a:bodyPr>
          <a:lstStyle/>
          <a:p>
            <a:pPr algn="ctr"/>
            <a:r>
              <a:rPr lang="en-US" sz="2400" u="sng" dirty="0" smtClean="0">
                <a:solidFill>
                  <a:srgbClr val="2A507E"/>
                </a:solidFill>
              </a:rPr>
              <a:t>Utility </a:t>
            </a:r>
            <a:endParaRPr lang="en-US" sz="2400" u="sng" dirty="0">
              <a:solidFill>
                <a:srgbClr val="2A507E"/>
              </a:solidFill>
            </a:endParaRPr>
          </a:p>
        </p:txBody>
      </p:sp>
      <p:sp>
        <p:nvSpPr>
          <p:cNvPr id="25" name="Rounded Rectangle 24"/>
          <p:cNvSpPr/>
          <p:nvPr/>
        </p:nvSpPr>
        <p:spPr>
          <a:xfrm>
            <a:off x="835657" y="4343400"/>
            <a:ext cx="1543051" cy="762000"/>
          </a:xfrm>
          <a:prstGeom prst="round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Retail </a:t>
            </a:r>
            <a:r>
              <a:rPr lang="en-US" dirty="0" smtClean="0"/>
              <a:t>Electric Providers</a:t>
            </a:r>
            <a:endParaRPr lang="en-US" dirty="0"/>
          </a:p>
        </p:txBody>
      </p:sp>
      <p:sp>
        <p:nvSpPr>
          <p:cNvPr id="26" name="Rounded Rectangle 25"/>
          <p:cNvSpPr/>
          <p:nvPr/>
        </p:nvSpPr>
        <p:spPr>
          <a:xfrm>
            <a:off x="381000" y="2971800"/>
            <a:ext cx="1545336" cy="762000"/>
          </a:xfrm>
          <a:prstGeom prst="round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Wholesale</a:t>
            </a:r>
          </a:p>
          <a:p>
            <a:pPr algn="ctr"/>
            <a:r>
              <a:rPr lang="en-US" dirty="0" smtClean="0"/>
              <a:t>Marketers</a:t>
            </a:r>
            <a:endParaRPr lang="en-US" dirty="0"/>
          </a:p>
        </p:txBody>
      </p:sp>
      <p:cxnSp>
        <p:nvCxnSpPr>
          <p:cNvPr id="41" name="Elbow Connector 40"/>
          <p:cNvCxnSpPr>
            <a:stCxn id="25" idx="2"/>
            <a:endCxn id="21" idx="1"/>
          </p:cNvCxnSpPr>
          <p:nvPr/>
        </p:nvCxnSpPr>
        <p:spPr>
          <a:xfrm rot="16200000" flipH="1">
            <a:off x="1937066" y="4775516"/>
            <a:ext cx="704850" cy="1364617"/>
          </a:xfrm>
          <a:prstGeom prst="bentConnector2">
            <a:avLst/>
          </a:prstGeom>
          <a:ln w="19050">
            <a:solidFill>
              <a:schemeClr val="accent3">
                <a:lumMod val="50000"/>
              </a:schemeClr>
            </a:solidFill>
            <a:prstDash val="lgDashDotDot"/>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26" idx="2"/>
          </p:cNvCxnSpPr>
          <p:nvPr/>
        </p:nvCxnSpPr>
        <p:spPr>
          <a:xfrm flipH="1">
            <a:off x="1153667" y="3733800"/>
            <a:ext cx="1" cy="609600"/>
          </a:xfrm>
          <a:prstGeom prst="straightConnector1">
            <a:avLst/>
          </a:prstGeom>
          <a:ln w="19050">
            <a:solidFill>
              <a:schemeClr val="accent3">
                <a:lumMod val="50000"/>
              </a:schemeClr>
            </a:solidFill>
            <a:prstDash val="lgDashDotDot"/>
            <a:tailEnd type="triangle"/>
          </a:ln>
        </p:spPr>
        <p:style>
          <a:lnRef idx="1">
            <a:schemeClr val="accent1"/>
          </a:lnRef>
          <a:fillRef idx="0">
            <a:schemeClr val="accent1"/>
          </a:fillRef>
          <a:effectRef idx="0">
            <a:schemeClr val="accent1"/>
          </a:effectRef>
          <a:fontRef idx="minor">
            <a:schemeClr val="tx1"/>
          </a:fontRef>
        </p:style>
      </p:cxnSp>
      <p:cxnSp>
        <p:nvCxnSpPr>
          <p:cNvPr id="52" name="Elbow Connector 51"/>
          <p:cNvCxnSpPr>
            <a:stCxn id="10" idx="2"/>
            <a:endCxn id="7" idx="3"/>
          </p:cNvCxnSpPr>
          <p:nvPr/>
        </p:nvCxnSpPr>
        <p:spPr>
          <a:xfrm rot="5400000">
            <a:off x="5756910" y="1946910"/>
            <a:ext cx="487680" cy="2552700"/>
          </a:xfrm>
          <a:prstGeom prst="bentConnector2">
            <a:avLst/>
          </a:prstGeom>
          <a:ln w="19050">
            <a:prstDash val="lgDash"/>
            <a:tailEnd type="triangle"/>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7010400" y="5334000"/>
            <a:ext cx="1981200" cy="307777"/>
          </a:xfrm>
          <a:prstGeom prst="rect">
            <a:avLst/>
          </a:prstGeom>
          <a:noFill/>
        </p:spPr>
        <p:txBody>
          <a:bodyPr wrap="square" rtlCol="0">
            <a:spAutoFit/>
          </a:bodyPr>
          <a:lstStyle/>
          <a:p>
            <a:r>
              <a:rPr lang="en-US" sz="1400" dirty="0" smtClean="0"/>
              <a:t>Physical Power Flow</a:t>
            </a:r>
            <a:endParaRPr lang="en-US" sz="1400" dirty="0"/>
          </a:p>
        </p:txBody>
      </p:sp>
      <p:sp>
        <p:nvSpPr>
          <p:cNvPr id="54" name="TextBox 53"/>
          <p:cNvSpPr txBox="1"/>
          <p:nvPr/>
        </p:nvSpPr>
        <p:spPr>
          <a:xfrm>
            <a:off x="7010400" y="5656361"/>
            <a:ext cx="1981200" cy="307777"/>
          </a:xfrm>
          <a:prstGeom prst="rect">
            <a:avLst/>
          </a:prstGeom>
          <a:noFill/>
        </p:spPr>
        <p:txBody>
          <a:bodyPr wrap="square" rtlCol="0">
            <a:spAutoFit/>
          </a:bodyPr>
          <a:lstStyle/>
          <a:p>
            <a:r>
              <a:rPr lang="en-US" sz="1400" dirty="0" smtClean="0"/>
              <a:t>Scheduling and Dispatch</a:t>
            </a:r>
            <a:endParaRPr lang="en-US" sz="1400" dirty="0"/>
          </a:p>
        </p:txBody>
      </p:sp>
      <p:cxnSp>
        <p:nvCxnSpPr>
          <p:cNvPr id="57" name="Straight Arrow Connector 56"/>
          <p:cNvCxnSpPr>
            <a:stCxn id="53" idx="1"/>
          </p:cNvCxnSpPr>
          <p:nvPr/>
        </p:nvCxnSpPr>
        <p:spPr>
          <a:xfrm flipH="1" flipV="1">
            <a:off x="6542690" y="5486400"/>
            <a:ext cx="467710" cy="148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54" idx="1"/>
          </p:cNvCxnSpPr>
          <p:nvPr/>
        </p:nvCxnSpPr>
        <p:spPr>
          <a:xfrm flipH="1">
            <a:off x="6553200" y="5810250"/>
            <a:ext cx="457200" cy="0"/>
          </a:xfrm>
          <a:prstGeom prst="straightConnector1">
            <a:avLst/>
          </a:prstGeom>
          <a:ln w="19050">
            <a:prstDash val="lgDash"/>
            <a:tailEnd type="triangl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7010400" y="5964657"/>
            <a:ext cx="1981200" cy="307777"/>
          </a:xfrm>
          <a:prstGeom prst="rect">
            <a:avLst/>
          </a:prstGeom>
          <a:noFill/>
        </p:spPr>
        <p:txBody>
          <a:bodyPr wrap="square" rtlCol="0">
            <a:spAutoFit/>
          </a:bodyPr>
          <a:lstStyle/>
          <a:p>
            <a:r>
              <a:rPr lang="en-US" sz="1400" dirty="0" smtClean="0"/>
              <a:t>Financial Relationships</a:t>
            </a:r>
            <a:endParaRPr lang="en-US" sz="1400" dirty="0"/>
          </a:p>
        </p:txBody>
      </p:sp>
      <p:cxnSp>
        <p:nvCxnSpPr>
          <p:cNvPr id="68" name="Straight Arrow Connector 67"/>
          <p:cNvCxnSpPr>
            <a:stCxn id="67" idx="1"/>
          </p:cNvCxnSpPr>
          <p:nvPr/>
        </p:nvCxnSpPr>
        <p:spPr>
          <a:xfrm flipH="1">
            <a:off x="6553200" y="6118546"/>
            <a:ext cx="457200" cy="0"/>
          </a:xfrm>
          <a:prstGeom prst="straightConnector1">
            <a:avLst/>
          </a:prstGeom>
          <a:ln w="19050">
            <a:solidFill>
              <a:schemeClr val="accent3">
                <a:lumMod val="50000"/>
              </a:schemeClr>
            </a:solidFill>
            <a:prstDash val="lgDashDot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3972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Retail and Wholesale Competition</a:t>
            </a:r>
            <a:endParaRPr lang="en-US" dirty="0"/>
          </a:p>
        </p:txBody>
      </p:sp>
      <p:sp>
        <p:nvSpPr>
          <p:cNvPr id="7" name="Text Placeholder 6"/>
          <p:cNvSpPr>
            <a:spLocks noGrp="1"/>
          </p:cNvSpPr>
          <p:nvPr>
            <p:ph type="body" sz="half" idx="1"/>
          </p:nvPr>
        </p:nvSpPr>
        <p:spPr>
          <a:xfrm>
            <a:off x="266699" y="1276350"/>
            <a:ext cx="8647114" cy="4743450"/>
          </a:xfrm>
        </p:spPr>
        <p:txBody>
          <a:bodyPr/>
          <a:lstStyle/>
          <a:p>
            <a:r>
              <a:rPr lang="en-US" dirty="0" smtClean="0"/>
              <a:t>Not all Utilities were required to unbundle</a:t>
            </a:r>
            <a:endParaRPr lang="en-US" dirty="0"/>
          </a:p>
          <a:p>
            <a:pPr lvl="1"/>
            <a:endParaRPr lang="en-US" dirty="0" smtClean="0"/>
          </a:p>
          <a:p>
            <a:pPr lvl="1"/>
            <a:r>
              <a:rPr lang="en-US" dirty="0" smtClean="0"/>
              <a:t>Not all Utilities were investor-owned</a:t>
            </a:r>
          </a:p>
          <a:p>
            <a:pPr lvl="2"/>
            <a:r>
              <a:rPr lang="en-US" dirty="0" smtClean="0"/>
              <a:t>Municipal Utilities</a:t>
            </a:r>
          </a:p>
          <a:p>
            <a:pPr lvl="2"/>
            <a:r>
              <a:rPr lang="en-US" dirty="0" smtClean="0"/>
              <a:t>Electric Cooperatives</a:t>
            </a:r>
          </a:p>
          <a:p>
            <a:pPr lvl="1"/>
            <a:r>
              <a:rPr lang="en-US" dirty="0" smtClean="0"/>
              <a:t>Exempt from unbundling</a:t>
            </a:r>
          </a:p>
          <a:p>
            <a:pPr lvl="1"/>
            <a:r>
              <a:rPr lang="en-US" dirty="0" smtClean="0"/>
              <a:t>Can choose to opt-in to Retail Deregulation</a:t>
            </a:r>
            <a:endParaRPr lang="en-US" dirty="0"/>
          </a:p>
          <a:p>
            <a:pPr lvl="1"/>
            <a:endParaRPr lang="en-US" dirty="0"/>
          </a:p>
        </p:txBody>
      </p:sp>
      <p:pic>
        <p:nvPicPr>
          <p:cNvPr id="9" name="Content Placeholder 8"/>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6477000" y="2286000"/>
            <a:ext cx="2025969" cy="2025969"/>
          </a:xfrm>
        </p:spPr>
      </p:pic>
      <p:sp>
        <p:nvSpPr>
          <p:cNvPr id="5" name="AutoShape 44"/>
          <p:cNvSpPr>
            <a:spLocks noChangeArrowheads="1"/>
          </p:cNvSpPr>
          <p:nvPr/>
        </p:nvSpPr>
        <p:spPr bwMode="auto">
          <a:xfrm>
            <a:off x="2183779" y="5321619"/>
            <a:ext cx="4812953" cy="783193"/>
          </a:xfrm>
          <a:prstGeom prst="roundRect">
            <a:avLst>
              <a:gd name="adj" fmla="val 16667"/>
            </a:avLst>
          </a:prstGeom>
          <a:gradFill rotWithShape="1">
            <a:gsLst>
              <a:gs pos="0">
                <a:srgbClr val="DDDDDD"/>
              </a:gs>
              <a:gs pos="100000">
                <a:srgbClr val="B2B2B2"/>
              </a:gs>
            </a:gsLst>
            <a:lin ang="5400000" scaled="1"/>
          </a:gradFill>
          <a:ln w="9525">
            <a:solidFill>
              <a:schemeClr val="tx1"/>
            </a:solidFill>
            <a:round/>
            <a:headEnd/>
            <a:tailEnd/>
          </a:ln>
          <a:effectLst>
            <a:outerShdw dist="107763" dir="2700000" algn="ctr" rotWithShape="0">
              <a:schemeClr val="bg2">
                <a:alpha val="50000"/>
              </a:schemeClr>
            </a:outerShdw>
          </a:effectLst>
        </p:spPr>
        <p:txBody>
          <a:bodyPr wrap="square" anchor="ctr">
            <a:spAutoFit/>
          </a:bodyPr>
          <a:lstStyle/>
          <a:p>
            <a:pPr algn="ctr" fontAlgn="auto">
              <a:spcBef>
                <a:spcPts val="0"/>
              </a:spcBef>
              <a:spcAft>
                <a:spcPts val="0"/>
              </a:spcAft>
              <a:defRPr/>
            </a:pPr>
            <a:r>
              <a:rPr lang="en-US" sz="2000" b="0" dirty="0" err="1" smtClean="0">
                <a:solidFill>
                  <a:prstClr val="black"/>
                </a:solidFill>
                <a:latin typeface="Calibri"/>
              </a:rPr>
              <a:t>Munis</a:t>
            </a:r>
            <a:r>
              <a:rPr lang="en-US" sz="2000" b="0" dirty="0" smtClean="0">
                <a:solidFill>
                  <a:prstClr val="black"/>
                </a:solidFill>
                <a:latin typeface="Calibri"/>
              </a:rPr>
              <a:t> and Co-ops who choose not to opt-in are called Non-Opt-In Entities, or NOIEs</a:t>
            </a:r>
            <a:endParaRPr lang="en-US" sz="2000" b="0" dirty="0">
              <a:solidFill>
                <a:prstClr val="black"/>
              </a:solidFill>
              <a:latin typeface="Calibri"/>
            </a:endParaRPr>
          </a:p>
        </p:txBody>
      </p:sp>
    </p:spTree>
    <p:extLst>
      <p:ext uri="{BB962C8B-B14F-4D97-AF65-F5344CB8AC3E}">
        <p14:creationId xmlns:p14="http://schemas.microsoft.com/office/powerpoint/2010/main" val="15236240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6"/>
          <p:cNvSpPr txBox="1">
            <a:spLocks/>
          </p:cNvSpPr>
          <p:nvPr/>
        </p:nvSpPr>
        <p:spPr bwMode="auto">
          <a:xfrm>
            <a:off x="266699" y="1276350"/>
            <a:ext cx="8647114" cy="4743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0" indent="0" algn="l" rtl="0" eaLnBrk="1" fontAlgn="base" hangingPunct="1">
              <a:spcBef>
                <a:spcPct val="20000"/>
              </a:spcBef>
              <a:spcAft>
                <a:spcPct val="0"/>
              </a:spcAft>
              <a:buFont typeface="Arial" charset="0"/>
              <a:buNone/>
              <a:defRPr sz="2400" b="1" kern="1200">
                <a:solidFill>
                  <a:schemeClr val="tx1"/>
                </a:solidFill>
                <a:latin typeface="Arial" pitchFamily="34" charset="0"/>
                <a:ea typeface="+mn-ea"/>
                <a:cs typeface="Arial" pitchFamily="34" charset="0"/>
              </a:defRPr>
            </a:lvl1pPr>
            <a:lvl2pPr marL="285750" indent="-285750" algn="l" rtl="0" eaLnBrk="1" fontAlgn="base" hangingPunct="1">
              <a:spcBef>
                <a:spcPct val="20000"/>
              </a:spcBef>
              <a:spcAft>
                <a:spcPct val="0"/>
              </a:spcAft>
              <a:buFont typeface="Wingdings" panose="05000000000000000000" pitchFamily="2" charset="2"/>
              <a:buChar char="§"/>
              <a:defRPr sz="2400" kern="1200">
                <a:solidFill>
                  <a:schemeClr val="tx1"/>
                </a:solidFill>
                <a:latin typeface="Arial" pitchFamily="34" charset="0"/>
                <a:ea typeface="+mn-ea"/>
                <a:cs typeface="Arial" pitchFamily="34" charset="0"/>
              </a:defRPr>
            </a:lvl2pPr>
            <a:lvl3pPr marL="576263" indent="-228600" algn="l" rtl="0" eaLnBrk="1" fontAlgn="base" hangingPunct="1">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3pPr>
            <a:lvl4pPr marL="969963" indent="-228600" algn="l" rtl="0" eaLnBrk="1" fontAlgn="base" hangingPunct="1">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4pPr>
            <a:lvl5pPr marL="1371600" indent="-228600" algn="l" rtl="0" eaLnBrk="1" fontAlgn="base" hangingPunct="1">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So, what areas have Retail Competition?</a:t>
            </a:r>
          </a:p>
          <a:p>
            <a:pPr marL="0" lvl="1" indent="0">
              <a:buNone/>
            </a:pPr>
            <a:endParaRPr lang="en-US" dirty="0" smtClean="0"/>
          </a:p>
        </p:txBody>
      </p:sp>
      <p:sp>
        <p:nvSpPr>
          <p:cNvPr id="6" name="Title 5"/>
          <p:cNvSpPr>
            <a:spLocks noGrp="1"/>
          </p:cNvSpPr>
          <p:nvPr>
            <p:ph type="title"/>
          </p:nvPr>
        </p:nvSpPr>
        <p:spPr/>
        <p:txBody>
          <a:bodyPr/>
          <a:lstStyle/>
          <a:p>
            <a:r>
              <a:rPr lang="en-US" dirty="0" smtClean="0"/>
              <a:t>Competitive Areas</a:t>
            </a:r>
            <a:endParaRPr lang="en-US" dirty="0"/>
          </a:p>
        </p:txBody>
      </p:sp>
      <p:pic>
        <p:nvPicPr>
          <p:cNvPr id="9" name="Content Placeholder 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60309" y="1905000"/>
            <a:ext cx="5659893" cy="4537372"/>
          </a:xfrm>
        </p:spPr>
      </p:pic>
    </p:spTree>
    <p:extLst>
      <p:ext uri="{BB962C8B-B14F-4D97-AF65-F5344CB8AC3E}">
        <p14:creationId xmlns:p14="http://schemas.microsoft.com/office/powerpoint/2010/main" val="3416365765"/>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56322" name="Rectangle 2"/>
          <p:cNvSpPr>
            <a:spLocks noGrp="1" noChangeArrowheads="1"/>
          </p:cNvSpPr>
          <p:nvPr>
            <p:ph type="title"/>
          </p:nvPr>
        </p:nvSpPr>
        <p:spPr/>
        <p:txBody>
          <a:bodyPr/>
          <a:lstStyle/>
          <a:p>
            <a:pPr eaLnBrk="1" hangingPunct="1"/>
            <a:r>
              <a:rPr lang="en-US" dirty="0" smtClean="0"/>
              <a:t>Legal Disclaimers and Admonitions</a:t>
            </a:r>
          </a:p>
        </p:txBody>
      </p:sp>
      <p:sp>
        <p:nvSpPr>
          <p:cNvPr id="1844227" name="Rectangle 3"/>
          <p:cNvSpPr>
            <a:spLocks noGrp="1" noChangeArrowheads="1"/>
          </p:cNvSpPr>
          <p:nvPr>
            <p:ph idx="1"/>
          </p:nvPr>
        </p:nvSpPr>
        <p:spPr/>
        <p:txBody>
          <a:bodyPr rtlCol="0"/>
          <a:lstStyle/>
          <a:p>
            <a:pPr eaLnBrk="1" fontAlgn="auto" hangingPunct="1">
              <a:spcAft>
                <a:spcPts val="0"/>
              </a:spcAft>
              <a:buFont typeface="Arial" pitchFamily="34" charset="0"/>
              <a:buNone/>
              <a:defRPr/>
            </a:pPr>
            <a:r>
              <a:rPr lang="en-US" sz="2000" dirty="0" smtClean="0"/>
              <a:t>PROTOCOL DISCLAIMER</a:t>
            </a:r>
          </a:p>
          <a:p>
            <a:pPr marL="0" indent="0" eaLnBrk="1" fontAlgn="auto" hangingPunct="1">
              <a:spcAft>
                <a:spcPts val="0"/>
              </a:spcAft>
              <a:buFont typeface="Arial" pitchFamily="34" charset="0"/>
              <a:buNone/>
              <a:defRPr/>
            </a:pPr>
            <a:r>
              <a:rPr lang="en-US" sz="1800" b="0" dirty="0" smtClean="0"/>
              <a:t>This presentation provides a general overview of the Texas Nodal Market Implementation and is not intended to be a substitute for the ERCOT Nodal Protocols (available at </a:t>
            </a:r>
            <a:r>
              <a:rPr lang="en-US" sz="1800" b="0" dirty="0" smtClean="0">
                <a:hlinkClick r:id="rId3"/>
              </a:rPr>
              <a:t>http://nodal.ercot.com/protocols/index.html</a:t>
            </a:r>
            <a:r>
              <a:rPr lang="en-US" sz="1800" b="0" dirty="0" smtClean="0"/>
              <a:t>), as amended from time to time. If any conflict exists between this presentation and the ERCOT Nodal Protocols, the ERCOT Nodal Protocols shall control in all respects.</a:t>
            </a:r>
          </a:p>
          <a:p>
            <a:pPr eaLnBrk="1" fontAlgn="auto" hangingPunct="1">
              <a:spcAft>
                <a:spcPts val="0"/>
              </a:spcAft>
              <a:buFont typeface="Arial" pitchFamily="34" charset="0"/>
              <a:buNone/>
              <a:defRPr/>
            </a:pPr>
            <a:endParaRPr lang="en-US" sz="2000" dirty="0" smtClean="0"/>
          </a:p>
          <a:p>
            <a:pPr eaLnBrk="1" fontAlgn="auto" hangingPunct="1">
              <a:spcAft>
                <a:spcPts val="0"/>
              </a:spcAft>
              <a:buFont typeface="Arial" pitchFamily="34" charset="0"/>
              <a:buNone/>
              <a:defRPr/>
            </a:pPr>
            <a:r>
              <a:rPr lang="en-US" sz="2000" dirty="0" smtClean="0"/>
              <a:t>ANTITRUST ADMONITION</a:t>
            </a:r>
          </a:p>
          <a:p>
            <a:pPr>
              <a:spcBef>
                <a:spcPts val="0"/>
              </a:spcBef>
            </a:pPr>
            <a:r>
              <a:rPr lang="en-US" sz="1800" b="0" dirty="0"/>
              <a:t>ERCOT strictly prohibits Market Participants and their employees who are participating in ERCOT activities from using their participation in ERCOT activities as a forum for engaging in practices or communications that violate the antitrust laws. The ERCOT Board has approved guidelines for members of ERCOT Committees, Subcommittees and Working Groups to be reviewed and followed by each Market Participant attending ERCOT meetings. If you have not received a copy of these Guidelines, an electronic version is available at </a:t>
            </a:r>
            <a:r>
              <a:rPr lang="en-US" sz="1800" b="0" dirty="0">
                <a:hlinkClick r:id="rId4"/>
              </a:rPr>
              <a:t>http://www.ercot.com/about/governance/index.html</a:t>
            </a:r>
            <a:r>
              <a:rPr lang="en-US" sz="1800" b="0" dirty="0"/>
              <a:t>. Please remember your ongoing obligation to comply with all applicable laws, including the antitrust laws. </a:t>
            </a:r>
          </a:p>
        </p:txBody>
      </p:sp>
      <p:sp>
        <p:nvSpPr>
          <p:cNvPr id="56324" name="Slide Number Placeholder 3"/>
          <p:cNvSpPr>
            <a:spLocks noGrp="1"/>
          </p:cNvSpPr>
          <p:nvPr>
            <p:ph type="sldNum"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dirty="0" smtClean="0"/>
              <a:t>Slide </a:t>
            </a:r>
            <a:fld id="{F561370F-B2D3-481D-A9DE-7A2D901D1360}" type="slidenum">
              <a:rPr lang="en-US" smtClean="0"/>
              <a:pPr/>
              <a:t>2</a:t>
            </a:fld>
            <a:endParaRPr lang="en-US" dirty="0" smtClean="0"/>
          </a:p>
        </p:txBody>
      </p:sp>
    </p:spTree>
    <p:extLst>
      <p:ext uri="{BB962C8B-B14F-4D97-AF65-F5344CB8AC3E}">
        <p14:creationId xmlns:p14="http://schemas.microsoft.com/office/powerpoint/2010/main" val="1277504995"/>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Retail and Wholesale Competition</a:t>
            </a:r>
            <a:endParaRPr lang="en-US" dirty="0"/>
          </a:p>
        </p:txBody>
      </p:sp>
      <p:sp>
        <p:nvSpPr>
          <p:cNvPr id="7" name="Text Placeholder 6"/>
          <p:cNvSpPr>
            <a:spLocks noGrp="1"/>
          </p:cNvSpPr>
          <p:nvPr>
            <p:ph type="body" sz="half" idx="1"/>
          </p:nvPr>
        </p:nvSpPr>
        <p:spPr>
          <a:xfrm>
            <a:off x="266699" y="1276350"/>
            <a:ext cx="8647114" cy="5124450"/>
          </a:xfrm>
        </p:spPr>
        <p:txBody>
          <a:bodyPr/>
          <a:lstStyle/>
          <a:p>
            <a:r>
              <a:rPr lang="en-US" dirty="0" smtClean="0"/>
              <a:t>Other provisions of Senate </a:t>
            </a:r>
            <a:r>
              <a:rPr lang="en-US" dirty="0"/>
              <a:t>Bill </a:t>
            </a:r>
            <a:r>
              <a:rPr lang="en-US" dirty="0" smtClean="0"/>
              <a:t>7</a:t>
            </a:r>
            <a:endParaRPr lang="en-US" dirty="0"/>
          </a:p>
          <a:p>
            <a:pPr lvl="1"/>
            <a:endParaRPr lang="en-US" dirty="0" smtClean="0"/>
          </a:p>
          <a:p>
            <a:pPr lvl="1"/>
            <a:r>
              <a:rPr lang="en-US" dirty="0" smtClean="0"/>
              <a:t>Price to Beat</a:t>
            </a:r>
            <a:endParaRPr lang="en-US" dirty="0"/>
          </a:p>
          <a:p>
            <a:pPr lvl="1"/>
            <a:r>
              <a:rPr lang="en-US" dirty="0" smtClean="0"/>
              <a:t>Renewable Portfolio Standard</a:t>
            </a:r>
          </a:p>
          <a:p>
            <a:pPr lvl="1"/>
            <a:r>
              <a:rPr lang="en-US" dirty="0" smtClean="0"/>
              <a:t>Governance for ERCOT</a:t>
            </a:r>
          </a:p>
        </p:txBody>
      </p:sp>
      <p:pic>
        <p:nvPicPr>
          <p:cNvPr id="9" name="Content Placeholder 8"/>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6477000" y="2286000"/>
            <a:ext cx="2025969" cy="2025969"/>
          </a:xfrm>
        </p:spPr>
      </p:pic>
    </p:spTree>
    <p:extLst>
      <p:ext uri="{BB962C8B-B14F-4D97-AF65-F5344CB8AC3E}">
        <p14:creationId xmlns:p14="http://schemas.microsoft.com/office/powerpoint/2010/main" val="3938365784"/>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Price to Beat</a:t>
            </a:r>
            <a:endParaRPr lang="en-US" dirty="0"/>
          </a:p>
        </p:txBody>
      </p:sp>
      <p:sp>
        <p:nvSpPr>
          <p:cNvPr id="8" name="Content Placeholder 7"/>
          <p:cNvSpPr>
            <a:spLocks noGrp="1"/>
          </p:cNvSpPr>
          <p:nvPr>
            <p:ph idx="1"/>
          </p:nvPr>
        </p:nvSpPr>
        <p:spPr>
          <a:xfrm>
            <a:off x="265113" y="1279525"/>
            <a:ext cx="8686800" cy="853621"/>
          </a:xfrm>
        </p:spPr>
        <p:txBody>
          <a:bodyPr/>
          <a:lstStyle/>
          <a:p>
            <a:r>
              <a:rPr lang="en-US" dirty="0" smtClean="0"/>
              <a:t>To foster competition, the affiliated REP of each Investor-Owned Utility had to offer a “Price-to-Beat”</a:t>
            </a:r>
          </a:p>
        </p:txBody>
      </p:sp>
      <p:grpSp>
        <p:nvGrpSpPr>
          <p:cNvPr id="13" name="Group 5"/>
          <p:cNvGrpSpPr>
            <a:grpSpLocks/>
          </p:cNvGrpSpPr>
          <p:nvPr>
            <p:custDataLst>
              <p:tags r:id="rId1"/>
            </p:custDataLst>
          </p:nvPr>
        </p:nvGrpSpPr>
        <p:grpSpPr bwMode="auto">
          <a:xfrm>
            <a:off x="4851400" y="3381375"/>
            <a:ext cx="4052888" cy="2959100"/>
            <a:chOff x="4645427" y="3100388"/>
            <a:chExt cx="4052888" cy="2959100"/>
          </a:xfrm>
        </p:grpSpPr>
        <p:pic>
          <p:nvPicPr>
            <p:cNvPr id="14" name="Picture 20" descr="New Image"/>
            <p:cNvPicPr>
              <a:picLocks noChangeAspect="1" noChangeArrowheads="1"/>
            </p:cNvPicPr>
            <p:nvPr/>
          </p:nvPicPr>
          <p:blipFill>
            <a:blip r:embed="rId3" cstate="print"/>
            <a:srcRect/>
            <a:stretch>
              <a:fillRect/>
            </a:stretch>
          </p:blipFill>
          <p:spPr bwMode="auto">
            <a:xfrm>
              <a:off x="4645427" y="3100388"/>
              <a:ext cx="4052888" cy="2959100"/>
            </a:xfrm>
            <a:prstGeom prst="rect">
              <a:avLst/>
            </a:prstGeom>
            <a:noFill/>
            <a:ln w="9525">
              <a:noFill/>
              <a:miter lim="800000"/>
              <a:headEnd/>
              <a:tailEnd/>
            </a:ln>
          </p:spPr>
        </p:pic>
        <p:sp>
          <p:nvSpPr>
            <p:cNvPr id="15" name="Text Box 21"/>
            <p:cNvSpPr txBox="1">
              <a:spLocks noChangeArrowheads="1"/>
            </p:cNvSpPr>
            <p:nvPr/>
          </p:nvSpPr>
          <p:spPr bwMode="auto">
            <a:xfrm>
              <a:off x="5282015" y="3180890"/>
              <a:ext cx="1435100" cy="880241"/>
            </a:xfrm>
            <a:prstGeom prst="rect">
              <a:avLst/>
            </a:prstGeom>
            <a:noFill/>
            <a:ln w="9525" algn="ctr">
              <a:noFill/>
              <a:miter lim="800000"/>
              <a:headEnd/>
              <a:tailEnd/>
            </a:ln>
            <a:effectLst/>
            <a:scene3d>
              <a:camera prst="orthographicFront">
                <a:rot lat="0" lon="600000" rev="120000"/>
              </a:camera>
              <a:lightRig rig="threePt" dir="t"/>
            </a:scene3d>
          </p:spPr>
          <p:txBody>
            <a:bodyPr>
              <a:spAutoFit/>
            </a:bodyPr>
            <a:lstStyle/>
            <a:p>
              <a:pPr algn="ctr" fontAlgn="auto">
                <a:spcBef>
                  <a:spcPct val="10000"/>
                </a:spcBef>
                <a:spcAft>
                  <a:spcPts val="0"/>
                </a:spcAft>
                <a:defRPr/>
              </a:pPr>
              <a:r>
                <a:rPr lang="en-US" sz="1600" dirty="0" smtClean="0">
                  <a:ln>
                    <a:solidFill>
                      <a:prstClr val="black"/>
                    </a:solidFill>
                  </a:ln>
                  <a:solidFill>
                    <a:prstClr val="black"/>
                  </a:solidFill>
                  <a:effectLst>
                    <a:outerShdw blurRad="60007" dist="310007" dir="7680000" sy="30000" kx="1300200" algn="ctr" rotWithShape="0">
                      <a:prstClr val="black">
                        <a:alpha val="32000"/>
                      </a:prstClr>
                    </a:outerShdw>
                  </a:effectLst>
                  <a:latin typeface="Calibri"/>
                </a:rPr>
                <a:t>Price</a:t>
              </a:r>
            </a:p>
            <a:p>
              <a:pPr algn="ctr" fontAlgn="auto">
                <a:spcBef>
                  <a:spcPct val="10000"/>
                </a:spcBef>
                <a:spcAft>
                  <a:spcPts val="0"/>
                </a:spcAft>
                <a:defRPr/>
              </a:pPr>
              <a:r>
                <a:rPr lang="en-US" sz="1600" dirty="0" smtClean="0">
                  <a:ln>
                    <a:solidFill>
                      <a:prstClr val="black"/>
                    </a:solidFill>
                  </a:ln>
                  <a:solidFill>
                    <a:prstClr val="black"/>
                  </a:solidFill>
                  <a:effectLst>
                    <a:outerShdw blurRad="60007" dist="310007" dir="7680000" sy="30000" kx="1300200" algn="ctr" rotWithShape="0">
                      <a:prstClr val="black">
                        <a:alpha val="32000"/>
                      </a:prstClr>
                    </a:outerShdw>
                  </a:effectLst>
                  <a:latin typeface="Calibri"/>
                </a:rPr>
                <a:t>To</a:t>
              </a:r>
            </a:p>
            <a:p>
              <a:pPr algn="ctr" fontAlgn="auto">
                <a:spcBef>
                  <a:spcPct val="10000"/>
                </a:spcBef>
                <a:spcAft>
                  <a:spcPts val="0"/>
                </a:spcAft>
                <a:defRPr/>
              </a:pPr>
              <a:r>
                <a:rPr lang="en-US" sz="1600" dirty="0" smtClean="0">
                  <a:ln>
                    <a:solidFill>
                      <a:prstClr val="black"/>
                    </a:solidFill>
                  </a:ln>
                  <a:solidFill>
                    <a:prstClr val="black"/>
                  </a:solidFill>
                  <a:effectLst>
                    <a:outerShdw blurRad="60007" dist="310007" dir="7680000" sy="30000" kx="1300200" algn="ctr" rotWithShape="0">
                      <a:prstClr val="black">
                        <a:alpha val="32000"/>
                      </a:prstClr>
                    </a:outerShdw>
                  </a:effectLst>
                  <a:latin typeface="Calibri"/>
                </a:rPr>
                <a:t>Beat</a:t>
              </a:r>
              <a:endParaRPr lang="en-US" sz="1600" dirty="0">
                <a:ln>
                  <a:solidFill>
                    <a:prstClr val="black"/>
                  </a:solidFill>
                </a:ln>
                <a:solidFill>
                  <a:prstClr val="black"/>
                </a:solidFill>
                <a:effectLst>
                  <a:outerShdw blurRad="60007" dist="310007" dir="7680000" sy="30000" kx="1300200" algn="ctr" rotWithShape="0">
                    <a:prstClr val="black">
                      <a:alpha val="32000"/>
                    </a:prstClr>
                  </a:outerShdw>
                </a:effectLst>
                <a:latin typeface="Calibri"/>
              </a:endParaRPr>
            </a:p>
          </p:txBody>
        </p:sp>
      </p:grpSp>
      <p:sp>
        <p:nvSpPr>
          <p:cNvPr id="16" name="Content Placeholder 7"/>
          <p:cNvSpPr txBox="1">
            <a:spLocks/>
          </p:cNvSpPr>
          <p:nvPr/>
        </p:nvSpPr>
        <p:spPr bwMode="auto">
          <a:xfrm>
            <a:off x="265113" y="2362200"/>
            <a:ext cx="5222875" cy="3581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0" indent="0" algn="l" rtl="0" eaLnBrk="1" fontAlgn="base" hangingPunct="1">
              <a:spcBef>
                <a:spcPct val="20000"/>
              </a:spcBef>
              <a:spcAft>
                <a:spcPct val="0"/>
              </a:spcAft>
              <a:buFont typeface="Arial" charset="0"/>
              <a:buNone/>
              <a:defRPr sz="2400" b="1" kern="1200">
                <a:solidFill>
                  <a:schemeClr val="tx1"/>
                </a:solidFill>
                <a:latin typeface="Arial" pitchFamily="34" charset="0"/>
                <a:ea typeface="+mn-ea"/>
                <a:cs typeface="Arial" pitchFamily="34" charset="0"/>
              </a:defRPr>
            </a:lvl1pPr>
            <a:lvl2pPr marL="285750" indent="-285750" algn="l" rtl="0" eaLnBrk="1" fontAlgn="base" hangingPunct="1">
              <a:spcBef>
                <a:spcPct val="20000"/>
              </a:spcBef>
              <a:spcAft>
                <a:spcPct val="0"/>
              </a:spcAft>
              <a:buFont typeface="Wingdings" panose="05000000000000000000" pitchFamily="2" charset="2"/>
              <a:buChar char="§"/>
              <a:defRPr sz="2400" kern="1200">
                <a:solidFill>
                  <a:schemeClr val="tx1"/>
                </a:solidFill>
                <a:latin typeface="Arial" pitchFamily="34" charset="0"/>
                <a:ea typeface="+mn-ea"/>
                <a:cs typeface="Arial" pitchFamily="34" charset="0"/>
              </a:defRPr>
            </a:lvl2pPr>
            <a:lvl3pPr marL="576263" indent="-228600" algn="l" rtl="0" eaLnBrk="1" fontAlgn="base" hangingPunct="1">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3pPr>
            <a:lvl4pPr marL="969963" indent="-228600" algn="l" rtl="0" eaLnBrk="1" fontAlgn="base" hangingPunct="1">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4pPr>
            <a:lvl5pPr marL="1371600" indent="-228600" algn="l" rtl="0" eaLnBrk="1" fontAlgn="base" hangingPunct="1">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spcAft>
                <a:spcPts val="1200"/>
              </a:spcAft>
            </a:pPr>
            <a:r>
              <a:rPr lang="en-US" dirty="0" smtClean="0"/>
              <a:t>Residential and small commercial customers only</a:t>
            </a:r>
          </a:p>
          <a:p>
            <a:pPr lvl="1">
              <a:spcAft>
                <a:spcPts val="1200"/>
              </a:spcAft>
            </a:pPr>
            <a:r>
              <a:rPr lang="en-US" dirty="0" smtClean="0"/>
              <a:t>Six percent lower than rates</a:t>
            </a:r>
            <a:br>
              <a:rPr lang="en-US" dirty="0" smtClean="0"/>
            </a:br>
            <a:r>
              <a:rPr lang="en-US" dirty="0" smtClean="0"/>
              <a:t>on January 1, 1999.</a:t>
            </a:r>
          </a:p>
          <a:p>
            <a:pPr lvl="1">
              <a:spcAft>
                <a:spcPts val="1200"/>
              </a:spcAft>
            </a:pPr>
            <a:r>
              <a:rPr lang="en-US" dirty="0" smtClean="0"/>
              <a:t>Requirement expired </a:t>
            </a:r>
            <a:br>
              <a:rPr lang="en-US" dirty="0" smtClean="0"/>
            </a:br>
            <a:r>
              <a:rPr lang="en-US" dirty="0" smtClean="0"/>
              <a:t>January 1, 2007</a:t>
            </a:r>
            <a:endParaRPr lang="en-US" dirty="0"/>
          </a:p>
        </p:txBody>
      </p:sp>
    </p:spTree>
    <p:extLst>
      <p:ext uri="{BB962C8B-B14F-4D97-AF65-F5344CB8AC3E}">
        <p14:creationId xmlns:p14="http://schemas.microsoft.com/office/powerpoint/2010/main" val="2906747036"/>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Renewable Portfolio Standard</a:t>
            </a:r>
          </a:p>
        </p:txBody>
      </p:sp>
      <p:sp>
        <p:nvSpPr>
          <p:cNvPr id="8" name="Content Placeholder 7"/>
          <p:cNvSpPr>
            <a:spLocks noGrp="1"/>
          </p:cNvSpPr>
          <p:nvPr>
            <p:ph idx="1"/>
          </p:nvPr>
        </p:nvSpPr>
        <p:spPr>
          <a:xfrm>
            <a:off x="265113" y="1279525"/>
            <a:ext cx="8686800" cy="853621"/>
          </a:xfrm>
        </p:spPr>
        <p:txBody>
          <a:bodyPr/>
          <a:lstStyle/>
          <a:p>
            <a:r>
              <a:rPr lang="en-US" dirty="0" smtClean="0"/>
              <a:t>SB7 established mandates </a:t>
            </a:r>
            <a:r>
              <a:rPr lang="en-US" dirty="0"/>
              <a:t>for </a:t>
            </a:r>
            <a:r>
              <a:rPr lang="en-US" dirty="0" smtClean="0"/>
              <a:t>renewable generation</a:t>
            </a:r>
            <a:endParaRPr lang="en-US" b="0" dirty="0">
              <a:solidFill>
                <a:srgbClr val="7F7F7F"/>
              </a:solidFill>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8800" y="2588415"/>
            <a:ext cx="3200400" cy="3387842"/>
          </a:xfrm>
          <a:prstGeom prst="rect">
            <a:avLst/>
          </a:prstGeom>
        </p:spPr>
      </p:pic>
      <p:sp>
        <p:nvSpPr>
          <p:cNvPr id="10" name="Content Placeholder 7"/>
          <p:cNvSpPr txBox="1">
            <a:spLocks/>
          </p:cNvSpPr>
          <p:nvPr/>
        </p:nvSpPr>
        <p:spPr bwMode="auto">
          <a:xfrm>
            <a:off x="265113" y="2362200"/>
            <a:ext cx="5222875" cy="3581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0" indent="0" algn="l" rtl="0" eaLnBrk="1" fontAlgn="base" hangingPunct="1">
              <a:spcBef>
                <a:spcPct val="20000"/>
              </a:spcBef>
              <a:spcAft>
                <a:spcPct val="0"/>
              </a:spcAft>
              <a:buFont typeface="Arial" charset="0"/>
              <a:buNone/>
              <a:defRPr sz="2400" b="1" kern="1200">
                <a:solidFill>
                  <a:schemeClr val="tx1"/>
                </a:solidFill>
                <a:latin typeface="Arial" pitchFamily="34" charset="0"/>
                <a:ea typeface="+mn-ea"/>
                <a:cs typeface="Arial" pitchFamily="34" charset="0"/>
              </a:defRPr>
            </a:lvl1pPr>
            <a:lvl2pPr marL="285750" indent="-285750" algn="l" rtl="0" eaLnBrk="1" fontAlgn="base" hangingPunct="1">
              <a:spcBef>
                <a:spcPct val="20000"/>
              </a:spcBef>
              <a:spcAft>
                <a:spcPct val="0"/>
              </a:spcAft>
              <a:buFont typeface="Wingdings" panose="05000000000000000000" pitchFamily="2" charset="2"/>
              <a:buChar char="§"/>
              <a:defRPr sz="2400" kern="1200">
                <a:solidFill>
                  <a:schemeClr val="tx1"/>
                </a:solidFill>
                <a:latin typeface="Arial" pitchFamily="34" charset="0"/>
                <a:ea typeface="+mn-ea"/>
                <a:cs typeface="Arial" pitchFamily="34" charset="0"/>
              </a:defRPr>
            </a:lvl2pPr>
            <a:lvl3pPr marL="576263" indent="-228600" algn="l" rtl="0" eaLnBrk="1" fontAlgn="base" hangingPunct="1">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3pPr>
            <a:lvl4pPr marL="969963" indent="-228600" algn="l" rtl="0" eaLnBrk="1" fontAlgn="base" hangingPunct="1">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4pPr>
            <a:lvl5pPr marL="1371600" indent="-228600" algn="l" rtl="0" eaLnBrk="1" fontAlgn="base" hangingPunct="1">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spcAft>
                <a:spcPts val="1200"/>
              </a:spcAft>
            </a:pPr>
            <a:r>
              <a:rPr lang="en-US" dirty="0"/>
              <a:t>Set targets for installed renewable generation capacity</a:t>
            </a:r>
          </a:p>
          <a:p>
            <a:pPr lvl="1">
              <a:spcAft>
                <a:spcPts val="1200"/>
              </a:spcAft>
            </a:pPr>
            <a:r>
              <a:rPr lang="en-US" dirty="0"/>
              <a:t>Established Renewable Energy Credits (REC) program</a:t>
            </a:r>
          </a:p>
          <a:p>
            <a:pPr lvl="1">
              <a:spcAft>
                <a:spcPts val="1200"/>
              </a:spcAft>
            </a:pPr>
            <a:r>
              <a:rPr lang="en-US" dirty="0"/>
              <a:t>Required Retail Electric Providers to purchase RECs </a:t>
            </a:r>
          </a:p>
        </p:txBody>
      </p:sp>
      <p:sp>
        <p:nvSpPr>
          <p:cNvPr id="11" name="AutoShape 44"/>
          <p:cNvSpPr>
            <a:spLocks noChangeArrowheads="1"/>
          </p:cNvSpPr>
          <p:nvPr/>
        </p:nvSpPr>
        <p:spPr bwMode="auto">
          <a:xfrm>
            <a:off x="675035" y="5976257"/>
            <a:ext cx="4812953" cy="442674"/>
          </a:xfrm>
          <a:prstGeom prst="roundRect">
            <a:avLst>
              <a:gd name="adj" fmla="val 16667"/>
            </a:avLst>
          </a:prstGeom>
          <a:gradFill rotWithShape="1">
            <a:gsLst>
              <a:gs pos="0">
                <a:srgbClr val="DDDDDD"/>
              </a:gs>
              <a:gs pos="100000">
                <a:srgbClr val="B2B2B2"/>
              </a:gs>
            </a:gsLst>
            <a:lin ang="5400000" scaled="1"/>
          </a:gradFill>
          <a:ln w="9525">
            <a:solidFill>
              <a:schemeClr val="tx1"/>
            </a:solidFill>
            <a:round/>
            <a:headEnd/>
            <a:tailEnd/>
          </a:ln>
          <a:effectLst>
            <a:outerShdw dist="107763" dir="2700000" algn="ctr" rotWithShape="0">
              <a:schemeClr val="bg2">
                <a:alpha val="50000"/>
              </a:schemeClr>
            </a:outerShdw>
          </a:effectLst>
        </p:spPr>
        <p:txBody>
          <a:bodyPr wrap="square" anchor="ctr">
            <a:spAutoFit/>
          </a:bodyPr>
          <a:lstStyle/>
          <a:p>
            <a:pPr algn="ctr" fontAlgn="auto">
              <a:spcBef>
                <a:spcPts val="0"/>
              </a:spcBef>
              <a:spcAft>
                <a:spcPts val="0"/>
              </a:spcAft>
              <a:defRPr/>
            </a:pPr>
            <a:r>
              <a:rPr lang="en-US" sz="2000" b="0" dirty="0" smtClean="0">
                <a:solidFill>
                  <a:prstClr val="black"/>
                </a:solidFill>
                <a:latin typeface="Calibri"/>
              </a:rPr>
              <a:t>For more details, see Protocol Section 14</a:t>
            </a:r>
            <a:endParaRPr lang="en-US" sz="2000" b="0" dirty="0">
              <a:solidFill>
                <a:prstClr val="black"/>
              </a:solidFill>
              <a:latin typeface="Calibri"/>
            </a:endParaRPr>
          </a:p>
        </p:txBody>
      </p:sp>
    </p:spTree>
    <p:extLst>
      <p:ext uri="{BB962C8B-B14F-4D97-AF65-F5344CB8AC3E}">
        <p14:creationId xmlns:p14="http://schemas.microsoft.com/office/powerpoint/2010/main" val="23838212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Governance</a:t>
            </a:r>
            <a:endParaRPr lang="en-US" dirty="0"/>
          </a:p>
        </p:txBody>
      </p:sp>
      <p:sp>
        <p:nvSpPr>
          <p:cNvPr id="8" name="Content Placeholder 7"/>
          <p:cNvSpPr>
            <a:spLocks noGrp="1"/>
          </p:cNvSpPr>
          <p:nvPr>
            <p:ph idx="1"/>
          </p:nvPr>
        </p:nvSpPr>
        <p:spPr/>
        <p:txBody>
          <a:bodyPr/>
          <a:lstStyle/>
          <a:p>
            <a:pPr>
              <a:spcAft>
                <a:spcPts val="1200"/>
              </a:spcAft>
            </a:pPr>
            <a:r>
              <a:rPr lang="en-US" dirty="0"/>
              <a:t>SB7 required ERCOT to set up a Board of Directors</a:t>
            </a:r>
            <a:endParaRPr lang="en-US" b="0" dirty="0">
              <a:solidFill>
                <a:srgbClr val="7F7F7F"/>
              </a:solidFill>
            </a:endParaRPr>
          </a:p>
          <a:p>
            <a:pPr lvl="1"/>
            <a:r>
              <a:rPr lang="en-US" dirty="0" smtClean="0"/>
              <a:t>Nine representatives from Market Segments</a:t>
            </a:r>
          </a:p>
          <a:p>
            <a:pPr lvl="1"/>
            <a:r>
              <a:rPr lang="en-US" dirty="0" smtClean="0"/>
              <a:t>Five Unaffiliated Members</a:t>
            </a:r>
          </a:p>
          <a:p>
            <a:pPr lvl="1"/>
            <a:r>
              <a:rPr lang="en-US" dirty="0" smtClean="0"/>
              <a:t>ERCOT CEO</a:t>
            </a:r>
          </a:p>
          <a:p>
            <a:pPr lvl="1"/>
            <a:r>
              <a:rPr lang="en-US" dirty="0" smtClean="0"/>
              <a:t>PUCT Chair (non-voting)</a:t>
            </a:r>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78759" y="2667000"/>
            <a:ext cx="4431841" cy="3925783"/>
          </a:xfrm>
          <a:prstGeom prst="rect">
            <a:avLst/>
          </a:prstGeom>
        </p:spPr>
      </p:pic>
    </p:spTree>
    <p:extLst>
      <p:ext uri="{BB962C8B-B14F-4D97-AF65-F5344CB8AC3E}">
        <p14:creationId xmlns:p14="http://schemas.microsoft.com/office/powerpoint/2010/main" val="1681372256"/>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Governance</a:t>
            </a:r>
          </a:p>
        </p:txBody>
      </p:sp>
      <p:sp>
        <p:nvSpPr>
          <p:cNvPr id="8" name="Content Placeholder 7"/>
          <p:cNvSpPr>
            <a:spLocks noGrp="1"/>
          </p:cNvSpPr>
          <p:nvPr>
            <p:ph idx="1"/>
          </p:nvPr>
        </p:nvSpPr>
        <p:spPr/>
        <p:txBody>
          <a:bodyPr/>
          <a:lstStyle/>
          <a:p>
            <a:pPr>
              <a:spcAft>
                <a:spcPts val="1200"/>
              </a:spcAft>
            </a:pPr>
            <a:r>
              <a:rPr lang="en-US" dirty="0" smtClean="0"/>
              <a:t>Board Responsibilities</a:t>
            </a:r>
            <a:endParaRPr lang="en-US" b="0" dirty="0">
              <a:solidFill>
                <a:srgbClr val="7F7F7F"/>
              </a:solidFill>
            </a:endParaRPr>
          </a:p>
          <a:p>
            <a:pPr lvl="1"/>
            <a:r>
              <a:rPr lang="en-US" dirty="0" smtClean="0"/>
              <a:t>Oversees ERCOT operations</a:t>
            </a:r>
          </a:p>
          <a:p>
            <a:pPr lvl="1"/>
            <a:r>
              <a:rPr lang="en-US" dirty="0" smtClean="0"/>
              <a:t>Approves budget and staffing</a:t>
            </a:r>
          </a:p>
          <a:p>
            <a:pPr lvl="1"/>
            <a:r>
              <a:rPr lang="en-US" dirty="0" smtClean="0"/>
              <a:t>Approves all changes to Market Rules</a:t>
            </a:r>
          </a:p>
          <a:p>
            <a:pPr lvl="1"/>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78759" y="2667000"/>
            <a:ext cx="4431841" cy="3925783"/>
          </a:xfrm>
          <a:prstGeom prst="rect">
            <a:avLst/>
          </a:prstGeom>
        </p:spPr>
      </p:pic>
    </p:spTree>
    <p:extLst>
      <p:ext uri="{BB962C8B-B14F-4D97-AF65-F5344CB8AC3E}">
        <p14:creationId xmlns:p14="http://schemas.microsoft.com/office/powerpoint/2010/main" val="1903750862"/>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a:t>Governance</a:t>
            </a:r>
          </a:p>
        </p:txBody>
      </p:sp>
      <p:sp>
        <p:nvSpPr>
          <p:cNvPr id="10" name="Rounded Rectangle 9"/>
          <p:cNvSpPr/>
          <p:nvPr/>
        </p:nvSpPr>
        <p:spPr>
          <a:xfrm>
            <a:off x="3810000" y="1600200"/>
            <a:ext cx="1676400" cy="1066800"/>
          </a:xfrm>
          <a:prstGeom prst="roundRect">
            <a:avLst>
              <a:gd name="adj" fmla="val 13660"/>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Board</a:t>
            </a:r>
          </a:p>
          <a:p>
            <a:pPr algn="ctr"/>
            <a:r>
              <a:rPr lang="en-US" dirty="0" smtClean="0"/>
              <a:t>Of </a:t>
            </a:r>
            <a:br>
              <a:rPr lang="en-US" dirty="0" smtClean="0"/>
            </a:br>
            <a:r>
              <a:rPr lang="en-US" dirty="0" smtClean="0"/>
              <a:t>Directors</a:t>
            </a:r>
            <a:endParaRPr lang="en-US" dirty="0"/>
          </a:p>
        </p:txBody>
      </p:sp>
      <p:sp>
        <p:nvSpPr>
          <p:cNvPr id="12" name="Rounded Rectangle 11"/>
          <p:cNvSpPr/>
          <p:nvPr/>
        </p:nvSpPr>
        <p:spPr>
          <a:xfrm>
            <a:off x="3810000" y="2844800"/>
            <a:ext cx="1676400" cy="1242596"/>
          </a:xfrm>
          <a:prstGeom prst="roundRect">
            <a:avLst>
              <a:gd name="adj" fmla="val 13660"/>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Technical Advisory</a:t>
            </a:r>
          </a:p>
          <a:p>
            <a:pPr algn="ctr"/>
            <a:r>
              <a:rPr lang="en-US" dirty="0" smtClean="0"/>
              <a:t>Committee </a:t>
            </a:r>
          </a:p>
          <a:p>
            <a:pPr algn="ctr"/>
            <a:r>
              <a:rPr lang="en-US" dirty="0" smtClean="0"/>
              <a:t>(TAC)</a:t>
            </a:r>
            <a:endParaRPr lang="en-US" dirty="0"/>
          </a:p>
        </p:txBody>
      </p:sp>
      <p:sp>
        <p:nvSpPr>
          <p:cNvPr id="13" name="Rounded Rectangle 12"/>
          <p:cNvSpPr/>
          <p:nvPr/>
        </p:nvSpPr>
        <p:spPr>
          <a:xfrm>
            <a:off x="3810000" y="4265196"/>
            <a:ext cx="1676400" cy="1322804"/>
          </a:xfrm>
          <a:prstGeom prst="roundRect">
            <a:avLst>
              <a:gd name="adj" fmla="val 13660"/>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Wholesale Market Subcommittee (WMS)</a:t>
            </a:r>
            <a:endParaRPr lang="en-US" dirty="0"/>
          </a:p>
        </p:txBody>
      </p:sp>
      <p:sp>
        <p:nvSpPr>
          <p:cNvPr id="14" name="Rounded Rectangle 13"/>
          <p:cNvSpPr/>
          <p:nvPr/>
        </p:nvSpPr>
        <p:spPr>
          <a:xfrm>
            <a:off x="2057400" y="4265196"/>
            <a:ext cx="1676400" cy="1322804"/>
          </a:xfrm>
          <a:prstGeom prst="roundRect">
            <a:avLst>
              <a:gd name="adj" fmla="val 13660"/>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Reliability Operations Subcommittee (ROS)</a:t>
            </a:r>
            <a:endParaRPr lang="en-US" dirty="0"/>
          </a:p>
        </p:txBody>
      </p:sp>
      <p:sp>
        <p:nvSpPr>
          <p:cNvPr id="15" name="Rounded Rectangle 14"/>
          <p:cNvSpPr/>
          <p:nvPr/>
        </p:nvSpPr>
        <p:spPr>
          <a:xfrm>
            <a:off x="304800" y="4265196"/>
            <a:ext cx="1676400" cy="1322804"/>
          </a:xfrm>
          <a:prstGeom prst="roundRect">
            <a:avLst>
              <a:gd name="adj" fmla="val 13660"/>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Retail Market Subcommittee (RMS)</a:t>
            </a:r>
            <a:endParaRPr lang="en-US" dirty="0"/>
          </a:p>
        </p:txBody>
      </p:sp>
      <p:sp>
        <p:nvSpPr>
          <p:cNvPr id="18" name="Rounded Rectangle 17"/>
          <p:cNvSpPr/>
          <p:nvPr/>
        </p:nvSpPr>
        <p:spPr>
          <a:xfrm>
            <a:off x="5562600" y="4265196"/>
            <a:ext cx="1676400" cy="1322804"/>
          </a:xfrm>
          <a:prstGeom prst="roundRect">
            <a:avLst>
              <a:gd name="adj" fmla="val 13660"/>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Commercial Operations Subcommittee (COPS)</a:t>
            </a:r>
            <a:endParaRPr lang="en-US" dirty="0"/>
          </a:p>
        </p:txBody>
      </p:sp>
      <p:sp>
        <p:nvSpPr>
          <p:cNvPr id="19" name="Rounded Rectangle 18"/>
          <p:cNvSpPr/>
          <p:nvPr/>
        </p:nvSpPr>
        <p:spPr>
          <a:xfrm>
            <a:off x="7315200" y="4265196"/>
            <a:ext cx="1676400" cy="1322804"/>
          </a:xfrm>
          <a:prstGeom prst="roundRect">
            <a:avLst>
              <a:gd name="adj" fmla="val 13660"/>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Protocol Revision Subcommittee (PRS)</a:t>
            </a:r>
            <a:endParaRPr lang="en-US" dirty="0"/>
          </a:p>
        </p:txBody>
      </p:sp>
      <p:sp>
        <p:nvSpPr>
          <p:cNvPr id="22" name="TextBox 21"/>
          <p:cNvSpPr txBox="1"/>
          <p:nvPr/>
        </p:nvSpPr>
        <p:spPr>
          <a:xfrm>
            <a:off x="228600" y="1730514"/>
            <a:ext cx="3352800" cy="707886"/>
          </a:xfrm>
          <a:prstGeom prst="rect">
            <a:avLst/>
          </a:prstGeom>
          <a:noFill/>
        </p:spPr>
        <p:txBody>
          <a:bodyPr wrap="square" rtlCol="0">
            <a:spAutoFit/>
          </a:bodyPr>
          <a:lstStyle/>
          <a:p>
            <a:pPr algn="ctr"/>
            <a:r>
              <a:rPr lang="en-US" sz="2000" i="1" dirty="0" smtClean="0">
                <a:solidFill>
                  <a:schemeClr val="tx2"/>
                </a:solidFill>
                <a:latin typeface="Arial" panose="020B0604020202020204" pitchFamily="34" charset="0"/>
                <a:cs typeface="Arial" panose="020B0604020202020204" pitchFamily="34" charset="0"/>
              </a:rPr>
              <a:t>Board is advised by Stakeholder Groups </a:t>
            </a:r>
            <a:endParaRPr lang="en-US" sz="2000" i="1" dirty="0">
              <a:solidFill>
                <a:schemeClr val="tx2"/>
              </a:solidFill>
              <a:latin typeface="Arial" panose="020B0604020202020204" pitchFamily="34" charset="0"/>
              <a:cs typeface="Arial" panose="020B0604020202020204" pitchFamily="34" charset="0"/>
            </a:endParaRPr>
          </a:p>
        </p:txBody>
      </p:sp>
      <p:sp>
        <p:nvSpPr>
          <p:cNvPr id="23" name="TextBox 22"/>
          <p:cNvSpPr txBox="1"/>
          <p:nvPr/>
        </p:nvSpPr>
        <p:spPr>
          <a:xfrm>
            <a:off x="228600" y="3024257"/>
            <a:ext cx="3352800" cy="707886"/>
          </a:xfrm>
          <a:prstGeom prst="rect">
            <a:avLst/>
          </a:prstGeom>
          <a:noFill/>
        </p:spPr>
        <p:txBody>
          <a:bodyPr wrap="square" rtlCol="0">
            <a:spAutoFit/>
          </a:bodyPr>
          <a:lstStyle/>
          <a:p>
            <a:pPr algn="ctr"/>
            <a:r>
              <a:rPr lang="en-US" sz="2000" i="1" dirty="0" smtClean="0">
                <a:solidFill>
                  <a:schemeClr val="tx2"/>
                </a:solidFill>
                <a:latin typeface="Arial" panose="020B0604020202020204" pitchFamily="34" charset="0"/>
                <a:cs typeface="Arial" panose="020B0604020202020204" pitchFamily="34" charset="0"/>
              </a:rPr>
              <a:t>TAC makes policy recommendations to Board</a:t>
            </a:r>
            <a:endParaRPr lang="en-US" sz="2000" i="1" dirty="0">
              <a:solidFill>
                <a:schemeClr val="tx2"/>
              </a:solidFill>
              <a:latin typeface="Arial" panose="020B0604020202020204" pitchFamily="34" charset="0"/>
              <a:cs typeface="Arial" panose="020B0604020202020204" pitchFamily="34" charset="0"/>
            </a:endParaRPr>
          </a:p>
        </p:txBody>
      </p:sp>
      <p:sp>
        <p:nvSpPr>
          <p:cNvPr id="24" name="TextBox 23"/>
          <p:cNvSpPr txBox="1"/>
          <p:nvPr/>
        </p:nvSpPr>
        <p:spPr>
          <a:xfrm>
            <a:off x="132556" y="5910181"/>
            <a:ext cx="8915400" cy="400110"/>
          </a:xfrm>
          <a:prstGeom prst="rect">
            <a:avLst/>
          </a:prstGeom>
          <a:noFill/>
        </p:spPr>
        <p:txBody>
          <a:bodyPr wrap="square" rtlCol="0">
            <a:spAutoFit/>
          </a:bodyPr>
          <a:lstStyle/>
          <a:p>
            <a:pPr algn="ctr"/>
            <a:r>
              <a:rPr lang="en-US" sz="2000" i="1" dirty="0" smtClean="0">
                <a:solidFill>
                  <a:schemeClr val="tx2"/>
                </a:solidFill>
                <a:latin typeface="Arial" panose="020B0604020202020204" pitchFamily="34" charset="0"/>
                <a:cs typeface="Arial" panose="020B0604020202020204" pitchFamily="34" charset="0"/>
              </a:rPr>
              <a:t>Subcommittees recommend changes to Market Rules and Operating Guides</a:t>
            </a:r>
            <a:endParaRPr lang="en-US" sz="2000" i="1"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4062877"/>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57346" name="Rectangle 2"/>
          <p:cNvSpPr>
            <a:spLocks noGrp="1" noChangeArrowheads="1"/>
          </p:cNvSpPr>
          <p:nvPr>
            <p:ph type="title"/>
          </p:nvPr>
        </p:nvSpPr>
        <p:spPr/>
        <p:txBody>
          <a:bodyPr/>
          <a:lstStyle/>
          <a:p>
            <a:pPr eaLnBrk="1" hangingPunct="1"/>
            <a:r>
              <a:rPr lang="en-US" dirty="0" smtClean="0"/>
              <a:t>Housekeeping</a:t>
            </a:r>
          </a:p>
        </p:txBody>
      </p:sp>
      <p:sp>
        <p:nvSpPr>
          <p:cNvPr id="57347" name="Rectangle 3"/>
          <p:cNvSpPr>
            <a:spLocks noGrp="1" noChangeArrowheads="1"/>
          </p:cNvSpPr>
          <p:nvPr>
            <p:ph idx="1"/>
          </p:nvPr>
        </p:nvSpPr>
        <p:spPr/>
        <p:txBody>
          <a:bodyPr/>
          <a:lstStyle/>
          <a:p>
            <a:pPr lvl="1" eaLnBrk="1" hangingPunct="1"/>
            <a:endParaRPr lang="en-US" dirty="0" smtClean="0">
              <a:latin typeface="Arial" charset="0"/>
              <a:cs typeface="Arial" charset="0"/>
            </a:endParaRPr>
          </a:p>
          <a:p>
            <a:pPr lvl="1" eaLnBrk="1" hangingPunct="1">
              <a:buFont typeface="Arial" charset="0"/>
              <a:buNone/>
            </a:pPr>
            <a:endParaRPr lang="en-US" dirty="0" smtClean="0">
              <a:latin typeface="Arial" charset="0"/>
              <a:cs typeface="Arial" charset="0"/>
            </a:endParaRPr>
          </a:p>
          <a:p>
            <a:pPr lvl="1" eaLnBrk="1" hangingPunct="1"/>
            <a:r>
              <a:rPr lang="en-US" dirty="0" smtClean="0">
                <a:latin typeface="Arial" charset="0"/>
                <a:cs typeface="Arial" charset="0"/>
              </a:rPr>
              <a:t>Restrooms</a:t>
            </a:r>
          </a:p>
          <a:p>
            <a:pPr lvl="1" eaLnBrk="1" hangingPunct="1"/>
            <a:r>
              <a:rPr lang="en-US" dirty="0" smtClean="0">
                <a:latin typeface="Arial" charset="0"/>
                <a:cs typeface="Arial" charset="0"/>
              </a:rPr>
              <a:t>Refreshments</a:t>
            </a:r>
          </a:p>
          <a:p>
            <a:pPr lvl="1" eaLnBrk="1" hangingPunct="1"/>
            <a:r>
              <a:rPr lang="en-US" dirty="0" smtClean="0">
                <a:latin typeface="Arial" charset="0"/>
                <a:cs typeface="Arial" charset="0"/>
              </a:rPr>
              <a:t>Attendance sheet </a:t>
            </a:r>
          </a:p>
          <a:p>
            <a:pPr lvl="1" eaLnBrk="1" hangingPunct="1"/>
            <a:r>
              <a:rPr lang="en-US" dirty="0" smtClean="0">
                <a:latin typeface="Arial" charset="0"/>
                <a:cs typeface="Arial" charset="0"/>
              </a:rPr>
              <a:t>Exam </a:t>
            </a:r>
          </a:p>
          <a:p>
            <a:pPr lvl="1" eaLnBrk="1" hangingPunct="1"/>
            <a:r>
              <a:rPr lang="en-US" dirty="0" smtClean="0">
                <a:latin typeface="Arial" charset="0"/>
                <a:cs typeface="Arial" charset="0"/>
              </a:rPr>
              <a:t>Questions</a:t>
            </a:r>
          </a:p>
          <a:p>
            <a:pPr lvl="1" eaLnBrk="1" hangingPunct="1"/>
            <a:r>
              <a:rPr lang="en-US" dirty="0" smtClean="0">
                <a:latin typeface="Arial" charset="0"/>
                <a:cs typeface="Arial" charset="0"/>
              </a:rPr>
              <a:t>Microphones</a:t>
            </a:r>
          </a:p>
        </p:txBody>
      </p:sp>
      <p:sp>
        <p:nvSpPr>
          <p:cNvPr id="57349" name="Slide Number Placeholder 3"/>
          <p:cNvSpPr>
            <a:spLocks noGrp="1"/>
          </p:cNvSpPr>
          <p:nvPr>
            <p:ph type="sldNum"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dirty="0" smtClean="0"/>
              <a:t>Slide </a:t>
            </a:r>
            <a:fld id="{341519D9-EFF6-4172-8A7A-8E8F36F7605A}" type="slidenum">
              <a:rPr lang="en-US" smtClean="0"/>
              <a:pPr/>
              <a:t>3</a:t>
            </a:fld>
            <a:endParaRPr lang="en-US" dirty="0" smtClean="0"/>
          </a:p>
        </p:txBody>
      </p:sp>
      <p:grpSp>
        <p:nvGrpSpPr>
          <p:cNvPr id="57348" name="Group 18"/>
          <p:cNvGrpSpPr>
            <a:grpSpLocks/>
          </p:cNvGrpSpPr>
          <p:nvPr/>
        </p:nvGrpSpPr>
        <p:grpSpPr bwMode="auto">
          <a:xfrm>
            <a:off x="4740275" y="1752600"/>
            <a:ext cx="4281488" cy="3848100"/>
            <a:chOff x="4739640" y="1752600"/>
            <a:chExt cx="4282440" cy="3848517"/>
          </a:xfrm>
        </p:grpSpPr>
        <p:grpSp>
          <p:nvGrpSpPr>
            <p:cNvPr id="57350" name="Group 16"/>
            <p:cNvGrpSpPr>
              <a:grpSpLocks/>
            </p:cNvGrpSpPr>
            <p:nvPr/>
          </p:nvGrpSpPr>
          <p:grpSpPr bwMode="auto">
            <a:xfrm>
              <a:off x="5532120" y="1752600"/>
              <a:ext cx="3063240" cy="2971800"/>
              <a:chOff x="5532120" y="1752600"/>
              <a:chExt cx="3063240" cy="2971800"/>
            </a:xfrm>
          </p:grpSpPr>
          <p:pic>
            <p:nvPicPr>
              <p:cNvPr id="57352" name="Picture 2" descr="C:\Documents and Settings\NaomiU\Local Settings\Temporary Internet Files\Content.IE5\ROVS61CJ\MCj04242040000[1].wmf"/>
              <p:cNvPicPr>
                <a:picLocks noChangeAspect="1" noChangeArrowheads="1"/>
              </p:cNvPicPr>
              <p:nvPr/>
            </p:nvPicPr>
            <p:blipFill>
              <a:blip r:embed="rId3" cstate="print"/>
              <a:srcRect/>
              <a:stretch>
                <a:fillRect/>
              </a:stretch>
            </p:blipFill>
            <p:spPr bwMode="auto">
              <a:xfrm rot="-894460">
                <a:off x="7045960" y="2285999"/>
                <a:ext cx="1184852" cy="1563052"/>
              </a:xfrm>
              <a:prstGeom prst="rect">
                <a:avLst/>
              </a:prstGeom>
              <a:noFill/>
              <a:ln w="9525">
                <a:noFill/>
                <a:miter lim="800000"/>
                <a:headEnd/>
                <a:tailEnd/>
              </a:ln>
            </p:spPr>
          </p:pic>
          <p:pic>
            <p:nvPicPr>
              <p:cNvPr id="57353" name="Picture 7" descr="C:\Documents and Settings\NaomiU\Local Settings\Temporary Internet Files\Content.IE5\TA2I1GXH\MCj04338320000[1].png"/>
              <p:cNvPicPr>
                <a:picLocks noChangeAspect="1" noChangeArrowheads="1"/>
              </p:cNvPicPr>
              <p:nvPr/>
            </p:nvPicPr>
            <p:blipFill>
              <a:blip r:embed="rId4" cstate="print"/>
              <a:srcRect/>
              <a:stretch>
                <a:fillRect/>
              </a:stretch>
            </p:blipFill>
            <p:spPr bwMode="auto">
              <a:xfrm>
                <a:off x="5654154" y="2148954"/>
                <a:ext cx="1828572" cy="1828572"/>
              </a:xfrm>
              <a:prstGeom prst="rect">
                <a:avLst/>
              </a:prstGeom>
              <a:noFill/>
              <a:ln w="9525">
                <a:noFill/>
                <a:miter lim="800000"/>
                <a:headEnd/>
                <a:tailEnd/>
              </a:ln>
            </p:spPr>
          </p:pic>
          <p:pic>
            <p:nvPicPr>
              <p:cNvPr id="57354" name="Picture 2" descr="C:\Documents and Settings\NaomiU\Local Settings\Temporary Internet Files\Content.IE5\YUS3FYV0\MCj04339230000[1].png"/>
              <p:cNvPicPr>
                <a:picLocks noChangeAspect="1" noChangeArrowheads="1"/>
              </p:cNvPicPr>
              <p:nvPr/>
            </p:nvPicPr>
            <p:blipFill>
              <a:blip r:embed="rId5" cstate="print"/>
              <a:srcRect/>
              <a:stretch>
                <a:fillRect/>
              </a:stretch>
            </p:blipFill>
            <p:spPr bwMode="auto">
              <a:xfrm>
                <a:off x="6324600" y="3139440"/>
                <a:ext cx="1371600" cy="1371600"/>
              </a:xfrm>
              <a:prstGeom prst="rect">
                <a:avLst/>
              </a:prstGeom>
              <a:noFill/>
              <a:ln w="9525">
                <a:noFill/>
                <a:miter lim="800000"/>
                <a:headEnd/>
                <a:tailEnd/>
              </a:ln>
            </p:spPr>
          </p:pic>
          <p:sp>
            <p:nvSpPr>
              <p:cNvPr id="14" name="&quot;No&quot; Symbol 13"/>
              <p:cNvSpPr/>
              <p:nvPr/>
            </p:nvSpPr>
            <p:spPr>
              <a:xfrm>
                <a:off x="5531979" y="1752600"/>
                <a:ext cx="3062968" cy="2972122"/>
              </a:xfrm>
              <a:prstGeom prst="noSmoking">
                <a:avLst>
                  <a:gd name="adj" fmla="val 4868"/>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grpSp>
        <p:sp>
          <p:nvSpPr>
            <p:cNvPr id="18" name="Rectangle 17"/>
            <p:cNvSpPr/>
            <p:nvPr/>
          </p:nvSpPr>
          <p:spPr>
            <a:xfrm>
              <a:off x="4739640" y="4770765"/>
              <a:ext cx="4282440" cy="830352"/>
            </a:xfrm>
            <a:prstGeom prst="rect">
              <a:avLst/>
            </a:prstGeom>
          </p:spPr>
          <p:txBody>
            <a:bodyPr>
              <a:spAutoFit/>
            </a:bodyPr>
            <a:lstStyle/>
            <a:p>
              <a:pPr lvl="1" algn="ctr" fontAlgn="auto">
                <a:spcBef>
                  <a:spcPts val="0"/>
                </a:spcBef>
                <a:spcAft>
                  <a:spcPts val="0"/>
                </a:spcAft>
                <a:defRPr/>
              </a:pPr>
              <a:r>
                <a:rPr lang="en-US" sz="2400" dirty="0">
                  <a:solidFill>
                    <a:schemeClr val="bg1">
                      <a:lumMod val="50000"/>
                    </a:schemeClr>
                  </a:solidFill>
                  <a:latin typeface="+mn-lt"/>
                  <a:cs typeface="Arial" charset="0"/>
                </a:rPr>
                <a:t>Please turn off cell phones &amp; other electronics</a:t>
              </a:r>
            </a:p>
          </p:txBody>
        </p:sp>
      </p:grpSp>
    </p:spTree>
    <p:extLst>
      <p:ext uri="{BB962C8B-B14F-4D97-AF65-F5344CB8AC3E}">
        <p14:creationId xmlns:p14="http://schemas.microsoft.com/office/powerpoint/2010/main" val="2261509552"/>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p:txBody>
          <a:bodyPr/>
          <a:lstStyle/>
          <a:p>
            <a:r>
              <a:rPr lang="en-US" dirty="0" smtClean="0"/>
              <a:t>ERCOT Market Education </a:t>
            </a:r>
          </a:p>
        </p:txBody>
      </p:sp>
      <p:sp>
        <p:nvSpPr>
          <p:cNvPr id="39938" name="Rectangle 3"/>
          <p:cNvSpPr>
            <a:spLocks noGrp="1" noChangeArrowheads="1"/>
          </p:cNvSpPr>
          <p:nvPr>
            <p:ph idx="1"/>
          </p:nvPr>
        </p:nvSpPr>
        <p:spPr/>
        <p:txBody>
          <a:bodyPr/>
          <a:lstStyle/>
          <a:p>
            <a:pPr lvl="1">
              <a:buFont typeface="Arial" charset="0"/>
              <a:buNone/>
            </a:pPr>
            <a:r>
              <a:rPr lang="en-US" dirty="0" smtClean="0">
                <a:latin typeface="Arial" charset="0"/>
                <a:cs typeface="Arial" charset="0"/>
              </a:rPr>
              <a:t>Training Curriculum</a:t>
            </a:r>
          </a:p>
          <a:p>
            <a:pPr lvl="1">
              <a:buFont typeface="Arial" charset="0"/>
              <a:buNone/>
            </a:pPr>
            <a:endParaRPr lang="en-US" dirty="0" smtClean="0">
              <a:latin typeface="Arial" charset="0"/>
              <a:cs typeface="Arial" charset="0"/>
            </a:endParaRPr>
          </a:p>
          <a:p>
            <a:pPr lvl="2"/>
            <a:r>
              <a:rPr lang="en-US" sz="1800" dirty="0" smtClean="0">
                <a:latin typeface="Arial" charset="0"/>
                <a:cs typeface="Arial" charset="0"/>
              </a:rPr>
              <a:t>ERCOT Nodal 101</a:t>
            </a:r>
          </a:p>
          <a:p>
            <a:pPr lvl="2"/>
            <a:r>
              <a:rPr lang="en-US" sz="1800" dirty="0" smtClean="0">
                <a:latin typeface="Arial" charset="0"/>
                <a:cs typeface="Arial" charset="0"/>
              </a:rPr>
              <a:t>Load Serving Entity 201</a:t>
            </a:r>
          </a:p>
          <a:p>
            <a:pPr lvl="2"/>
            <a:r>
              <a:rPr lang="en-US" sz="1800" dirty="0" smtClean="0">
                <a:latin typeface="Arial" charset="0"/>
                <a:cs typeface="Arial" charset="0"/>
              </a:rPr>
              <a:t>Congestion Revenue Rights</a:t>
            </a:r>
          </a:p>
          <a:p>
            <a:pPr lvl="2"/>
            <a:r>
              <a:rPr lang="en-US" sz="1800" dirty="0" smtClean="0">
                <a:cs typeface="Arial" charset="0"/>
              </a:rPr>
              <a:t>Settlements 301</a:t>
            </a:r>
          </a:p>
          <a:p>
            <a:pPr lvl="2"/>
            <a:r>
              <a:rPr lang="en-US" sz="1800" dirty="0" smtClean="0">
                <a:cs typeface="Arial" charset="0"/>
              </a:rPr>
              <a:t>Basic Training Program</a:t>
            </a:r>
          </a:p>
          <a:p>
            <a:pPr lvl="2"/>
            <a:r>
              <a:rPr lang="en-US" sz="1800" dirty="0" smtClean="0">
                <a:cs typeface="Arial" charset="0"/>
              </a:rPr>
              <a:t>Generation in RUC and Real-Time</a:t>
            </a:r>
          </a:p>
          <a:p>
            <a:pPr lvl="2"/>
            <a:r>
              <a:rPr lang="en-US" sz="1800" dirty="0" smtClean="0">
                <a:cs typeface="Arial" charset="0"/>
              </a:rPr>
              <a:t>Generation in Day Ahead Market</a:t>
            </a:r>
          </a:p>
          <a:p>
            <a:pPr lvl="2"/>
            <a:r>
              <a:rPr lang="en-US" sz="1800" dirty="0" smtClean="0">
                <a:cs typeface="Arial" charset="0"/>
              </a:rPr>
              <a:t>Transmission 101</a:t>
            </a:r>
          </a:p>
          <a:p>
            <a:pPr lvl="2"/>
            <a:r>
              <a:rPr lang="en-US" sz="1800" dirty="0" smtClean="0">
                <a:cs typeface="Arial" charset="0"/>
              </a:rPr>
              <a:t>Various Workshops as needed</a:t>
            </a:r>
          </a:p>
          <a:p>
            <a:pPr lvl="2"/>
            <a:endParaRPr lang="en-US" sz="1800" dirty="0" smtClean="0">
              <a:cs typeface="Arial" charset="0"/>
            </a:endParaRPr>
          </a:p>
          <a:p>
            <a:pPr lvl="2"/>
            <a:endParaRPr lang="en-US" sz="1800" dirty="0" smtClean="0">
              <a:cs typeface="Arial" charset="0"/>
            </a:endParaRPr>
          </a:p>
        </p:txBody>
      </p:sp>
      <p:pic>
        <p:nvPicPr>
          <p:cNvPr id="11" name="Picture 3" descr="C:\Documents and Settings\NaomiU\Desktop\Nodal 101 Graphics\ercot_nodal_map.png"/>
          <p:cNvPicPr>
            <a:picLocks noChangeAspect="1" noChangeArrowheads="1"/>
          </p:cNvPicPr>
          <p:nvPr>
            <p:custDataLst>
              <p:tags r:id="rId2"/>
            </p:custDataLst>
          </p:nvPr>
        </p:nvPicPr>
        <p:blipFill>
          <a:blip r:embed="rId5" cstate="print"/>
          <a:srcRect/>
          <a:stretch>
            <a:fillRect/>
          </a:stretch>
        </p:blipFill>
        <p:spPr bwMode="auto">
          <a:xfrm>
            <a:off x="4712940" y="1894114"/>
            <a:ext cx="3829096" cy="3614057"/>
          </a:xfrm>
          <a:prstGeom prst="rect">
            <a:avLst/>
          </a:prstGeom>
          <a:noFill/>
          <a:ln w="9525">
            <a:noFill/>
            <a:miter lim="800000"/>
            <a:headEnd/>
            <a:tailEnd/>
          </a:ln>
        </p:spPr>
      </p:pic>
      <p:sp>
        <p:nvSpPr>
          <p:cNvPr id="10" name="Slide Number Placeholder 3"/>
          <p:cNvSpPr>
            <a:spLocks noGrp="1"/>
          </p:cNvSpPr>
          <p:nvPr>
            <p:ph type="sldNum" sz="quarter" idx="4294967295"/>
          </p:nvPr>
        </p:nvSpPr>
        <p:spPr>
          <a:xfrm>
            <a:off x="7500730" y="6573078"/>
            <a:ext cx="1510751" cy="284922"/>
          </a:xfrm>
          <a:prstGeom prst="rect">
            <a:avLst/>
          </a:prstGeom>
        </p:spPr>
        <p:txBody>
          <a:bodyPr/>
          <a:lstStyle/>
          <a:p>
            <a:pPr algn="r">
              <a:defRPr/>
            </a:pPr>
            <a:r>
              <a:rPr lang="en-US" sz="1600" dirty="0" smtClean="0"/>
              <a:t>Slide </a:t>
            </a:r>
            <a:fld id="{E2243D31-365D-468B-BC2E-01C372FC6DAC}" type="slidenum">
              <a:rPr lang="en-US" sz="1600" smtClean="0"/>
              <a:pPr algn="r">
                <a:defRPr/>
              </a:pPr>
              <a:t>4</a:t>
            </a:fld>
            <a:endParaRPr lang="en-US" sz="1600" dirty="0"/>
          </a:p>
        </p:txBody>
      </p:sp>
      <p:sp>
        <p:nvSpPr>
          <p:cNvPr id="2" name="Rectangle 1"/>
          <p:cNvSpPr/>
          <p:nvPr/>
        </p:nvSpPr>
        <p:spPr>
          <a:xfrm>
            <a:off x="1457208" y="2967335"/>
            <a:ext cx="6229590" cy="1569660"/>
          </a:xfrm>
          <a:prstGeom prst="rect">
            <a:avLst/>
          </a:prstGeom>
          <a:solidFill>
            <a:srgbClr val="FFFF00">
              <a:alpha val="74902"/>
            </a:srgbClr>
          </a:solid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9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Placeholder</a:t>
            </a:r>
            <a:endParaRPr lang="en-US" sz="9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ustDataLst>
      <p:tags r:id="rId1"/>
    </p:custDataLst>
    <p:extLst>
      <p:ext uri="{BB962C8B-B14F-4D97-AF65-F5344CB8AC3E}">
        <p14:creationId xmlns:p14="http://schemas.microsoft.com/office/powerpoint/2010/main" val="4118713703"/>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58370" name="Rectangle 2"/>
          <p:cNvSpPr>
            <a:spLocks noGrp="1" noChangeArrowheads="1"/>
          </p:cNvSpPr>
          <p:nvPr>
            <p:ph type="ctr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smtClean="0"/>
              <a:t>Course Introduction</a:t>
            </a:r>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535546377"/>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59394" name="Rectangle 2"/>
          <p:cNvSpPr>
            <a:spLocks noGrp="1" noChangeArrowheads="1"/>
          </p:cNvSpPr>
          <p:nvPr>
            <p:ph type="title"/>
          </p:nvPr>
        </p:nvSpPr>
        <p:spPr/>
        <p:txBody>
          <a:bodyPr/>
          <a:lstStyle/>
          <a:p>
            <a:pPr eaLnBrk="1" hangingPunct="1"/>
            <a:r>
              <a:rPr lang="en-US" dirty="0" smtClean="0"/>
              <a:t>Target Audience</a:t>
            </a:r>
          </a:p>
        </p:txBody>
      </p:sp>
      <p:sp>
        <p:nvSpPr>
          <p:cNvPr id="59395" name="Rectangle 3"/>
          <p:cNvSpPr>
            <a:spLocks noGrp="1" noChangeArrowheads="1"/>
          </p:cNvSpPr>
          <p:nvPr>
            <p:ph idx="1"/>
          </p:nvPr>
        </p:nvSpPr>
        <p:spPr/>
        <p:txBody>
          <a:bodyPr/>
          <a:lstStyle/>
          <a:p>
            <a:pPr eaLnBrk="1" hangingPunct="1"/>
            <a:r>
              <a:rPr lang="en-US" b="0" dirty="0" smtClean="0">
                <a:latin typeface="Arial" charset="0"/>
                <a:cs typeface="Arial" charset="0"/>
              </a:rPr>
              <a:t>This course is designed for Market Participants who are new to the ERCOT Competitive Retail Market or have taken on new roles in the Market. </a:t>
            </a:r>
          </a:p>
          <a:p>
            <a:pPr marL="0" lvl="1" indent="0" eaLnBrk="1" hangingPunct="1">
              <a:buNone/>
            </a:pPr>
            <a:endParaRPr lang="en-US" dirty="0" smtClean="0">
              <a:latin typeface="Arial" charset="0"/>
              <a:cs typeface="Arial" charset="0"/>
            </a:endParaRPr>
          </a:p>
          <a:p>
            <a:pPr marL="0" lvl="1" indent="0" eaLnBrk="1" hangingPunct="1">
              <a:buNone/>
            </a:pPr>
            <a:r>
              <a:rPr lang="en-US" dirty="0" smtClean="0">
                <a:latin typeface="Arial" charset="0"/>
                <a:cs typeface="Arial" charset="0"/>
              </a:rPr>
              <a:t>Includes:</a:t>
            </a:r>
          </a:p>
          <a:p>
            <a:pPr lvl="2" eaLnBrk="1" hangingPunct="1"/>
            <a:r>
              <a:rPr lang="en-US" dirty="0" smtClean="0">
                <a:latin typeface="Arial" charset="0"/>
                <a:cs typeface="Arial" charset="0"/>
              </a:rPr>
              <a:t>Retail Electric Providers</a:t>
            </a:r>
          </a:p>
          <a:p>
            <a:pPr lvl="2" eaLnBrk="1" hangingPunct="1"/>
            <a:r>
              <a:rPr lang="en-US" dirty="0" smtClean="0">
                <a:latin typeface="Arial" charset="0"/>
                <a:cs typeface="Arial" charset="0"/>
              </a:rPr>
              <a:t>Transmission and Distribution</a:t>
            </a:r>
            <a:br>
              <a:rPr lang="en-US" dirty="0" smtClean="0">
                <a:latin typeface="Arial" charset="0"/>
                <a:cs typeface="Arial" charset="0"/>
              </a:rPr>
            </a:br>
            <a:r>
              <a:rPr lang="en-US" dirty="0" smtClean="0">
                <a:latin typeface="Arial" charset="0"/>
                <a:cs typeface="Arial" charset="0"/>
              </a:rPr>
              <a:t>Providers</a:t>
            </a:r>
          </a:p>
          <a:p>
            <a:pPr lvl="2" eaLnBrk="1" hangingPunct="1"/>
            <a:r>
              <a:rPr lang="en-US" dirty="0" smtClean="0">
                <a:latin typeface="Arial" charset="0"/>
                <a:cs typeface="Arial" charset="0"/>
              </a:rPr>
              <a:t>PUCT Staff</a:t>
            </a:r>
          </a:p>
          <a:p>
            <a:pPr lvl="2" eaLnBrk="1" hangingPunct="1"/>
            <a:r>
              <a:rPr lang="en-US" dirty="0" smtClean="0">
                <a:latin typeface="Arial" charset="0"/>
                <a:cs typeface="Arial" charset="0"/>
              </a:rPr>
              <a:t>ERCOT Staff</a:t>
            </a:r>
          </a:p>
          <a:p>
            <a:pPr eaLnBrk="1" hangingPunct="1"/>
            <a:endParaRPr lang="en-US" dirty="0" smtClean="0">
              <a:latin typeface="Arial" charset="0"/>
              <a:cs typeface="Arial" charset="0"/>
            </a:endParaRPr>
          </a:p>
        </p:txBody>
      </p:sp>
      <p:sp>
        <p:nvSpPr>
          <p:cNvPr id="59397" name="Slide Number Placeholder 3"/>
          <p:cNvSpPr>
            <a:spLocks noGrp="1"/>
          </p:cNvSpPr>
          <p:nvPr>
            <p:ph type="sldNum"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dirty="0" smtClean="0"/>
              <a:t>Slide </a:t>
            </a:r>
            <a:fld id="{2006126B-0866-475D-B7D4-F2FB30D080A8}" type="slidenum">
              <a:rPr lang="en-US" smtClean="0"/>
              <a:pPr/>
              <a:t>6</a:t>
            </a:fld>
            <a:endParaRPr lang="en-US" dirty="0" smtClean="0"/>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501" y="4572000"/>
            <a:ext cx="1675398" cy="1675398"/>
          </a:xfrm>
          <a:prstGeom prst="rect">
            <a:avLst/>
          </a:prstGeom>
        </p:spPr>
      </p:pic>
      <p:pic>
        <p:nvPicPr>
          <p:cNvPr id="21" name="Pictur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03354" y="4905469"/>
            <a:ext cx="1052475" cy="1445824"/>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34104" y="2731074"/>
            <a:ext cx="1169250" cy="1525308"/>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60900" y="3088547"/>
            <a:ext cx="1374553" cy="1705650"/>
          </a:xfrm>
          <a:prstGeom prst="rect">
            <a:avLst/>
          </a:prstGeom>
        </p:spPr>
      </p:pic>
    </p:spTree>
    <p:extLst>
      <p:ext uri="{BB962C8B-B14F-4D97-AF65-F5344CB8AC3E}">
        <p14:creationId xmlns:p14="http://schemas.microsoft.com/office/powerpoint/2010/main" val="2965590960"/>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pic>
        <p:nvPicPr>
          <p:cNvPr id="60418" name="Picture 38" descr="untitled"/>
          <p:cNvPicPr>
            <a:picLocks noChangeAspect="1" noChangeArrowheads="1"/>
          </p:cNvPicPr>
          <p:nvPr/>
        </p:nvPicPr>
        <p:blipFill>
          <a:blip r:embed="rId3" cstate="print"/>
          <a:srcRect/>
          <a:stretch>
            <a:fillRect/>
          </a:stretch>
        </p:blipFill>
        <p:spPr bwMode="auto">
          <a:xfrm>
            <a:off x="7264400" y="1404938"/>
            <a:ext cx="1525588" cy="1828800"/>
          </a:xfrm>
          <a:prstGeom prst="rect">
            <a:avLst/>
          </a:prstGeom>
          <a:noFill/>
          <a:ln w="9525">
            <a:noFill/>
            <a:miter lim="800000"/>
            <a:headEnd/>
            <a:tailEnd/>
          </a:ln>
        </p:spPr>
      </p:pic>
      <p:sp>
        <p:nvSpPr>
          <p:cNvPr id="60419" name="Rectangle 2"/>
          <p:cNvSpPr>
            <a:spLocks noGrp="1" noChangeArrowheads="1"/>
          </p:cNvSpPr>
          <p:nvPr>
            <p:ph type="title"/>
          </p:nvPr>
        </p:nvSpPr>
        <p:spPr/>
        <p:txBody>
          <a:bodyPr/>
          <a:lstStyle/>
          <a:p>
            <a:pPr eaLnBrk="1" hangingPunct="1"/>
            <a:r>
              <a:rPr lang="en-US" dirty="0" smtClean="0"/>
              <a:t>Course Objectives</a:t>
            </a:r>
          </a:p>
        </p:txBody>
      </p:sp>
      <p:sp>
        <p:nvSpPr>
          <p:cNvPr id="2848771" name="Rectangle 3"/>
          <p:cNvSpPr>
            <a:spLocks noGrp="1" noChangeArrowheads="1"/>
          </p:cNvSpPr>
          <p:nvPr>
            <p:ph idx="1"/>
          </p:nvPr>
        </p:nvSpPr>
        <p:spPr>
          <a:xfrm>
            <a:off x="265113" y="1279525"/>
            <a:ext cx="8878887" cy="4756150"/>
          </a:xfrm>
        </p:spPr>
        <p:txBody>
          <a:bodyPr rtlCol="0"/>
          <a:lstStyle/>
          <a:p>
            <a:pPr eaLnBrk="1" fontAlgn="auto" hangingPunct="1">
              <a:spcAft>
                <a:spcPts val="0"/>
              </a:spcAft>
              <a:buFont typeface="Arial" pitchFamily="34" charset="0"/>
              <a:buNone/>
              <a:defRPr/>
            </a:pPr>
            <a:r>
              <a:rPr lang="en-US" dirty="0" smtClean="0"/>
              <a:t>Upon completion of this course… </a:t>
            </a:r>
          </a:p>
          <a:p>
            <a:pPr eaLnBrk="1" fontAlgn="auto" hangingPunct="1">
              <a:spcAft>
                <a:spcPts val="0"/>
              </a:spcAft>
              <a:buFont typeface="Arial" pitchFamily="34" charset="0"/>
              <a:buNone/>
              <a:defRPr/>
            </a:pPr>
            <a:endParaRPr lang="en-US" dirty="0" smtClean="0"/>
          </a:p>
          <a:p>
            <a:pPr eaLnBrk="1" fontAlgn="auto" hangingPunct="1">
              <a:spcAft>
                <a:spcPts val="0"/>
              </a:spcAft>
              <a:buFont typeface="Arial" pitchFamily="34" charset="0"/>
              <a:buNone/>
              <a:defRPr/>
            </a:pPr>
            <a:r>
              <a:rPr lang="en-US" dirty="0" smtClean="0"/>
              <a:t>…you will be able to:</a:t>
            </a:r>
          </a:p>
          <a:p>
            <a:pPr eaLnBrk="1" fontAlgn="auto" hangingPunct="1">
              <a:spcAft>
                <a:spcPts val="0"/>
              </a:spcAft>
              <a:defRPr/>
            </a:pPr>
            <a:endParaRPr lang="en-US" b="0" dirty="0" smtClean="0"/>
          </a:p>
          <a:p>
            <a:pPr marL="457200" indent="-457200" eaLnBrk="1" fontAlgn="auto" hangingPunct="1">
              <a:spcBef>
                <a:spcPts val="0"/>
              </a:spcBef>
              <a:spcAft>
                <a:spcPts val="1200"/>
              </a:spcAft>
              <a:buFont typeface="Arial" pitchFamily="34" charset="0"/>
              <a:buChar char="•"/>
              <a:defRPr/>
            </a:pPr>
            <a:r>
              <a:rPr lang="en-US" b="0" dirty="0" smtClean="0"/>
              <a:t>Stuff</a:t>
            </a:r>
          </a:p>
          <a:p>
            <a:pPr marL="457200" indent="-457200" eaLnBrk="1" fontAlgn="auto" hangingPunct="1">
              <a:spcBef>
                <a:spcPts val="0"/>
              </a:spcBef>
              <a:spcAft>
                <a:spcPts val="1200"/>
              </a:spcAft>
              <a:buFont typeface="Arial" pitchFamily="34" charset="0"/>
              <a:buChar char="•"/>
              <a:defRPr/>
            </a:pPr>
            <a:r>
              <a:rPr lang="en-US" b="0" dirty="0" smtClean="0"/>
              <a:t>Other stuff</a:t>
            </a:r>
          </a:p>
          <a:p>
            <a:pPr marL="457200" indent="-457200" eaLnBrk="1" fontAlgn="auto" hangingPunct="1">
              <a:spcBef>
                <a:spcPts val="0"/>
              </a:spcBef>
              <a:spcAft>
                <a:spcPts val="1200"/>
              </a:spcAft>
              <a:buFont typeface="Arial" pitchFamily="34" charset="0"/>
              <a:buChar char="•"/>
              <a:defRPr/>
            </a:pPr>
            <a:r>
              <a:rPr lang="en-US" b="0" dirty="0" smtClean="0"/>
              <a:t>More stuff</a:t>
            </a:r>
          </a:p>
          <a:p>
            <a:pPr eaLnBrk="1" fontAlgn="auto" hangingPunct="1">
              <a:spcBef>
                <a:spcPts val="0"/>
              </a:spcBef>
              <a:spcAft>
                <a:spcPts val="1200"/>
              </a:spcAft>
              <a:defRPr/>
            </a:pPr>
            <a:endParaRPr lang="en-US" b="0" dirty="0"/>
          </a:p>
          <a:p>
            <a:pPr marL="457200" indent="-457200" eaLnBrk="1" fontAlgn="auto" hangingPunct="1">
              <a:spcAft>
                <a:spcPts val="0"/>
              </a:spcAft>
              <a:buFont typeface="Arial" pitchFamily="34" charset="0"/>
              <a:buChar char="•"/>
              <a:defRPr/>
            </a:pPr>
            <a:endParaRPr lang="en-US" b="0" dirty="0" smtClean="0"/>
          </a:p>
        </p:txBody>
      </p:sp>
      <p:sp>
        <p:nvSpPr>
          <p:cNvPr id="60421" name="Slide Number Placeholder 3"/>
          <p:cNvSpPr>
            <a:spLocks noGrp="1"/>
          </p:cNvSpPr>
          <p:nvPr>
            <p:ph type="sldNum"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dirty="0" smtClean="0"/>
              <a:t>Slide </a:t>
            </a:r>
            <a:fld id="{169FA88A-B01F-4D95-B19F-830D378CF1A8}" type="slidenum">
              <a:rPr lang="en-US" smtClean="0"/>
              <a:pPr/>
              <a:t>7</a:t>
            </a:fld>
            <a:endParaRPr lang="en-US" dirty="0" smtClean="0"/>
          </a:p>
        </p:txBody>
      </p:sp>
      <p:sp>
        <p:nvSpPr>
          <p:cNvPr id="7" name="Rectangle 6"/>
          <p:cNvSpPr/>
          <p:nvPr/>
        </p:nvSpPr>
        <p:spPr>
          <a:xfrm>
            <a:off x="1457208" y="2967335"/>
            <a:ext cx="6229590" cy="1569660"/>
          </a:xfrm>
          <a:prstGeom prst="rect">
            <a:avLst/>
          </a:prstGeom>
          <a:solidFill>
            <a:srgbClr val="FFFF00">
              <a:alpha val="74902"/>
            </a:srgbClr>
          </a:solid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9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Placeholder</a:t>
            </a:r>
            <a:endParaRPr lang="en-US" sz="9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949947710"/>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From </a:t>
            </a:r>
            <a:r>
              <a:rPr lang="en-US" dirty="0"/>
              <a:t>Regulated Utilities to Current Market </a:t>
            </a:r>
            <a:r>
              <a:rPr lang="en-US" dirty="0" smtClean="0"/>
              <a:t>Design</a:t>
            </a:r>
            <a:br>
              <a:rPr lang="en-US" dirty="0" smtClean="0"/>
            </a:br>
            <a:endParaRPr lang="en-US" dirty="0"/>
          </a:p>
        </p:txBody>
      </p:sp>
      <p:sp>
        <p:nvSpPr>
          <p:cNvPr id="5" name="Subtitle 4"/>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936992656"/>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Overview</a:t>
            </a:r>
            <a:endParaRPr lang="en-US" dirty="0"/>
          </a:p>
        </p:txBody>
      </p:sp>
      <p:sp>
        <p:nvSpPr>
          <p:cNvPr id="6" name="Rectangle 3"/>
          <p:cNvSpPr>
            <a:spLocks noGrp="1" noChangeArrowheads="1"/>
          </p:cNvSpPr>
          <p:nvPr>
            <p:ph idx="1"/>
          </p:nvPr>
        </p:nvSpPr>
        <p:spPr/>
        <p:txBody>
          <a:bodyPr/>
          <a:lstStyle/>
          <a:p>
            <a:r>
              <a:rPr lang="en-US" dirty="0" smtClean="0"/>
              <a:t>Topics in this lesson . . .</a:t>
            </a:r>
          </a:p>
          <a:p>
            <a:pPr lvl="1"/>
            <a:r>
              <a:rPr lang="en-US" dirty="0" smtClean="0"/>
              <a:t>Vertically Integrated Utilities</a:t>
            </a:r>
            <a:endParaRPr lang="en-US" dirty="0" smtClean="0"/>
          </a:p>
          <a:p>
            <a:pPr lvl="1"/>
            <a:r>
              <a:rPr lang="en-US" dirty="0" smtClean="0"/>
              <a:t>Market Restructuring</a:t>
            </a:r>
            <a:endParaRPr lang="en-US" dirty="0" smtClean="0"/>
          </a:p>
          <a:p>
            <a:pPr lvl="2"/>
            <a:r>
              <a:rPr lang="en-US" dirty="0" smtClean="0"/>
              <a:t>Senate Bill 7</a:t>
            </a:r>
          </a:p>
          <a:p>
            <a:pPr lvl="2"/>
            <a:r>
              <a:rPr lang="en-US" dirty="0" smtClean="0"/>
              <a:t>Competition and Customer Choice</a:t>
            </a:r>
          </a:p>
          <a:p>
            <a:pPr lvl="2"/>
            <a:r>
              <a:rPr lang="en-US" dirty="0" smtClean="0"/>
              <a:t>Exemptions</a:t>
            </a:r>
          </a:p>
          <a:p>
            <a:pPr lvl="2"/>
            <a:r>
              <a:rPr lang="en-US" dirty="0" smtClean="0"/>
              <a:t>A few other </a:t>
            </a:r>
            <a:r>
              <a:rPr lang="en-US" dirty="0" smtClean="0"/>
              <a:t>mandates</a:t>
            </a:r>
          </a:p>
          <a:p>
            <a:pPr lvl="1"/>
            <a:r>
              <a:rPr lang="en-US" dirty="0" smtClean="0"/>
              <a:t>Emergence of ERCOT</a:t>
            </a:r>
          </a:p>
          <a:p>
            <a:pPr lvl="2"/>
            <a:r>
              <a:rPr lang="en-US" dirty="0" smtClean="0"/>
              <a:t>ISO</a:t>
            </a:r>
          </a:p>
          <a:p>
            <a:pPr lvl="2"/>
            <a:r>
              <a:rPr lang="en-US" dirty="0" smtClean="0"/>
              <a:t>Governance</a:t>
            </a:r>
            <a:endParaRPr lang="en-US" dirty="0" smtClean="0"/>
          </a:p>
          <a:p>
            <a:pPr lvl="2"/>
            <a:endParaRPr lang="en-US" dirty="0" smtClean="0"/>
          </a:p>
        </p:txBody>
      </p:sp>
    </p:spTree>
    <p:extLst>
      <p:ext uri="{BB962C8B-B14F-4D97-AF65-F5344CB8AC3E}">
        <p14:creationId xmlns:p14="http://schemas.microsoft.com/office/powerpoint/2010/main" val="2659292692"/>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GUID" val="4fb7477b-beb9-4757-9ba3-a25ea0023e08"/>
  <p:tag name="ARTICULATE_SLIDE_PAUSE" val="1"/>
  <p:tag name="ARTICULATE_NAV_LEVEL" val="3"/>
  <p:tag name="ARTICULATE_PLAYLIST_ID" val="-1"/>
  <p:tag name="ARTICULATE_LOCK_SLIDE" val="0"/>
  <p:tag name="AUDIO_IMPORT" val="C:\Documents and Settings\naomiu\Desktop\Nodal101 0410\M1\slide5.mp3"/>
  <p:tag name="AUDIO_ID" val="626"/>
  <p:tag name="ELAPSEDTIME" val="12.618"/>
  <p:tag name="ARTICULATE_SLIDE_NAV" val="5"/>
</p:tagLst>
</file>

<file path=ppt/tags/tag3.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naomiu\LOCALS~1\Temp\articulate\presenter\imgtemp\ynJhud3y_files\slide0001_image001.png"/>
</p:tagLst>
</file>

<file path=ppt/tags/tag4.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5.xml><?xml version="1.0" encoding="utf-8"?>
<p:tagLst xmlns:a="http://schemas.openxmlformats.org/drawingml/2006/main" xmlns:r="http://schemas.openxmlformats.org/officeDocument/2006/relationships" xmlns:p="http://schemas.openxmlformats.org/presentationml/2006/main">
  <p:tag name="ARTICULATE_PUBLISH_MODE" val="2"/>
</p:tagLst>
</file>

<file path=ppt/theme/theme1.xml><?xml version="1.0" encoding="utf-8"?>
<a:theme xmlns:a="http://schemas.openxmlformats.org/drawingml/2006/main" name="Retail 101_ILT Working Cop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Course Title Master">
  <a:themeElements>
    <a:clrScheme name="1_Course Titl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ourse Title Master">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0000">
            <a:alpha val="47000"/>
          </a:srgbClr>
        </a:solidFill>
        <a:ln w="76200" cap="flat" cmpd="sng" algn="ctr">
          <a:solidFill>
            <a:srgbClr val="FF000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F0000">
            <a:alpha val="47000"/>
          </a:srgbClr>
        </a:solidFill>
        <a:ln w="76200" cap="flat" cmpd="sng" algn="ctr">
          <a:solidFill>
            <a:srgbClr val="FF000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Arial" charset="0"/>
          </a:defRPr>
        </a:defPPr>
      </a:lstStyle>
    </a:lnDef>
  </a:objectDefaults>
  <a:extraClrSchemeLst>
    <a:extraClrScheme>
      <a:clrScheme name="1_Course Titl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ourse Title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ourse Title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ourse Title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ourse Title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ourse Title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ourse Title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ourse Title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ourse Title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ourse Title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ourse Title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ourse Title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Retail 101_ILT Working Copy</Template>
  <TotalTime>7079</TotalTime>
  <Words>1021</Words>
  <Application>Microsoft Office PowerPoint</Application>
  <PresentationFormat>On-screen Show (4:3)</PresentationFormat>
  <Paragraphs>221</Paragraphs>
  <Slides>25</Slides>
  <Notes>10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25</vt:i4>
      </vt:variant>
    </vt:vector>
  </HeadingPairs>
  <TitlesOfParts>
    <vt:vector size="32" baseType="lpstr">
      <vt:lpstr>SimSun</vt:lpstr>
      <vt:lpstr>Arial</vt:lpstr>
      <vt:lpstr>Arial Black</vt:lpstr>
      <vt:lpstr>Calibri</vt:lpstr>
      <vt:lpstr>Wingdings</vt:lpstr>
      <vt:lpstr>Retail 101_ILT Working Copy</vt:lpstr>
      <vt:lpstr>2_Course Title Master</vt:lpstr>
      <vt:lpstr>ERCOT MARKET EDUCATION</vt:lpstr>
      <vt:lpstr>Legal Disclaimers and Admonitions</vt:lpstr>
      <vt:lpstr>Housekeeping</vt:lpstr>
      <vt:lpstr>ERCOT Market Education </vt:lpstr>
      <vt:lpstr>Course Introduction</vt:lpstr>
      <vt:lpstr>Target Audience</vt:lpstr>
      <vt:lpstr>Course Objectives</vt:lpstr>
      <vt:lpstr>From Regulated Utilities to Current Market Design </vt:lpstr>
      <vt:lpstr>Overview</vt:lpstr>
      <vt:lpstr>Regulated Utilities</vt:lpstr>
      <vt:lpstr>Vertically Integrated Utilities</vt:lpstr>
      <vt:lpstr>Vertically Integrated Utilities - Structure</vt:lpstr>
      <vt:lpstr>Mid 1990s – Restructuring</vt:lpstr>
      <vt:lpstr>Vertically Integrated Utilities with Wholesale Deregulation</vt:lpstr>
      <vt:lpstr>Late 1990s – Restructuring</vt:lpstr>
      <vt:lpstr>Late 1990s – Restructuring</vt:lpstr>
      <vt:lpstr>Retail and Wholesale Competition</vt:lpstr>
      <vt:lpstr>Retail and Wholesale Competition</vt:lpstr>
      <vt:lpstr>Competitive Areas</vt:lpstr>
      <vt:lpstr>Retail and Wholesale Competition</vt:lpstr>
      <vt:lpstr>Price to Beat</vt:lpstr>
      <vt:lpstr>Renewable Portfolio Standard</vt:lpstr>
      <vt:lpstr>Governance</vt:lpstr>
      <vt:lpstr>Governance</vt:lpstr>
      <vt:lpstr>Governance</vt:lpstr>
    </vt:vector>
  </TitlesOfParts>
  <Company>The Electric Reliability Council of Texas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ERCOT MARKET EDUCATION</dc:title>
  <dc:creator>Kettlewell, Bill</dc:creator>
  <cp:lastModifiedBy>Kettlewell, Bill</cp:lastModifiedBy>
  <cp:revision>91</cp:revision>
  <dcterms:created xsi:type="dcterms:W3CDTF">2015-08-07T17:32:28Z</dcterms:created>
  <dcterms:modified xsi:type="dcterms:W3CDTF">2015-11-23T23:55:24Z</dcterms:modified>
</cp:coreProperties>
</file>