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3" r:id="rId6"/>
    <p:sldId id="268" r:id="rId7"/>
    <p:sldId id="271" r:id="rId8"/>
    <p:sldId id="270" r:id="rId9"/>
    <p:sldId id="267" r:id="rId10"/>
    <p:sldId id="266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80" y="-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OCITF 12/1/2015</a:t>
            </a:r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138870"/>
            <a:chOff x="603250" y="546100"/>
            <a:chExt cx="7727950" cy="4138870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OCITF </a:t>
              </a:r>
              <a:r>
                <a:rPr lang="en-US" sz="3200" b="1" dirty="0" smtClean="0"/>
                <a:t>NPRR Overview </a:t>
              </a: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Dan Woodfin</a:t>
              </a:r>
              <a:endParaRPr lang="en-US" sz="2000" i="1" dirty="0" smtClean="0"/>
            </a:p>
            <a:p>
              <a:r>
                <a:rPr lang="en-US" dirty="0" smtClean="0"/>
                <a:t>Director, System Operations</a:t>
              </a:r>
              <a:endParaRPr lang="en-US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OCITF</a:t>
              </a:r>
            </a:p>
            <a:p>
              <a:r>
                <a:rPr lang="en-US" dirty="0" smtClean="0"/>
                <a:t>ERCOT Public</a:t>
              </a:r>
            </a:p>
            <a:p>
              <a:r>
                <a:rPr lang="en-US" dirty="0" smtClean="0"/>
                <a:t>December 1, 2015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295280"/>
              </p:ext>
            </p:extLst>
          </p:nvPr>
        </p:nvGraphicFramePr>
        <p:xfrm>
          <a:off x="379413" y="742951"/>
          <a:ext cx="8229600" cy="5153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6787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Original 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Revised 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44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High Impact Outage List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012">
                <a:tc>
                  <a:txBody>
                    <a:bodyPr/>
                    <a:lstStyle/>
                    <a:p>
                      <a:r>
                        <a:rPr lang="en-US" sz="1600" strike="sngStrike" dirty="0" smtClean="0">
                          <a:solidFill>
                            <a:schemeClr val="tx1"/>
                          </a:solidFill>
                        </a:rPr>
                        <a:t>Tentative</a:t>
                      </a:r>
                      <a:r>
                        <a:rPr lang="en-US" sz="1600" strike="sngStrike" baseline="0" dirty="0" smtClean="0">
                          <a:solidFill>
                            <a:schemeClr val="tx1"/>
                          </a:solidFill>
                        </a:rPr>
                        <a:t> Outages</a:t>
                      </a:r>
                      <a:endParaRPr lang="en-US" sz="16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63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Post High Impact Outages with &lt; 90 Day Notice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8392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Limit Generator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Outages from trumping High Impact Transmission Outages submitted with &gt;90 Days Notice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−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82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Reschedule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High Impact Outages Submitted with &gt;90 Days Notice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B050"/>
                          </a:solidFill>
                          <a:effectLst/>
                        </a:rPr>
                        <a:t>√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Options Endorsed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8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ERCOT has drafted NPRR for OCITF review and comment</a:t>
            </a:r>
          </a:p>
          <a:p>
            <a:pPr lvl="1"/>
            <a:r>
              <a:rPr lang="en-US" sz="2000" b="1" dirty="0" smtClean="0"/>
              <a:t>This language includes the c</a:t>
            </a:r>
            <a:r>
              <a:rPr lang="en-US" sz="2000" b="1" dirty="0" smtClean="0"/>
              <a:t>reation of a high impact outage list, the </a:t>
            </a:r>
            <a:r>
              <a:rPr lang="en-US" sz="2000" b="1" dirty="0" smtClean="0"/>
              <a:t>rescheduled outage concept, and also includes the posting of high impact outages submitted with &lt;90 days notice</a:t>
            </a:r>
          </a:p>
          <a:p>
            <a:r>
              <a:rPr lang="en-US" sz="2400" b="1" dirty="0" smtClean="0"/>
              <a:t>The following slides provide an overview of some of the concepts and definitions in the NPRR</a:t>
            </a:r>
            <a:endParaRPr lang="en-US" sz="2400" b="1" dirty="0"/>
          </a:p>
          <a:p>
            <a:pPr lvl="1"/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</a:t>
            </a:r>
            <a:r>
              <a:rPr lang="en-US" dirty="0" smtClean="0"/>
              <a:t>NPRR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0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High Impact Transmission Element (HITE)</a:t>
            </a:r>
          </a:p>
          <a:p>
            <a:pPr lvl="1"/>
            <a:r>
              <a:rPr lang="en-US" sz="2000" dirty="0" smtClean="0"/>
              <a:t>Transmission Element whose outage may result in increased risk of congestion under certain conditions</a:t>
            </a:r>
          </a:p>
          <a:p>
            <a:pPr lvl="1"/>
            <a:r>
              <a:rPr lang="en-US" sz="2000" dirty="0" smtClean="0"/>
              <a:t>Identification of HITEs is discussed on next slide</a:t>
            </a:r>
          </a:p>
          <a:p>
            <a:r>
              <a:rPr lang="en-US" sz="2400" b="1" dirty="0" smtClean="0"/>
              <a:t>Rescheduled Outage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Planned Outage on a HITE that is submitted with &gt;90 days notice, is originally approved but that approval later needs to be withdrawn, but is successfully rescheduled instead of withdrawn</a:t>
            </a:r>
          </a:p>
          <a:p>
            <a:r>
              <a:rPr lang="en-US" sz="2400" b="1" dirty="0" smtClean="0"/>
              <a:t>High Impact Outage </a:t>
            </a:r>
          </a:p>
          <a:p>
            <a:pPr lvl="1"/>
            <a:r>
              <a:rPr lang="en-US" sz="2000" dirty="0" smtClean="0"/>
              <a:t>Planned </a:t>
            </a:r>
            <a:r>
              <a:rPr lang="en-US" sz="2000" dirty="0"/>
              <a:t>Outage on a </a:t>
            </a:r>
            <a:r>
              <a:rPr lang="en-US" sz="2000" dirty="0" smtClean="0"/>
              <a:t>HITE</a:t>
            </a:r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NPRR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5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9664" y="828676"/>
            <a:ext cx="8229600" cy="51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Two Options for HITE Identification: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HITEs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915" y="1532136"/>
            <a:ext cx="4068510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u="sng" dirty="0" smtClean="0"/>
              <a:t>Option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ERCOT develops list of Transmission Elements(TEs) whose outage has resulted in significant congestion in the past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Stakeholders review </a:t>
            </a:r>
            <a:r>
              <a:rPr lang="en-US" dirty="0"/>
              <a:t>list </a:t>
            </a:r>
            <a:r>
              <a:rPr lang="en-US" dirty="0" smtClean="0"/>
              <a:t>and make </a:t>
            </a:r>
            <a:r>
              <a:rPr lang="en-US" dirty="0"/>
              <a:t>any </a:t>
            </a:r>
            <a:r>
              <a:rPr lang="en-US" dirty="0" smtClean="0"/>
              <a:t>adjustments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TAC Subcommittee reviews list annually and approves it as the HITE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ERCOT posts the HITE list annually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3425" y="1532136"/>
            <a:ext cx="4467225" cy="38472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u="sng" dirty="0" smtClean="0"/>
              <a:t>Option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Stakeholders develop criteria for assessing whether a TE should be a HITE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This criteria may include historic congestion or topological characteristics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TAC Subcommittee reviews and approves this criteria annually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ERCOT applies this criteria to maintain the HITE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ERCOT posts an updated HITE list when a new element meets the HITE criteria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19300" y="5577959"/>
            <a:ext cx="525022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The draft NPRR is written to implement Option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9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most updated list of HITEs</a:t>
            </a:r>
          </a:p>
          <a:p>
            <a:pPr lvl="1"/>
            <a:r>
              <a:rPr lang="en-US" sz="2400" dirty="0" smtClean="0"/>
              <a:t>Frequency of update would depend on which Option from previous slide is selected </a:t>
            </a:r>
            <a:endParaRPr lang="en-US" sz="2000" dirty="0" smtClean="0"/>
          </a:p>
          <a:p>
            <a:r>
              <a:rPr lang="en-US" sz="2800" dirty="0" smtClean="0"/>
              <a:t>A High Impact Outage list containing each High Impact Outage that was submitted </a:t>
            </a:r>
            <a:r>
              <a:rPr lang="en-US" sz="2800" dirty="0"/>
              <a:t>with ≤ 90 days notice and </a:t>
            </a:r>
            <a:r>
              <a:rPr lang="en-US" sz="2800" dirty="0" smtClean="0"/>
              <a:t>was approved</a:t>
            </a:r>
          </a:p>
          <a:p>
            <a:pPr lvl="1"/>
            <a:r>
              <a:rPr lang="en-US" sz="2400" dirty="0" smtClean="0"/>
              <a:t>Updated daily</a:t>
            </a:r>
          </a:p>
          <a:p>
            <a:pPr lvl="1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 or Comments?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c34af464-7aa1-4edd-9be4-83dffc1cb926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</TotalTime>
  <Words>380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Review of Options Endorsed</vt:lpstr>
      <vt:lpstr>Draft NPRR</vt:lpstr>
      <vt:lpstr>Draft NPRR Concepts</vt:lpstr>
      <vt:lpstr>Identification of HITEs</vt:lpstr>
      <vt:lpstr>Postings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Dan Woodfin3</cp:lastModifiedBy>
  <cp:revision>132</cp:revision>
  <cp:lastPrinted>2013-01-30T23:16:36Z</cp:lastPrinted>
  <dcterms:created xsi:type="dcterms:W3CDTF">2010-04-12T23:12:02Z</dcterms:created>
  <dcterms:modified xsi:type="dcterms:W3CDTF">2015-11-16T19:54:39Z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