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7" r:id="rId5"/>
    <p:sldMasterId id="2147493490" r:id="rId6"/>
    <p:sldMasterId id="2147493498" r:id="rId7"/>
  </p:sldMasterIdLst>
  <p:notesMasterIdLst>
    <p:notesMasterId r:id="rId17"/>
  </p:notesMasterIdLst>
  <p:handoutMasterIdLst>
    <p:handoutMasterId r:id="rId18"/>
  </p:handoutMasterIdLst>
  <p:sldIdLst>
    <p:sldId id="260" r:id="rId8"/>
    <p:sldId id="492" r:id="rId9"/>
    <p:sldId id="485" r:id="rId10"/>
    <p:sldId id="486" r:id="rId11"/>
    <p:sldId id="487" r:id="rId12"/>
    <p:sldId id="488" r:id="rId13"/>
    <p:sldId id="489" r:id="rId14"/>
    <p:sldId id="490" r:id="rId15"/>
    <p:sldId id="491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9966FF"/>
    <a:srgbClr val="FFCCFF"/>
    <a:srgbClr val="FFFFFF"/>
    <a:srgbClr val="FFCCCC"/>
    <a:srgbClr val="00385E"/>
    <a:srgbClr val="005386"/>
    <a:srgbClr val="92D050"/>
    <a:srgbClr val="72BFC5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97" autoAdjust="0"/>
    <p:restoredTop sz="98693" autoAdjust="0"/>
  </p:normalViewPr>
  <p:slideViewPr>
    <p:cSldViewPr snapToGrid="0" snapToObjects="1">
      <p:cViewPr varScale="1">
        <p:scale>
          <a:sx n="105" d="100"/>
          <a:sy n="105" d="100"/>
        </p:scale>
        <p:origin x="-102" y="-18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98" d="100"/>
          <a:sy n="98" d="100"/>
        </p:scale>
        <p:origin x="-594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95DFC6-1003-4A5E-BB9B-C1456BA651AB}" type="doc">
      <dgm:prSet loTypeId="urn:microsoft.com/office/officeart/2005/8/layout/venn1" loCatId="relationship" qsTypeId="urn:microsoft.com/office/officeart/2005/8/quickstyle/simple1" qsCatId="simple" csTypeId="urn:microsoft.com/office/officeart/2005/8/colors/colorful3" csCatId="colorful" phldr="1"/>
      <dgm:spPr/>
    </dgm:pt>
    <dgm:pt modelId="{ECFBBE83-5DB8-4C1C-9851-FBFA4E71B9A7}">
      <dgm:prSet phldrT="[Text]"/>
      <dgm:spPr/>
      <dgm:t>
        <a:bodyPr/>
        <a:lstStyle/>
        <a:p>
          <a:endParaRPr lang="en-US" dirty="0"/>
        </a:p>
      </dgm:t>
    </dgm:pt>
    <dgm:pt modelId="{AC5B262A-2970-40E5-9B1C-0A2994B5CFB4}" type="parTrans" cxnId="{BD16A460-266A-43B6-B9C8-0BD5013F212C}">
      <dgm:prSet/>
      <dgm:spPr/>
      <dgm:t>
        <a:bodyPr/>
        <a:lstStyle/>
        <a:p>
          <a:endParaRPr lang="en-US"/>
        </a:p>
      </dgm:t>
    </dgm:pt>
    <dgm:pt modelId="{5AEF3C56-90F5-472C-A2CD-DB960AB1C338}" type="sibTrans" cxnId="{BD16A460-266A-43B6-B9C8-0BD5013F212C}">
      <dgm:prSet/>
      <dgm:spPr/>
      <dgm:t>
        <a:bodyPr/>
        <a:lstStyle/>
        <a:p>
          <a:endParaRPr lang="en-US"/>
        </a:p>
      </dgm:t>
    </dgm:pt>
    <dgm:pt modelId="{D7AC6ADB-6321-4B06-A27E-9CA3FAFDEEA7}">
      <dgm:prSet phldrT="[Text]" custT="1"/>
      <dgm:spPr/>
      <dgm:t>
        <a:bodyPr/>
        <a:lstStyle/>
        <a:p>
          <a:r>
            <a:rPr lang="en-US" sz="2400" dirty="0" smtClean="0"/>
            <a:t>From OC Studies</a:t>
          </a:r>
          <a:endParaRPr lang="en-US" sz="2400" dirty="0"/>
        </a:p>
      </dgm:t>
    </dgm:pt>
    <dgm:pt modelId="{EE15212A-F0BD-48C1-AEB0-44AA51CC64BE}" type="parTrans" cxnId="{6A1D8E2A-3838-44A2-870C-72F910C65218}">
      <dgm:prSet/>
      <dgm:spPr/>
      <dgm:t>
        <a:bodyPr/>
        <a:lstStyle/>
        <a:p>
          <a:endParaRPr lang="en-US"/>
        </a:p>
      </dgm:t>
    </dgm:pt>
    <dgm:pt modelId="{F9B837F3-9022-456C-B0DD-57DBE1D61ED3}" type="sibTrans" cxnId="{6A1D8E2A-3838-44A2-870C-72F910C65218}">
      <dgm:prSet/>
      <dgm:spPr/>
      <dgm:t>
        <a:bodyPr/>
        <a:lstStyle/>
        <a:p>
          <a:endParaRPr lang="en-US"/>
        </a:p>
      </dgm:t>
    </dgm:pt>
    <dgm:pt modelId="{E468F36C-76BC-4F75-A95B-7139E00CE689}">
      <dgm:prSet phldrT="[Text]" custT="1"/>
      <dgm:spPr/>
      <dgm:t>
        <a:bodyPr/>
        <a:lstStyle/>
        <a:p>
          <a:r>
            <a:rPr lang="en-US" sz="2400" dirty="0" smtClean="0"/>
            <a:t>By Area</a:t>
          </a:r>
          <a:endParaRPr lang="en-US" sz="2400" dirty="0"/>
        </a:p>
      </dgm:t>
    </dgm:pt>
    <dgm:pt modelId="{AB84BD65-A16C-4672-ACAE-ADE8162963F2}" type="parTrans" cxnId="{64694BD9-C594-4A3E-8744-CA6E65F41E6C}">
      <dgm:prSet/>
      <dgm:spPr/>
      <dgm:t>
        <a:bodyPr/>
        <a:lstStyle/>
        <a:p>
          <a:endParaRPr lang="en-US"/>
        </a:p>
      </dgm:t>
    </dgm:pt>
    <dgm:pt modelId="{1599F67C-0454-472C-8448-54D03B35259E}" type="sibTrans" cxnId="{64694BD9-C594-4A3E-8744-CA6E65F41E6C}">
      <dgm:prSet/>
      <dgm:spPr/>
      <dgm:t>
        <a:bodyPr/>
        <a:lstStyle/>
        <a:p>
          <a:endParaRPr lang="en-US"/>
        </a:p>
      </dgm:t>
    </dgm:pt>
    <dgm:pt modelId="{A3B04FD0-7393-4B35-8599-B24B31A825EC}" type="pres">
      <dgm:prSet presAssocID="{7D95DFC6-1003-4A5E-BB9B-C1456BA651AB}" presName="compositeShape" presStyleCnt="0">
        <dgm:presLayoutVars>
          <dgm:chMax val="7"/>
          <dgm:dir/>
          <dgm:resizeHandles val="exact"/>
        </dgm:presLayoutVars>
      </dgm:prSet>
      <dgm:spPr/>
    </dgm:pt>
    <dgm:pt modelId="{9F6FEC04-1F41-4FCA-851F-47B115DABD54}" type="pres">
      <dgm:prSet presAssocID="{ECFBBE83-5DB8-4C1C-9851-FBFA4E71B9A7}" presName="circ1" presStyleLbl="vennNode1" presStyleIdx="0" presStyleCnt="3"/>
      <dgm:spPr/>
      <dgm:t>
        <a:bodyPr/>
        <a:lstStyle/>
        <a:p>
          <a:endParaRPr lang="en-US"/>
        </a:p>
      </dgm:t>
    </dgm:pt>
    <dgm:pt modelId="{6118A677-BE94-491B-B3BC-AFD7C0D202CD}" type="pres">
      <dgm:prSet presAssocID="{ECFBBE83-5DB8-4C1C-9851-FBFA4E71B9A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B1AD7F-FD3B-4820-9A55-6200833DB4B2}" type="pres">
      <dgm:prSet presAssocID="{D7AC6ADB-6321-4B06-A27E-9CA3FAFDEEA7}" presName="circ2" presStyleLbl="vennNode1" presStyleIdx="1" presStyleCnt="3"/>
      <dgm:spPr/>
      <dgm:t>
        <a:bodyPr/>
        <a:lstStyle/>
        <a:p>
          <a:endParaRPr lang="en-US"/>
        </a:p>
      </dgm:t>
    </dgm:pt>
    <dgm:pt modelId="{C6347EA1-970B-4038-9351-70FBAE09EF0F}" type="pres">
      <dgm:prSet presAssocID="{D7AC6ADB-6321-4B06-A27E-9CA3FAFDEEA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408F8B-A2D3-4FFA-A178-645A022AAA8A}" type="pres">
      <dgm:prSet presAssocID="{E468F36C-76BC-4F75-A95B-7139E00CE689}" presName="circ3" presStyleLbl="vennNode1" presStyleIdx="2" presStyleCnt="3"/>
      <dgm:spPr/>
      <dgm:t>
        <a:bodyPr/>
        <a:lstStyle/>
        <a:p>
          <a:endParaRPr lang="en-US"/>
        </a:p>
      </dgm:t>
    </dgm:pt>
    <dgm:pt modelId="{3E49FF6C-82D9-4507-BB9F-E97A8237AFBE}" type="pres">
      <dgm:prSet presAssocID="{E468F36C-76BC-4F75-A95B-7139E00CE68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673BADA-2D53-4291-9259-5011361AA833}" type="presOf" srcId="{D7AC6ADB-6321-4B06-A27E-9CA3FAFDEEA7}" destId="{C6347EA1-970B-4038-9351-70FBAE09EF0F}" srcOrd="1" destOrd="0" presId="urn:microsoft.com/office/officeart/2005/8/layout/venn1"/>
    <dgm:cxn modelId="{64694BD9-C594-4A3E-8744-CA6E65F41E6C}" srcId="{7D95DFC6-1003-4A5E-BB9B-C1456BA651AB}" destId="{E468F36C-76BC-4F75-A95B-7139E00CE689}" srcOrd="2" destOrd="0" parTransId="{AB84BD65-A16C-4672-ACAE-ADE8162963F2}" sibTransId="{1599F67C-0454-472C-8448-54D03B35259E}"/>
    <dgm:cxn modelId="{6A1D8E2A-3838-44A2-870C-72F910C65218}" srcId="{7D95DFC6-1003-4A5E-BB9B-C1456BA651AB}" destId="{D7AC6ADB-6321-4B06-A27E-9CA3FAFDEEA7}" srcOrd="1" destOrd="0" parTransId="{EE15212A-F0BD-48C1-AEB0-44AA51CC64BE}" sibTransId="{F9B837F3-9022-456C-B0DD-57DBE1D61ED3}"/>
    <dgm:cxn modelId="{BD16A460-266A-43B6-B9C8-0BD5013F212C}" srcId="{7D95DFC6-1003-4A5E-BB9B-C1456BA651AB}" destId="{ECFBBE83-5DB8-4C1C-9851-FBFA4E71B9A7}" srcOrd="0" destOrd="0" parTransId="{AC5B262A-2970-40E5-9B1C-0A2994B5CFB4}" sibTransId="{5AEF3C56-90F5-472C-A2CD-DB960AB1C338}"/>
    <dgm:cxn modelId="{C56B9783-31B8-45FA-94BB-2E8849954917}" type="presOf" srcId="{E468F36C-76BC-4F75-A95B-7139E00CE689}" destId="{BE408F8B-A2D3-4FFA-A178-645A022AAA8A}" srcOrd="0" destOrd="0" presId="urn:microsoft.com/office/officeart/2005/8/layout/venn1"/>
    <dgm:cxn modelId="{3065D662-410B-4C52-B763-A9DEBA9995EA}" type="presOf" srcId="{E468F36C-76BC-4F75-A95B-7139E00CE689}" destId="{3E49FF6C-82D9-4507-BB9F-E97A8237AFBE}" srcOrd="1" destOrd="0" presId="urn:microsoft.com/office/officeart/2005/8/layout/venn1"/>
    <dgm:cxn modelId="{9B677F70-F3E1-4A05-ADE7-26126D0C999B}" type="presOf" srcId="{ECFBBE83-5DB8-4C1C-9851-FBFA4E71B9A7}" destId="{6118A677-BE94-491B-B3BC-AFD7C0D202CD}" srcOrd="1" destOrd="0" presId="urn:microsoft.com/office/officeart/2005/8/layout/venn1"/>
    <dgm:cxn modelId="{CB4F864F-C3E4-4447-9352-5A230E88FCE0}" type="presOf" srcId="{7D95DFC6-1003-4A5E-BB9B-C1456BA651AB}" destId="{A3B04FD0-7393-4B35-8599-B24B31A825EC}" srcOrd="0" destOrd="0" presId="urn:microsoft.com/office/officeart/2005/8/layout/venn1"/>
    <dgm:cxn modelId="{9A58D4D5-8C15-4389-90F5-EB3D62F2164E}" type="presOf" srcId="{D7AC6ADB-6321-4B06-A27E-9CA3FAFDEEA7}" destId="{FAB1AD7F-FD3B-4820-9A55-6200833DB4B2}" srcOrd="0" destOrd="0" presId="urn:microsoft.com/office/officeart/2005/8/layout/venn1"/>
    <dgm:cxn modelId="{01B32FE9-41A9-45E9-A2ED-407473B005CE}" type="presOf" srcId="{ECFBBE83-5DB8-4C1C-9851-FBFA4E71B9A7}" destId="{9F6FEC04-1F41-4FCA-851F-47B115DABD54}" srcOrd="0" destOrd="0" presId="urn:microsoft.com/office/officeart/2005/8/layout/venn1"/>
    <dgm:cxn modelId="{6DE70979-B97C-4212-828E-9F1ACE031C10}" type="presParOf" srcId="{A3B04FD0-7393-4B35-8599-B24B31A825EC}" destId="{9F6FEC04-1F41-4FCA-851F-47B115DABD54}" srcOrd="0" destOrd="0" presId="urn:microsoft.com/office/officeart/2005/8/layout/venn1"/>
    <dgm:cxn modelId="{381BFA48-8A17-4851-96ED-FBB13FBCB051}" type="presParOf" srcId="{A3B04FD0-7393-4B35-8599-B24B31A825EC}" destId="{6118A677-BE94-491B-B3BC-AFD7C0D202CD}" srcOrd="1" destOrd="0" presId="urn:microsoft.com/office/officeart/2005/8/layout/venn1"/>
    <dgm:cxn modelId="{A19B9817-8A8E-4947-A22A-C413BCCE2912}" type="presParOf" srcId="{A3B04FD0-7393-4B35-8599-B24B31A825EC}" destId="{FAB1AD7F-FD3B-4820-9A55-6200833DB4B2}" srcOrd="2" destOrd="0" presId="urn:microsoft.com/office/officeart/2005/8/layout/venn1"/>
    <dgm:cxn modelId="{B03E8C9F-5E29-4F63-ACE5-8C2368121B15}" type="presParOf" srcId="{A3B04FD0-7393-4B35-8599-B24B31A825EC}" destId="{C6347EA1-970B-4038-9351-70FBAE09EF0F}" srcOrd="3" destOrd="0" presId="urn:microsoft.com/office/officeart/2005/8/layout/venn1"/>
    <dgm:cxn modelId="{96D1F049-5817-497F-A2C6-D4B6200082AD}" type="presParOf" srcId="{A3B04FD0-7393-4B35-8599-B24B31A825EC}" destId="{BE408F8B-A2D3-4FFA-A178-645A022AAA8A}" srcOrd="4" destOrd="0" presId="urn:microsoft.com/office/officeart/2005/8/layout/venn1"/>
    <dgm:cxn modelId="{762606E0-AE72-47F8-92A3-19D8843759B7}" type="presParOf" srcId="{A3B04FD0-7393-4B35-8599-B24B31A825EC}" destId="{3E49FF6C-82D9-4507-BB9F-E97A8237AFB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6FEC04-1F41-4FCA-851F-47B115DABD54}">
      <dsp:nvSpPr>
        <dsp:cNvPr id="0" name=""/>
        <dsp:cNvSpPr/>
      </dsp:nvSpPr>
      <dsp:spPr>
        <a:xfrm>
          <a:off x="1609972" y="48026"/>
          <a:ext cx="2305295" cy="230529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917345" y="451453"/>
        <a:ext cx="1690549" cy="1037382"/>
      </dsp:txXfrm>
    </dsp:sp>
    <dsp:sp modelId="{FAB1AD7F-FD3B-4820-9A55-6200833DB4B2}">
      <dsp:nvSpPr>
        <dsp:cNvPr id="0" name=""/>
        <dsp:cNvSpPr/>
      </dsp:nvSpPr>
      <dsp:spPr>
        <a:xfrm>
          <a:off x="2441799" y="1488836"/>
          <a:ext cx="2305295" cy="2305295"/>
        </a:xfrm>
        <a:prstGeom prst="ellipse">
          <a:avLst/>
        </a:prstGeom>
        <a:solidFill>
          <a:schemeClr val="accent3">
            <a:alpha val="50000"/>
            <a:hueOff val="-8216539"/>
            <a:satOff val="3788"/>
            <a:lumOff val="149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From OC Studies</a:t>
          </a:r>
          <a:endParaRPr lang="en-US" sz="2400" kern="1200" dirty="0"/>
        </a:p>
      </dsp:txBody>
      <dsp:txXfrm>
        <a:off x="3146835" y="2084371"/>
        <a:ext cx="1383177" cy="1267912"/>
      </dsp:txXfrm>
    </dsp:sp>
    <dsp:sp modelId="{BE408F8B-A2D3-4FFA-A178-645A022AAA8A}">
      <dsp:nvSpPr>
        <dsp:cNvPr id="0" name=""/>
        <dsp:cNvSpPr/>
      </dsp:nvSpPr>
      <dsp:spPr>
        <a:xfrm>
          <a:off x="778144" y="1488836"/>
          <a:ext cx="2305295" cy="2305295"/>
        </a:xfrm>
        <a:prstGeom prst="ellipse">
          <a:avLst/>
        </a:prstGeom>
        <a:solidFill>
          <a:schemeClr val="accent3">
            <a:alpha val="50000"/>
            <a:hueOff val="-16433079"/>
            <a:satOff val="7575"/>
            <a:lumOff val="299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By Area</a:t>
          </a:r>
          <a:endParaRPr lang="en-US" sz="2400" kern="1200" dirty="0"/>
        </a:p>
      </dsp:txBody>
      <dsp:txXfrm>
        <a:off x="995226" y="2084371"/>
        <a:ext cx="1383177" cy="12679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11/23/2015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11/23/2015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452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237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503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573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242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839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485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594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800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216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979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054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186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205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  <a:prstGeom prst="rect">
            <a:avLst/>
          </a:prstGeo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12EA383-F0CA-42AD-AC32-649955B93F3B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11/23/2015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  <a:prstGeom prst="rect">
            <a:avLst/>
          </a:prstGeom>
        </p:spPr>
        <p:txBody>
          <a:bodyPr/>
          <a:lstStyle>
            <a:lvl1pPr algn="l">
              <a:defRPr sz="1800" b="1" cap="small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pic>
        <p:nvPicPr>
          <p:cNvPr id="9" name="Picture 8" descr="ERCOT_Logo_2c_no_bckgrnd.eps"/>
          <p:cNvPicPr>
            <a:picLocks noChangeAspect="1"/>
          </p:cNvPicPr>
          <p:nvPr userDrawn="1"/>
        </p:nvPicPr>
        <p:blipFill>
          <a:blip r:embed="rId2" cstate="print"/>
          <a:srcRect b="36538"/>
          <a:stretch>
            <a:fillRect/>
          </a:stretch>
        </p:blipFill>
        <p:spPr>
          <a:xfrm>
            <a:off x="243609" y="304800"/>
            <a:ext cx="1280967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740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>
                <a:solidFill>
                  <a:srgbClr val="40949A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95000"/>
                </a:schemeClr>
              </a:gs>
              <a:gs pos="0">
                <a:schemeClr val="bg1">
                  <a:lumMod val="6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>
                  <a:lumMod val="85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92875"/>
            <a:ext cx="2514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cap="all"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4723" y="643277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 cap="all" smtClean="0"/>
            </a:lvl1pPr>
          </a:lstStyle>
          <a:p>
            <a:pPr>
              <a:defRPr/>
            </a:pPr>
            <a:fld id="{9E178C20-4BB8-4832-9327-96FF22D3EDFD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11/23/2015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3429000" y="6511925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E23FA66-E078-4E59-9CB4-61BBBC1B156D}" type="slidenum">
              <a:rPr lang="en-US" sz="1000" b="1" cap="all">
                <a:solidFill>
                  <a:srgbClr val="000000"/>
                </a:solidFill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b="1" cap="all" dirty="0">
              <a:solidFill>
                <a:srgbClr val="000000"/>
              </a:solidFill>
            </a:endParaRPr>
          </a:p>
        </p:txBody>
      </p:sp>
      <p:pic>
        <p:nvPicPr>
          <p:cNvPr id="15" name="Picture 14" descr="ERCOT_Logo_2c_no_bckgrnd.eps"/>
          <p:cNvPicPr>
            <a:picLocks noChangeAspect="1"/>
          </p:cNvPicPr>
          <p:nvPr userDrawn="1"/>
        </p:nvPicPr>
        <p:blipFill>
          <a:blip r:embed="rId2" cstate="print"/>
          <a:srcRect b="36538"/>
          <a:stretch>
            <a:fillRect/>
          </a:stretch>
        </p:blipFill>
        <p:spPr>
          <a:xfrm>
            <a:off x="152400" y="6432770"/>
            <a:ext cx="838200" cy="34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579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54F9-1095-4DC2-9036-3D9DC6209A3A}" type="datetime1">
              <a:rPr lang="en-US">
                <a:solidFill>
                  <a:srgbClr val="000000"/>
                </a:solidFill>
              </a:rPr>
              <a:pPr/>
              <a:t>11/23/2015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6626F28A-7F99-448B-A69C-BA9F0C046E33}" type="slidenum">
              <a:rPr lang="en-US" smtClean="0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289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588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058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506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rgbClr val="40949A"/>
            </a:solidFill>
            <a:round/>
            <a:headEnd/>
            <a:tailEnd/>
          </a:ln>
          <a:effectLst/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92875"/>
            <a:ext cx="2514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cap="all" smtClean="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 cap="all" smtClean="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9051612-8E22-4D0E-90B0-DA52BD6691FC}" type="datetime1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11/23/2015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565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8" r:id="rId1"/>
    <p:sldLayoutId id="2147493479" r:id="rId2"/>
    <p:sldLayoutId id="2147493480" r:id="rId3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cap="small">
          <a:solidFill>
            <a:srgbClr val="40949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138237" y="6142491"/>
            <a:ext cx="68675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prstClr val="black"/>
                </a:solidFill>
              </a:rPr>
              <a:t>ERCOT OCITF</a:t>
            </a:r>
            <a:endParaRPr lang="en-US" sz="10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872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1" r:id="rId1"/>
    <p:sldLayoutId id="2147493492" r:id="rId2"/>
    <p:sldLayoutId id="2147493493" r:id="rId3"/>
    <p:sldLayoutId id="2147493494" r:id="rId4"/>
    <p:sldLayoutId id="2147493495" r:id="rId5"/>
    <p:sldLayoutId id="2147493496" r:id="rId6"/>
    <p:sldLayoutId id="2147493497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138237" y="6137232"/>
            <a:ext cx="68675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prstClr val="black"/>
                </a:solidFill>
              </a:rPr>
              <a:t>ERCOT OCITF</a:t>
            </a:r>
            <a:endParaRPr lang="en-US" sz="10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71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9" r:id="rId1"/>
    <p:sldLayoutId id="2147493500" r:id="rId2"/>
    <p:sldLayoutId id="2147493501" r:id="rId3"/>
    <p:sldLayoutId id="2147493502" r:id="rId4"/>
    <p:sldLayoutId id="2147493503" r:id="rId5"/>
    <p:sldLayoutId id="2147493504" r:id="rId6"/>
    <p:sldLayoutId id="2147493505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4354314"/>
            <a:chOff x="603250" y="546100"/>
            <a:chExt cx="7727950" cy="4354314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769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High Impact Transmission Elements (HITEs)</a:t>
              </a:r>
            </a:p>
            <a:p>
              <a:endParaRPr lang="en-US" b="1" dirty="0" smtClean="0"/>
            </a:p>
            <a:p>
              <a:r>
                <a:rPr lang="en-US" sz="2000" i="1" dirty="0" smtClean="0"/>
                <a:t>Alex Lee</a:t>
              </a:r>
              <a:endParaRPr lang="en-US" dirty="0" smtClean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OCITF</a:t>
              </a:r>
            </a:p>
            <a:p>
              <a:r>
                <a:rPr lang="en-US" dirty="0" smtClean="0"/>
                <a:t>ERCOT Public</a:t>
              </a:r>
            </a:p>
            <a:p>
              <a:r>
                <a:rPr lang="en-US" dirty="0" smtClean="0"/>
                <a:t>December 1, 2015</a:t>
              </a:r>
              <a:endParaRPr lang="en-US" dirty="0" smtClean="0">
                <a:solidFill>
                  <a:srgbClr val="FF0000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6942" y="828675"/>
            <a:ext cx="8032321" cy="511651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Leverage existing analyses of outage impacts to minimize budget impact of NPRR</a:t>
            </a:r>
          </a:p>
          <a:p>
            <a:r>
              <a:rPr lang="en-US" sz="2400" dirty="0" smtClean="0"/>
              <a:t>Include outages that have been attributed as causing significant congestion in the past</a:t>
            </a:r>
          </a:p>
          <a:p>
            <a:pPr lvl="1"/>
            <a:r>
              <a:rPr lang="en-US" sz="2000" dirty="0" smtClean="0"/>
              <a:t>Based on analyses produced for the ROS report</a:t>
            </a:r>
          </a:p>
          <a:p>
            <a:r>
              <a:rPr lang="en-US" sz="2400" dirty="0" smtClean="0"/>
              <a:t>Add outages that might have caused significant congestion under different conditions</a:t>
            </a:r>
          </a:p>
          <a:p>
            <a:pPr lvl="1"/>
            <a:r>
              <a:rPr lang="en-US" sz="2000" dirty="0" smtClean="0"/>
              <a:t>Based on previous outage coordination studies</a:t>
            </a:r>
          </a:p>
          <a:p>
            <a:r>
              <a:rPr lang="en-US" sz="2400" dirty="0" smtClean="0"/>
              <a:t>Vet resulting list with stakeholders to identify any outages that should be excluded due to upgrades or other changes</a:t>
            </a:r>
          </a:p>
          <a:p>
            <a:r>
              <a:rPr lang="en-US" sz="2400" dirty="0" smtClean="0"/>
              <a:t>Approval by appropriate subcommittee of TAC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Development of HITE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Identifies transmission constraints that are active or binding three or more times within a calendar month.</a:t>
            </a:r>
          </a:p>
          <a:p>
            <a:pPr lvl="1"/>
            <a:r>
              <a:rPr lang="en-US" sz="2000" dirty="0" smtClean="0"/>
              <a:t>Attributes these constraints to outages if appropriate</a:t>
            </a:r>
          </a:p>
          <a:p>
            <a:endParaRPr lang="en-US" sz="2400" dirty="0"/>
          </a:p>
          <a:p>
            <a:r>
              <a:rPr lang="en-US" sz="2400" dirty="0" smtClean="0"/>
              <a:t>From Nov 2014 to Oct 2015:</a:t>
            </a:r>
          </a:p>
          <a:p>
            <a:pPr lvl="1"/>
            <a:r>
              <a:rPr lang="en-US" sz="2000" dirty="0" smtClean="0"/>
              <a:t>245 constraints are attributed to 107 outages (some are duplicate).</a:t>
            </a:r>
          </a:p>
          <a:p>
            <a:pPr lvl="1"/>
            <a:r>
              <a:rPr lang="en-US" sz="2000" dirty="0" smtClean="0"/>
              <a:t>For constraints with over $1 million congestion rent, outages on </a:t>
            </a:r>
            <a:r>
              <a:rPr lang="en-US" sz="2000" b="1" i="1" dirty="0" smtClean="0">
                <a:solidFill>
                  <a:srgbClr val="FF0000"/>
                </a:solidFill>
              </a:rPr>
              <a:t>43 distinct transmission elements </a:t>
            </a:r>
            <a:r>
              <a:rPr lang="en-US" sz="2000" dirty="0" smtClean="0"/>
              <a:t>are identified.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 Congestion due to Outages – By Occurrences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101827"/>
              </p:ext>
            </p:extLst>
          </p:nvPr>
        </p:nvGraphicFramePr>
        <p:xfrm>
          <a:off x="4547616" y="4523883"/>
          <a:ext cx="3518474" cy="128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635"/>
                <a:gridCol w="686118"/>
                <a:gridCol w="784543"/>
                <a:gridCol w="784543"/>
                <a:gridCol w="63163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effectLst/>
                        </a:rPr>
                        <a:t>Type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69 kV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138 kV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345 kV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effectLst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BUS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CB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LN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33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XF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effectLst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43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347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Links Real-Time Congestion to related outage(s).</a:t>
            </a:r>
          </a:p>
          <a:p>
            <a:pPr lvl="1"/>
            <a:r>
              <a:rPr lang="en-US" sz="2000" dirty="0"/>
              <a:t>Analyzes top three or four congestion per Load Zone.</a:t>
            </a:r>
          </a:p>
          <a:p>
            <a:pPr lvl="1"/>
            <a:r>
              <a:rPr lang="en-US" sz="2000" dirty="0" smtClean="0"/>
              <a:t>Criteria</a:t>
            </a:r>
            <a:r>
              <a:rPr lang="en-US" sz="2000" dirty="0"/>
              <a:t>: Over $1 million Congestion Rent.</a:t>
            </a:r>
          </a:p>
          <a:p>
            <a:endParaRPr lang="en-US" sz="2400" dirty="0" smtClean="0"/>
          </a:p>
          <a:p>
            <a:r>
              <a:rPr lang="en-US" sz="2400" dirty="0" smtClean="0"/>
              <a:t>From Nov 2014 to Oct 2015:</a:t>
            </a:r>
          </a:p>
          <a:p>
            <a:pPr lvl="1"/>
            <a:r>
              <a:rPr lang="en-US" sz="2000" dirty="0" smtClean="0"/>
              <a:t>76 constraints are linked to 59 outages (some are duplicate).</a:t>
            </a:r>
          </a:p>
          <a:p>
            <a:pPr lvl="1"/>
            <a:r>
              <a:rPr lang="en-US" sz="2000" dirty="0"/>
              <a:t>For constraints with over $1 million congestion rent</a:t>
            </a:r>
            <a:r>
              <a:rPr lang="en-US" sz="2000" dirty="0" smtClean="0"/>
              <a:t>, outages on </a:t>
            </a:r>
            <a:r>
              <a:rPr lang="en-US" sz="2000" b="1" i="1" dirty="0" smtClean="0">
                <a:solidFill>
                  <a:srgbClr val="FF0000"/>
                </a:solidFill>
              </a:rPr>
              <a:t>46 </a:t>
            </a:r>
            <a:r>
              <a:rPr lang="en-US" sz="2000" b="1" i="1" dirty="0">
                <a:solidFill>
                  <a:srgbClr val="FF0000"/>
                </a:solidFill>
              </a:rPr>
              <a:t>distinct </a:t>
            </a:r>
            <a:r>
              <a:rPr lang="en-US" sz="2000" b="1" i="1" dirty="0" smtClean="0">
                <a:solidFill>
                  <a:srgbClr val="FF0000"/>
                </a:solidFill>
              </a:rPr>
              <a:t>transmission elements </a:t>
            </a:r>
            <a:r>
              <a:rPr lang="en-US" sz="2000" dirty="0" smtClean="0"/>
              <a:t>are </a:t>
            </a:r>
            <a:r>
              <a:rPr lang="en-US" sz="2000" dirty="0"/>
              <a:t>identified.</a:t>
            </a:r>
          </a:p>
          <a:p>
            <a:pPr lvl="1"/>
            <a:endParaRPr lang="en-US" sz="2000" dirty="0" smtClean="0"/>
          </a:p>
          <a:p>
            <a:pPr lvl="1"/>
            <a:endParaRPr lang="en-US" sz="24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 Congestion due to Outages – By Area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881371"/>
              </p:ext>
            </p:extLst>
          </p:nvPr>
        </p:nvGraphicFramePr>
        <p:xfrm>
          <a:off x="4473196" y="4840987"/>
          <a:ext cx="3584859" cy="128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6489"/>
                <a:gridCol w="676593"/>
                <a:gridCol w="775018"/>
                <a:gridCol w="775018"/>
                <a:gridCol w="751741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Type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69 kV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138 kV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345 kV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effectLst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BUS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CB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LN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35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XF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effectLst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35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46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66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When ERCOT outage coordination studies indicate that a significant amount of resources must be re-dispatched to accommodate a requested outage, ERCOT sends the requestor a Market Impact Questionnaire.</a:t>
            </a:r>
          </a:p>
          <a:p>
            <a:r>
              <a:rPr lang="en-US" sz="2400" dirty="0" smtClean="0"/>
              <a:t>These Questionnaires provide an indication of outages that might cause significant congestion</a:t>
            </a:r>
          </a:p>
          <a:p>
            <a:pPr lvl="1"/>
            <a:r>
              <a:rPr lang="en-US" sz="2000" dirty="0" smtClean="0"/>
              <a:t>Although these outages may not ultimately result in congestion if they are moved in time or if conditions are different than studied  </a:t>
            </a:r>
            <a:endParaRPr lang="en-US" sz="2000" dirty="0"/>
          </a:p>
          <a:p>
            <a:r>
              <a:rPr lang="en-US" sz="2400" dirty="0" smtClean="0"/>
              <a:t>From Jan 2014 – Dec 2014:</a:t>
            </a:r>
          </a:p>
          <a:p>
            <a:pPr lvl="1"/>
            <a:r>
              <a:rPr lang="en-US" sz="2000" dirty="0" smtClean="0"/>
              <a:t>Market Impact Questionnaire was sent out for </a:t>
            </a:r>
            <a:r>
              <a:rPr lang="en-US" sz="2000" b="1" i="1" dirty="0" smtClean="0">
                <a:solidFill>
                  <a:srgbClr val="FF0000"/>
                </a:solidFill>
              </a:rPr>
              <a:t>57 distinct transmission elements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9664" y="1"/>
            <a:ext cx="8459536" cy="640808"/>
          </a:xfrm>
        </p:spPr>
        <p:txBody>
          <a:bodyPr/>
          <a:lstStyle/>
          <a:p>
            <a:r>
              <a:rPr lang="en-US" dirty="0" smtClean="0"/>
              <a:t>Outages Potentially Causing Congestion </a:t>
            </a:r>
            <a:br>
              <a:rPr lang="en-US" dirty="0" smtClean="0"/>
            </a:br>
            <a:r>
              <a:rPr lang="en-US" dirty="0" smtClean="0"/>
              <a:t>from Historic OC Studies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54553"/>
              </p:ext>
            </p:extLst>
          </p:nvPr>
        </p:nvGraphicFramePr>
        <p:xfrm>
          <a:off x="3765625" y="5147170"/>
          <a:ext cx="3584859" cy="106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6489"/>
                <a:gridCol w="676593"/>
                <a:gridCol w="775018"/>
                <a:gridCol w="775018"/>
                <a:gridCol w="751741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effectLst/>
                        </a:rPr>
                        <a:t>Type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69 kV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138 kV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345 kV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effectLst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BUS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14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LN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35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XF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effectLst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29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26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smtClean="0">
                          <a:effectLst/>
                        </a:rPr>
                        <a:t>57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59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HITEs Summary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084666"/>
              </p:ext>
            </p:extLst>
          </p:nvPr>
        </p:nvGraphicFramePr>
        <p:xfrm>
          <a:off x="4280249" y="908605"/>
          <a:ext cx="4279330" cy="1645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4413"/>
                <a:gridCol w="832168"/>
                <a:gridCol w="959168"/>
                <a:gridCol w="959168"/>
                <a:gridCol w="76441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Type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 smtClean="0">
                          <a:effectLst/>
                        </a:rPr>
                        <a:t>69 kV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 smtClean="0">
                          <a:effectLst/>
                        </a:rPr>
                        <a:t>138 kV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 smtClean="0">
                          <a:effectLst/>
                        </a:rPr>
                        <a:t>345 kV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BUS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CB</a:t>
                      </a:r>
                      <a:endParaRPr lang="en-US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US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LN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 smtClean="0">
                          <a:effectLst/>
                        </a:rPr>
                        <a:t>78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XF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 smtClean="0">
                          <a:effectLst/>
                        </a:rPr>
                        <a:t>11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 smtClean="0">
                          <a:effectLst/>
                        </a:rPr>
                        <a:t>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 smtClean="0">
                          <a:effectLst/>
                        </a:rPr>
                        <a:t>37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 smtClean="0">
                          <a:effectLst/>
                        </a:rPr>
                        <a:t>112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703038"/>
              </p:ext>
            </p:extLst>
          </p:nvPr>
        </p:nvGraphicFramePr>
        <p:xfrm>
          <a:off x="641640" y="908605"/>
          <a:ext cx="2842896" cy="4937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9428"/>
                <a:gridCol w="1073468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TDSP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# HITEs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AEN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</a:rPr>
                        <a:t>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AEN/LCRA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AEP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</a:rPr>
                        <a:t>22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AEP/Sharyland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AEP/STEC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Brazos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CNP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CNP/TNMP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CPS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LCRA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ONCOR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ONCOR/Brazos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STEC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TMPA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TNMP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WETT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112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3484536" y="2617364"/>
            <a:ext cx="5525240" cy="3842159"/>
            <a:chOff x="3556932" y="2617364"/>
            <a:chExt cx="5282268" cy="3506365"/>
          </a:xfrm>
        </p:grpSpPr>
        <p:graphicFrame>
          <p:nvGraphicFramePr>
            <p:cNvPr id="13" name="Diagram 12"/>
            <p:cNvGraphicFramePr/>
            <p:nvPr>
              <p:extLst>
                <p:ext uri="{D42A27DB-BD31-4B8C-83A1-F6EECF244321}">
                  <p14:modId xmlns:p14="http://schemas.microsoft.com/office/powerpoint/2010/main" val="2690618109"/>
                </p:ext>
              </p:extLst>
            </p:nvPr>
          </p:nvGraphicFramePr>
          <p:xfrm>
            <a:off x="3556932" y="2617364"/>
            <a:ext cx="5282268" cy="350636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6034622" y="437905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</a:t>
              </a:r>
              <a:endParaRPr lang="en-US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49459" y="410361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27</a:t>
              </a:r>
              <a:endParaRPr lang="en-US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16706" y="410361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3</a:t>
              </a:r>
              <a:endParaRPr lang="en-US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70501" y="384146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12</a:t>
              </a:r>
              <a:endParaRPr lang="en-US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94044" y="4379053"/>
              <a:ext cx="421747" cy="337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51</a:t>
              </a:r>
              <a:endParaRPr lang="en-US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34622" y="4910357"/>
              <a:ext cx="299146" cy="337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71130" y="4379053"/>
              <a:ext cx="421747" cy="337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16</a:t>
              </a:r>
              <a:endParaRPr lang="en-US" b="1" dirty="0"/>
            </a:p>
          </p:txBody>
        </p:sp>
      </p:grpSp>
      <p:sp>
        <p:nvSpPr>
          <p:cNvPr id="24" name="Oval 23"/>
          <p:cNvSpPr/>
          <p:nvPr/>
        </p:nvSpPr>
        <p:spPr>
          <a:xfrm>
            <a:off x="5466017" y="2678880"/>
            <a:ext cx="1547651" cy="1038943"/>
          </a:xfrm>
          <a:prstGeom prst="ellipse">
            <a:avLst/>
          </a:prstGeom>
          <a:solidFill>
            <a:schemeClr val="accent3">
              <a:alpha val="1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No related Transmission outage OR Congestion Rent &lt; $1 mil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4616690" y="5668114"/>
            <a:ext cx="1547651" cy="651549"/>
          </a:xfrm>
          <a:prstGeom prst="ellipse">
            <a:avLst/>
          </a:prstGeom>
          <a:solidFill>
            <a:schemeClr val="accent4">
              <a:alpha val="1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No related Transmission outage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50629" y="3642106"/>
            <a:ext cx="2098651" cy="41549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100" dirty="0" smtClean="0"/>
              <a:t>By Occurrences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409994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HITEs (Page 1)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088333"/>
              </p:ext>
            </p:extLst>
          </p:nvPr>
        </p:nvGraphicFramePr>
        <p:xfrm>
          <a:off x="363356" y="665089"/>
          <a:ext cx="8475844" cy="5486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8931"/>
                <a:gridCol w="309562"/>
                <a:gridCol w="238125"/>
                <a:gridCol w="975678"/>
                <a:gridCol w="480378"/>
                <a:gridCol w="122765"/>
                <a:gridCol w="2512378"/>
                <a:gridCol w="309562"/>
                <a:gridCol w="238125"/>
                <a:gridCol w="1021715"/>
                <a:gridCol w="428625"/>
              </a:tblGrid>
              <a:tr h="1293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HITE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Type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kV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TDSP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Source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HITE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Type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kV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TDSP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Source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Hamilton AEN HM_950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CB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AEN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R,C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Whitney Bus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BUS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Brazos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AEN Dunlap - Decker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AEN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Chambers - King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CNP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AEN Dunlap - </a:t>
                      </a:r>
                      <a:r>
                        <a:rPr lang="en-US" sz="1000" u="none" strike="noStrike" dirty="0" err="1">
                          <a:effectLst/>
                        </a:rPr>
                        <a:t>Techridge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AEN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C,M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Kings - </a:t>
                      </a:r>
                      <a:r>
                        <a:rPr lang="en-US" sz="1000" u="none" strike="noStrike" dirty="0" err="1">
                          <a:effectLst/>
                        </a:rPr>
                        <a:t>Kuykendahl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CNP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Austrop - Daffin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AEN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R,M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Kuykendahl</a:t>
                      </a:r>
                      <a:r>
                        <a:rPr lang="en-US" sz="1000" u="none" strike="noStrike" dirty="0">
                          <a:effectLst/>
                        </a:rPr>
                        <a:t> - Roans Prairie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CNP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DCKT Dessau - Sprinkle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AEN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Kuykendahl</a:t>
                      </a:r>
                      <a:r>
                        <a:rPr lang="en-US" sz="1000" u="none" strike="noStrike" dirty="0">
                          <a:effectLst/>
                        </a:rPr>
                        <a:t> - Tomball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CNP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Decker - McNeil AEN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AEN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R,C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Exxon - Lynch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CNP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Decker - Sprinkle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AEN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Fort Bend - … - Orchard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CNP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err="1">
                          <a:effectLst/>
                        </a:rPr>
                        <a:t>Kingsbery</a:t>
                      </a:r>
                      <a:r>
                        <a:rPr lang="en-US" sz="1000" u="none" strike="noStrike" dirty="0">
                          <a:effectLst/>
                        </a:rPr>
                        <a:t> - Ed Bluestein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AEN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R,C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Fort Bend - Reading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CNP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McNeil AEN - McNeil LCRA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AEN/LCRA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Ph</a:t>
                      </a:r>
                      <a:r>
                        <a:rPr lang="en-US" sz="1000" u="none" strike="noStrike" dirty="0">
                          <a:effectLst/>
                        </a:rPr>
                        <a:t> Robinson Auto #1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XF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CNP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Rio Hondo Bus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BUS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AEP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Ph</a:t>
                      </a:r>
                      <a:r>
                        <a:rPr lang="en-US" sz="1000" u="none" strike="noStrike" dirty="0">
                          <a:effectLst/>
                        </a:rPr>
                        <a:t> Robinson Auto #2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XF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CNP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Lane City Bus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BUS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AEP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West Columbia - West Columbia Main </a:t>
                      </a:r>
                      <a:r>
                        <a:rPr lang="en-US" sz="1000" u="none" strike="noStrike" dirty="0" err="1">
                          <a:effectLst/>
                        </a:rPr>
                        <a:t>Tnp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CNP/TNMP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North Edinburg Bus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BUS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AEP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Ballpark - … - Olmos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CPS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R,C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Rio Hondo Bus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BUS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AEP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Cibolocr - ... - Green_Mt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CPS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San Diego Bus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BUS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AEP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Laredo 1 - Five Pts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CPS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R,C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Ajo - Rio Hondo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AEP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Schulenburg Bus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BUS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LCRA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La Palma - Rio Hondo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AEP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R,C,M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Fayette Plant 1 - Fayetteville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LCRA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R,C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Lon Hill - North Edinburg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AEP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Hays Energy - Kendall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LCRA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Lon Hill - </a:t>
                      </a:r>
                      <a:r>
                        <a:rPr lang="en-US" sz="1000" u="none" strike="noStrike" dirty="0" err="1">
                          <a:effectLst/>
                        </a:rPr>
                        <a:t>Pawnne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Sw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AEP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Benedum - Upton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LCRA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Azteca - SE Edinburg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AEP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R,C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Boerne - Welfare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LCRA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Bates - … - Garza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AEP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Gilleland</a:t>
                      </a:r>
                      <a:r>
                        <a:rPr lang="en-US" sz="1000" u="none" strike="noStrike" dirty="0">
                          <a:effectLst/>
                        </a:rPr>
                        <a:t> - McNeil LCRA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LCRA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C,M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La Palma - Laureles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AEP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Bevo</a:t>
                      </a:r>
                      <a:r>
                        <a:rPr lang="en-US" sz="1000" u="none" strike="noStrike" dirty="0">
                          <a:effectLst/>
                        </a:rPr>
                        <a:t> Auto #1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XF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LCRA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R,C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Laureles - Port Isabel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AEP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Carrollton NW - Lewisville </a:t>
                      </a:r>
                      <a:r>
                        <a:rPr lang="en-US" sz="1000" u="none" strike="noStrike" dirty="0" err="1">
                          <a:effectLst/>
                        </a:rPr>
                        <a:t>Sw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345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ONCOR/Brazos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Polk Ave - North Pharr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AEP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R,C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Choate - Four Corners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STEC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Rio Bravo - … - Wormser Rd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AEP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R,C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Choate - Pawnee </a:t>
                      </a:r>
                      <a:r>
                        <a:rPr lang="en-US" sz="1000" u="none" strike="noStrike" dirty="0" err="1">
                          <a:effectLst/>
                        </a:rPr>
                        <a:t>Sw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STEC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San Angelo Power - … - </a:t>
                      </a:r>
                      <a:r>
                        <a:rPr lang="en-US" sz="1000" u="none" strike="noStrike" dirty="0" smtClean="0">
                          <a:effectLst/>
                        </a:rPr>
                        <a:t>    San </a:t>
                      </a:r>
                      <a:r>
                        <a:rPr lang="en-US" sz="1000" u="none" strike="noStrike" dirty="0">
                          <a:effectLst/>
                        </a:rPr>
                        <a:t>Angelo Concho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AEP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R,C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East Rio Hondo - ... - Central Ave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STEC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R,C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Spur - Aspermont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AEP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George West - George West </a:t>
                      </a:r>
                      <a:r>
                        <a:rPr lang="en-US" sz="1000" u="none" strike="noStrike" dirty="0" err="1">
                          <a:effectLst/>
                        </a:rPr>
                        <a:t>Sw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STEC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Lon Hill - Smith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69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AEP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R,C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North Denton - Denton Arco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TMPA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R,C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Sinton - … - Beeville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AEP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R,C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Brazoria Bus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BUS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TNMP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North Edinburg Auto #1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XF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AEP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West Columbia Main </a:t>
                      </a:r>
                      <a:r>
                        <a:rPr lang="en-US" sz="1000" u="none" strike="noStrike" dirty="0" err="1">
                          <a:effectLst/>
                        </a:rPr>
                        <a:t>Tnp</a:t>
                      </a:r>
                      <a:r>
                        <a:rPr lang="en-US" sz="1000" u="none" strike="noStrike" dirty="0">
                          <a:effectLst/>
                        </a:rPr>
                        <a:t> Bus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BUS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TNMP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North Edinburg Auto #2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XF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AEP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Brazoria Tnp - Clemons Tap Tnp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TNMP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San Angelo Concho Auto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XF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AEP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R,C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Commanche</a:t>
                      </a:r>
                      <a:r>
                        <a:rPr lang="en-US" sz="1000" u="none" strike="noStrike" dirty="0">
                          <a:effectLst/>
                        </a:rPr>
                        <a:t> Switch </a:t>
                      </a:r>
                      <a:r>
                        <a:rPr lang="en-US" sz="1000" u="none" strike="noStrike" dirty="0" err="1">
                          <a:effectLst/>
                        </a:rPr>
                        <a:t>Tnp</a:t>
                      </a:r>
                      <a:r>
                        <a:rPr lang="en-US" sz="1000" u="none" strike="noStrike" dirty="0">
                          <a:effectLst/>
                        </a:rPr>
                        <a:t> - </a:t>
                      </a:r>
                      <a:r>
                        <a:rPr lang="en-US" sz="1000" u="none" strike="noStrike" dirty="0" err="1">
                          <a:effectLst/>
                        </a:rPr>
                        <a:t>Tejas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Tnp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TNMP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R,C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Taylor </a:t>
                      </a:r>
                      <a:r>
                        <a:rPr lang="en-US" sz="1000" u="none" strike="noStrike" dirty="0" err="1">
                          <a:effectLst/>
                        </a:rPr>
                        <a:t>Sharyland</a:t>
                      </a:r>
                      <a:r>
                        <a:rPr lang="en-US" sz="1000" u="none" strike="noStrike" dirty="0">
                          <a:effectLst/>
                        </a:rPr>
                        <a:t> - </a:t>
                      </a:r>
                      <a:r>
                        <a:rPr lang="en-US" sz="1000" u="none" strike="noStrike" dirty="0" err="1">
                          <a:effectLst/>
                        </a:rPr>
                        <a:t>Sharyland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AEP/</a:t>
                      </a:r>
                      <a:r>
                        <a:rPr lang="en-US" sz="1000" u="none" strike="noStrike" dirty="0" err="1">
                          <a:effectLst/>
                        </a:rPr>
                        <a:t>Sharyland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Dickinson - Freeway Park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TNMP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R,C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232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Victoria - Loop 463 Sub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AEP/STEC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West </a:t>
                      </a:r>
                      <a:r>
                        <a:rPr lang="en-US" sz="10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Tnp</a:t>
                      </a:r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Ti </a:t>
                      </a:r>
                      <a:r>
                        <a:rPr lang="en-US" sz="10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Tnp</a:t>
                      </a:r>
                      <a:endParaRPr lang="en-US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TNMP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313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endParaRPr lang="en-US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0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Wett</a:t>
                      </a:r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Faraday Bus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WETT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02086" y="18758"/>
            <a:ext cx="2752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Sources: 	R = By Occurrences</a:t>
            </a:r>
          </a:p>
          <a:p>
            <a:r>
              <a:rPr lang="en-US" sz="1200" dirty="0"/>
              <a:t>	</a:t>
            </a:r>
            <a:r>
              <a:rPr lang="en-US" sz="1200" dirty="0" smtClean="0"/>
              <a:t>	</a:t>
            </a:r>
            <a:r>
              <a:rPr lang="en-US" sz="1200" dirty="0"/>
              <a:t>C</a:t>
            </a:r>
            <a:r>
              <a:rPr lang="en-US" sz="1200" dirty="0" smtClean="0"/>
              <a:t> = By Area</a:t>
            </a:r>
          </a:p>
          <a:p>
            <a:r>
              <a:rPr lang="en-US" sz="1200" dirty="0"/>
              <a:t>	</a:t>
            </a:r>
            <a:r>
              <a:rPr lang="en-US" sz="1200" dirty="0" smtClean="0"/>
              <a:t>	M = Historic OC Studies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7975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HITEs (Page </a:t>
            </a:r>
            <a:r>
              <a:rPr lang="en-US" dirty="0" smtClean="0"/>
              <a:t>2)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419094"/>
              </p:ext>
            </p:extLst>
          </p:nvPr>
        </p:nvGraphicFramePr>
        <p:xfrm>
          <a:off x="198466" y="989446"/>
          <a:ext cx="8784909" cy="45259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8530"/>
                <a:gridCol w="487680"/>
                <a:gridCol w="436880"/>
                <a:gridCol w="709930"/>
                <a:gridCol w="482600"/>
                <a:gridCol w="213043"/>
                <a:gridCol w="2232343"/>
                <a:gridCol w="384493"/>
                <a:gridCol w="436880"/>
                <a:gridCol w="709930"/>
                <a:gridCol w="482600"/>
              </a:tblGrid>
              <a:tr h="1885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</a:rPr>
                        <a:t>HITE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</a:rPr>
                        <a:t>Type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</a:rPr>
                        <a:t>kV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</a:rPr>
                        <a:t>TDSP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</a:rPr>
                        <a:t>Source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</a:rPr>
                        <a:t>HITE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</a:rPr>
                        <a:t>Type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</a:rPr>
                        <a:t>kV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</a:rPr>
                        <a:t>TDSP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</a:rPr>
                        <a:t>Source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Carrollton Northwest Bus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BUS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345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R,M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err="1">
                          <a:effectLst/>
                        </a:rPr>
                        <a:t>Calmont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r>
                        <a:rPr lang="en-US" sz="1050" u="none" strike="noStrike" dirty="0">
                          <a:effectLst/>
                        </a:rPr>
                        <a:t> - Western Hills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LN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138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C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Forney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r>
                        <a:rPr lang="en-US" sz="1050" u="none" strike="noStrike" dirty="0">
                          <a:effectLst/>
                        </a:rPr>
                        <a:t> Bus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BUS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345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R,M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Cedar Hill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r>
                        <a:rPr lang="en-US" sz="1050" u="none" strike="noStrike" dirty="0">
                          <a:effectLst/>
                        </a:rPr>
                        <a:t> - Mountain Creek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138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R,C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Martin Lake Bus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BUS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345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M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Colony - Austin Ranch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138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C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Allen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r>
                        <a:rPr lang="en-US" sz="1050" u="none" strike="noStrike" dirty="0">
                          <a:effectLst/>
                        </a:rPr>
                        <a:t> Bus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BUS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138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M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Eagle Mountain - … - </a:t>
                      </a:r>
                      <a:r>
                        <a:rPr lang="en-US" sz="1050" u="none" strike="noStrike" dirty="0" err="1">
                          <a:effectLst/>
                        </a:rPr>
                        <a:t>Calmont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LN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138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Andrew North Bus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BUS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138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C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East Levee Sw - West Netowrk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LN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138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R,C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Kirkland Park Bus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BUS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138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Jim Payne - Lamesa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138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C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Lake Creek Bus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BUS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138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ONCOR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R,C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Key Sub - Lamesa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138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Moss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r>
                        <a:rPr lang="en-US" sz="1050" u="none" strike="noStrike" dirty="0">
                          <a:effectLst/>
                        </a:rPr>
                        <a:t> Bus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BUS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138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R,C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Lufkin - Nacogdoches South Tap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138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err="1">
                          <a:effectLst/>
                        </a:rPr>
                        <a:t>Odess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Ehv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r>
                        <a:rPr lang="en-US" sz="1050" u="none" strike="noStrike" dirty="0">
                          <a:effectLst/>
                        </a:rPr>
                        <a:t> Bus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BUS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138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M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Morgan Creek - </a:t>
                      </a:r>
                      <a:r>
                        <a:rPr lang="en-US" sz="1050" u="none" strike="noStrike" dirty="0" err="1">
                          <a:effectLst/>
                        </a:rPr>
                        <a:t>Cosden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138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R,C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Stryker Creek Bus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BUS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138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Morgan Creek - Sun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138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C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Norwood Sw CB 325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CB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R,C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Moss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r>
                        <a:rPr lang="en-US" sz="1050" u="none" strike="noStrike" dirty="0">
                          <a:effectLst/>
                        </a:rPr>
                        <a:t> - Odessa Southwest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138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Andrew North CB 12365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CB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138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Odessa - Odessa North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138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Allen Sw - Monticello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LN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M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Permian Basin - Wink Sub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138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Lufkin Sw - Stryker Creek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R,C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Sansom - Eagle Mountain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138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C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Midland East - Moss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Snyder - </a:t>
                      </a:r>
                      <a:r>
                        <a:rPr lang="en-US" sz="1050" u="none" strike="noStrike" dirty="0" err="1">
                          <a:effectLst/>
                        </a:rPr>
                        <a:t>Sacroc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138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C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Midland East - Odessa Ehv Sw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M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Wink Sub - Wink Gulf Tap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138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Monticello - Paris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 dirty="0">
                          <a:effectLst/>
                        </a:rPr>
                        <a:t>Odessa Basin Sw - Odessa North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LN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69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Morgan Creek Auto #4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M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Carrollton Northwest Auto #1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XF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 dirty="0">
                          <a:effectLst/>
                        </a:rPr>
                        <a:t>Moss Sw - Odessa Ehv Sw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err="1">
                          <a:effectLst/>
                        </a:rPr>
                        <a:t>Everman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r>
                        <a:rPr lang="en-US" sz="1050" u="none" strike="noStrike" dirty="0">
                          <a:effectLst/>
                        </a:rPr>
                        <a:t> Auto #3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XF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ONCOR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Stryker Creek - Watermill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M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Lufkin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r>
                        <a:rPr lang="en-US" sz="1050" u="none" strike="noStrike" dirty="0">
                          <a:effectLst/>
                        </a:rPr>
                        <a:t> Auto #1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XF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ONCOR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C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Temple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r>
                        <a:rPr lang="en-US" sz="1050" u="none" strike="noStrike" dirty="0">
                          <a:effectLst/>
                        </a:rPr>
                        <a:t> - Bell County East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345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 dirty="0">
                          <a:effectLst/>
                        </a:rPr>
                        <a:t>Odessa Ehv Sw Auto #3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XF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ONCOR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Watermill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r>
                        <a:rPr lang="en-US" sz="1050" u="none" strike="noStrike" dirty="0">
                          <a:effectLst/>
                        </a:rPr>
                        <a:t> - Sargent Road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345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R,C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Royse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r>
                        <a:rPr lang="en-US" sz="1050" u="none" strike="noStrike" dirty="0">
                          <a:effectLst/>
                        </a:rPr>
                        <a:t> Auto #1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XF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345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ONCOR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Watermill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r>
                        <a:rPr lang="en-US" sz="1050" u="none" strike="noStrike" dirty="0">
                          <a:effectLst/>
                        </a:rPr>
                        <a:t> - West Levee </a:t>
                      </a:r>
                      <a:r>
                        <a:rPr lang="en-US" sz="1050" u="none" strike="noStrike" dirty="0" err="1">
                          <a:effectLst/>
                        </a:rPr>
                        <a:t>Sw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LN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345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>
                          <a:effectLst/>
                        </a:rPr>
                        <a:t>ONCOR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u="none" strike="noStrike" dirty="0">
                          <a:effectLst/>
                        </a:rPr>
                        <a:t>R,C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02086" y="18758"/>
            <a:ext cx="2752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Sources: 	R = By Occurrences</a:t>
            </a:r>
          </a:p>
          <a:p>
            <a:r>
              <a:rPr lang="en-US" sz="1200" dirty="0"/>
              <a:t>	</a:t>
            </a:r>
            <a:r>
              <a:rPr lang="en-US" sz="1200" dirty="0" smtClean="0"/>
              <a:t>	</a:t>
            </a:r>
            <a:r>
              <a:rPr lang="en-US" sz="1200" dirty="0"/>
              <a:t>C</a:t>
            </a:r>
            <a:r>
              <a:rPr lang="en-US" sz="1200" dirty="0" smtClean="0"/>
              <a:t> = By Area</a:t>
            </a:r>
          </a:p>
          <a:p>
            <a:r>
              <a:rPr lang="en-US" sz="1200" dirty="0"/>
              <a:t>	</a:t>
            </a:r>
            <a:r>
              <a:rPr lang="en-US" sz="1200" dirty="0" smtClean="0"/>
              <a:t>	M = Historic OC Studies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617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Outages for Bus or open-ended-line.</a:t>
            </a:r>
          </a:p>
          <a:p>
            <a:endParaRPr lang="en-US" sz="2800" dirty="0" smtClean="0"/>
          </a:p>
          <a:p>
            <a:r>
              <a:rPr lang="en-US" sz="2800" dirty="0"/>
              <a:t>Congestion related to multiple outages.</a:t>
            </a:r>
          </a:p>
          <a:p>
            <a:endParaRPr lang="en-US" sz="2800" dirty="0"/>
          </a:p>
          <a:p>
            <a:r>
              <a:rPr lang="en-US" sz="2800" dirty="0" smtClean="0"/>
              <a:t>HITEs verification/expiration.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96609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0" ma:contentTypeDescription="Create a new document." ma:contentTypeScope="" ma:versionID="b043b82a8de636bc1ea7cf422dd796b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78c9bce5adce976f91a2b6d4efe6f23f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BD5DF2C-E38B-49F7-BC0D-EB6DBB14B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c34af464-7aa1-4edd-9be4-83dffc1cb926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4908</TotalTime>
  <Words>1506</Words>
  <Application>Microsoft Office PowerPoint</Application>
  <PresentationFormat>On-screen Show (4:3)</PresentationFormat>
  <Paragraphs>785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Custom Design</vt:lpstr>
      <vt:lpstr>1_Custom Design</vt:lpstr>
      <vt:lpstr>Office Theme</vt:lpstr>
      <vt:lpstr>2_Office Theme</vt:lpstr>
      <vt:lpstr>PowerPoint Presentation</vt:lpstr>
      <vt:lpstr>Proposed Development of HITE List</vt:lpstr>
      <vt:lpstr>Historic Congestion due to Outages – By Occurrences</vt:lpstr>
      <vt:lpstr>Historic Congestion due to Outages – By Area</vt:lpstr>
      <vt:lpstr>Outages Potentially Causing Congestion  from Historic OC Studies</vt:lpstr>
      <vt:lpstr>HITEs Summary</vt:lpstr>
      <vt:lpstr>HITEs (Page 1)</vt:lpstr>
      <vt:lpstr>HITEs (Page 2)</vt:lpstr>
      <vt:lpstr>Discussion Points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Dan Woodfin3</cp:lastModifiedBy>
  <cp:revision>610</cp:revision>
  <cp:lastPrinted>2015-10-01T17:30:06Z</cp:lastPrinted>
  <dcterms:created xsi:type="dcterms:W3CDTF">2010-04-12T23:12:02Z</dcterms:created>
  <dcterms:modified xsi:type="dcterms:W3CDTF">2015-11-23T15:25:32Z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</Properties>
</file>